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91755" autoAdjust="0"/>
  </p:normalViewPr>
  <p:slideViewPr>
    <p:cSldViewPr>
      <p:cViewPr>
        <p:scale>
          <a:sx n="80" d="100"/>
          <a:sy n="80" d="100"/>
        </p:scale>
        <p:origin x="-3256" y="-14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B82A91-6B96-4B25-8859-4EB746E1E282}" type="doc">
      <dgm:prSet loTypeId="urn:microsoft.com/office/officeart/2005/8/layout/default#1" loCatId="list" qsTypeId="urn:microsoft.com/office/officeart/2005/8/quickstyle/simple5" qsCatId="simple" csTypeId="urn:microsoft.com/office/officeart/2005/8/colors/colorful1#1" csCatId="colorful" phldr="1"/>
      <dgm:spPr/>
      <dgm:t>
        <a:bodyPr/>
        <a:lstStyle/>
        <a:p>
          <a:endParaRPr lang="en-US"/>
        </a:p>
      </dgm:t>
    </dgm:pt>
    <dgm:pt modelId="{8EF8E205-EAE0-4B58-A174-BDF7713CBE4E}">
      <dgm:prSet/>
      <dgm:spPr/>
      <dgm:t>
        <a:bodyPr/>
        <a:lstStyle/>
        <a:p>
          <a:pPr rtl="0"/>
          <a:r>
            <a:rPr lang="en-US" dirty="0" smtClean="0"/>
            <a:t>What are the five models of the Church:</a:t>
          </a:r>
          <a:endParaRPr lang="en-US" dirty="0"/>
        </a:p>
      </dgm:t>
    </dgm:pt>
    <dgm:pt modelId="{484D7F12-A204-4445-82E0-299FDABD4A51}" type="parTrans" cxnId="{23F1DCC6-8C36-4D66-AEEF-8A6561E03956}">
      <dgm:prSet/>
      <dgm:spPr/>
      <dgm:t>
        <a:bodyPr/>
        <a:lstStyle/>
        <a:p>
          <a:endParaRPr lang="en-US"/>
        </a:p>
      </dgm:t>
    </dgm:pt>
    <dgm:pt modelId="{654289D1-4106-4039-8881-73B9D9F544D7}" type="sibTrans" cxnId="{23F1DCC6-8C36-4D66-AEEF-8A6561E03956}">
      <dgm:prSet/>
      <dgm:spPr/>
      <dgm:t>
        <a:bodyPr/>
        <a:lstStyle/>
        <a:p>
          <a:endParaRPr lang="en-US"/>
        </a:p>
      </dgm:t>
    </dgm:pt>
    <dgm:pt modelId="{F8935F8D-C817-44BA-9E3E-AF34223D98D2}">
      <dgm:prSet/>
      <dgm:spPr/>
      <dgm:t>
        <a:bodyPr/>
        <a:lstStyle/>
        <a:p>
          <a:pPr rtl="0"/>
          <a:r>
            <a:rPr lang="en-US" dirty="0" smtClean="0"/>
            <a:t>Institution</a:t>
          </a:r>
          <a:endParaRPr lang="en-US" dirty="0"/>
        </a:p>
      </dgm:t>
    </dgm:pt>
    <dgm:pt modelId="{4DD7E2F3-0CA3-464D-9777-CB1D871922A1}" type="parTrans" cxnId="{58ACD779-49BB-4A97-9909-92352183BDC0}">
      <dgm:prSet/>
      <dgm:spPr/>
      <dgm:t>
        <a:bodyPr/>
        <a:lstStyle/>
        <a:p>
          <a:endParaRPr lang="en-US"/>
        </a:p>
      </dgm:t>
    </dgm:pt>
    <dgm:pt modelId="{9D3A66A8-763D-4F63-B075-48506FF5FCE4}" type="sibTrans" cxnId="{58ACD779-49BB-4A97-9909-92352183BDC0}">
      <dgm:prSet/>
      <dgm:spPr/>
      <dgm:t>
        <a:bodyPr/>
        <a:lstStyle/>
        <a:p>
          <a:endParaRPr lang="en-US"/>
        </a:p>
      </dgm:t>
    </dgm:pt>
    <dgm:pt modelId="{A67A71D1-98B0-4AB6-89B6-E41AF2460872}">
      <dgm:prSet/>
      <dgm:spPr/>
      <dgm:t>
        <a:bodyPr/>
        <a:lstStyle/>
        <a:p>
          <a:pPr rtl="0"/>
          <a:r>
            <a:rPr lang="en-US" dirty="0" smtClean="0"/>
            <a:t>Mystical Body / Communion</a:t>
          </a:r>
          <a:endParaRPr lang="en-US" dirty="0"/>
        </a:p>
      </dgm:t>
    </dgm:pt>
    <dgm:pt modelId="{22E5C7D0-5F2E-4818-A83F-5C01769168A8}" type="parTrans" cxnId="{4CBC5A4B-02C1-46F9-A166-196711672F71}">
      <dgm:prSet/>
      <dgm:spPr/>
      <dgm:t>
        <a:bodyPr/>
        <a:lstStyle/>
        <a:p>
          <a:endParaRPr lang="en-US"/>
        </a:p>
      </dgm:t>
    </dgm:pt>
    <dgm:pt modelId="{C341BE3C-88EE-48D7-ABDF-4354B0B6967A}" type="sibTrans" cxnId="{4CBC5A4B-02C1-46F9-A166-196711672F71}">
      <dgm:prSet/>
      <dgm:spPr/>
      <dgm:t>
        <a:bodyPr/>
        <a:lstStyle/>
        <a:p>
          <a:endParaRPr lang="en-US"/>
        </a:p>
      </dgm:t>
    </dgm:pt>
    <dgm:pt modelId="{4A3EBA25-7D9B-43B4-AEB3-6AD163D8F8C2}">
      <dgm:prSet/>
      <dgm:spPr/>
      <dgm:t>
        <a:bodyPr/>
        <a:lstStyle/>
        <a:p>
          <a:pPr rtl="0"/>
          <a:r>
            <a:rPr lang="en-US" dirty="0" smtClean="0"/>
            <a:t>Herald</a:t>
          </a:r>
          <a:endParaRPr lang="en-US" dirty="0"/>
        </a:p>
      </dgm:t>
    </dgm:pt>
    <dgm:pt modelId="{FF1EBAA1-6935-4E36-A054-BB6B3E5B8220}" type="parTrans" cxnId="{F8692CA1-91A8-4723-A9C1-0BA1028D68D7}">
      <dgm:prSet/>
      <dgm:spPr/>
      <dgm:t>
        <a:bodyPr/>
        <a:lstStyle/>
        <a:p>
          <a:endParaRPr lang="en-US"/>
        </a:p>
      </dgm:t>
    </dgm:pt>
    <dgm:pt modelId="{90BE146D-4810-46A9-97FB-1C0F0051D58E}" type="sibTrans" cxnId="{F8692CA1-91A8-4723-A9C1-0BA1028D68D7}">
      <dgm:prSet/>
      <dgm:spPr/>
      <dgm:t>
        <a:bodyPr/>
        <a:lstStyle/>
        <a:p>
          <a:endParaRPr lang="en-US"/>
        </a:p>
      </dgm:t>
    </dgm:pt>
    <dgm:pt modelId="{D2F92B01-8C5D-44DD-B8B9-8F43CC622048}">
      <dgm:prSet/>
      <dgm:spPr/>
      <dgm:t>
        <a:bodyPr/>
        <a:lstStyle/>
        <a:p>
          <a:pPr rtl="0"/>
          <a:r>
            <a:rPr lang="en-US" dirty="0" smtClean="0"/>
            <a:t>Servant</a:t>
          </a:r>
          <a:endParaRPr lang="en-US" dirty="0"/>
        </a:p>
      </dgm:t>
    </dgm:pt>
    <dgm:pt modelId="{A42610AE-F310-4036-A74E-BBDF9341B7EF}" type="parTrans" cxnId="{E6203F8A-915D-4A81-80DF-B35A8C7D490F}">
      <dgm:prSet/>
      <dgm:spPr/>
      <dgm:t>
        <a:bodyPr/>
        <a:lstStyle/>
        <a:p>
          <a:endParaRPr lang="en-US"/>
        </a:p>
      </dgm:t>
    </dgm:pt>
    <dgm:pt modelId="{5980AE83-EB0E-4ABD-B6E4-315C5DBD5159}" type="sibTrans" cxnId="{E6203F8A-915D-4A81-80DF-B35A8C7D490F}">
      <dgm:prSet/>
      <dgm:spPr/>
      <dgm:t>
        <a:bodyPr/>
        <a:lstStyle/>
        <a:p>
          <a:endParaRPr lang="en-US"/>
        </a:p>
      </dgm:t>
    </dgm:pt>
    <dgm:pt modelId="{BB30B3AB-CC85-4EB2-A321-FEDDF6380325}">
      <dgm:prSet/>
      <dgm:spPr>
        <a:solidFill>
          <a:srgbClr val="00B050"/>
        </a:solidFill>
      </dgm:spPr>
      <dgm:t>
        <a:bodyPr/>
        <a:lstStyle/>
        <a:p>
          <a:pPr rtl="0"/>
          <a:r>
            <a:rPr lang="en-US" dirty="0" smtClean="0"/>
            <a:t>Sacrament</a:t>
          </a:r>
          <a:endParaRPr lang="en-US" dirty="0"/>
        </a:p>
      </dgm:t>
    </dgm:pt>
    <dgm:pt modelId="{2F926892-43E0-4A9D-8A35-F391193A05A2}" type="parTrans" cxnId="{B7988796-7072-4B6E-BB8D-EC6D88B66662}">
      <dgm:prSet/>
      <dgm:spPr/>
      <dgm:t>
        <a:bodyPr/>
        <a:lstStyle/>
        <a:p>
          <a:endParaRPr lang="en-US"/>
        </a:p>
      </dgm:t>
    </dgm:pt>
    <dgm:pt modelId="{3DA6BEC2-F426-49C5-9075-0F7A793A4D10}" type="sibTrans" cxnId="{B7988796-7072-4B6E-BB8D-EC6D88B66662}">
      <dgm:prSet/>
      <dgm:spPr/>
      <dgm:t>
        <a:bodyPr/>
        <a:lstStyle/>
        <a:p>
          <a:endParaRPr lang="en-US"/>
        </a:p>
      </dgm:t>
    </dgm:pt>
    <dgm:pt modelId="{6CE53852-EC94-4B3A-8259-C8C4470B87F4}" type="pres">
      <dgm:prSet presAssocID="{3FB82A91-6B96-4B25-8859-4EB746E1E282}" presName="diagram" presStyleCnt="0">
        <dgm:presLayoutVars>
          <dgm:dir val="rev"/>
          <dgm:resizeHandles val="exact"/>
        </dgm:presLayoutVars>
      </dgm:prSet>
      <dgm:spPr/>
      <dgm:t>
        <a:bodyPr/>
        <a:lstStyle/>
        <a:p>
          <a:endParaRPr lang="en-US"/>
        </a:p>
      </dgm:t>
    </dgm:pt>
    <dgm:pt modelId="{F4591C11-4BCF-4C43-BC53-3C4C9721D877}" type="pres">
      <dgm:prSet presAssocID="{8EF8E205-EAE0-4B58-A174-BDF7713CBE4E}" presName="node" presStyleLbl="node1" presStyleIdx="0" presStyleCnt="6" custScaleX="400000">
        <dgm:presLayoutVars>
          <dgm:bulletEnabled val="1"/>
        </dgm:presLayoutVars>
      </dgm:prSet>
      <dgm:spPr/>
      <dgm:t>
        <a:bodyPr/>
        <a:lstStyle/>
        <a:p>
          <a:endParaRPr lang="en-US"/>
        </a:p>
      </dgm:t>
    </dgm:pt>
    <dgm:pt modelId="{7329F8D7-68A0-4736-93B1-72FAB4F82DA1}" type="pres">
      <dgm:prSet presAssocID="{654289D1-4106-4039-8881-73B9D9F544D7}" presName="sibTrans" presStyleCnt="0"/>
      <dgm:spPr/>
    </dgm:pt>
    <dgm:pt modelId="{904763D1-ADF6-4088-8B30-D6335337A439}" type="pres">
      <dgm:prSet presAssocID="{F8935F8D-C817-44BA-9E3E-AF34223D98D2}" presName="node" presStyleLbl="node1" presStyleIdx="1" presStyleCnt="6">
        <dgm:presLayoutVars>
          <dgm:bulletEnabled val="1"/>
        </dgm:presLayoutVars>
      </dgm:prSet>
      <dgm:spPr/>
      <dgm:t>
        <a:bodyPr/>
        <a:lstStyle/>
        <a:p>
          <a:endParaRPr lang="en-US"/>
        </a:p>
      </dgm:t>
    </dgm:pt>
    <dgm:pt modelId="{D2FADA79-8818-480E-A125-C66A846CF35B}" type="pres">
      <dgm:prSet presAssocID="{9D3A66A8-763D-4F63-B075-48506FF5FCE4}" presName="sibTrans" presStyleCnt="0"/>
      <dgm:spPr/>
    </dgm:pt>
    <dgm:pt modelId="{97F00B72-B832-4CD9-B553-5FDBC6BC60F9}" type="pres">
      <dgm:prSet presAssocID="{A67A71D1-98B0-4AB6-89B6-E41AF2460872}" presName="node" presStyleLbl="node1" presStyleIdx="2" presStyleCnt="6">
        <dgm:presLayoutVars>
          <dgm:bulletEnabled val="1"/>
        </dgm:presLayoutVars>
      </dgm:prSet>
      <dgm:spPr/>
      <dgm:t>
        <a:bodyPr/>
        <a:lstStyle/>
        <a:p>
          <a:endParaRPr lang="en-US"/>
        </a:p>
      </dgm:t>
    </dgm:pt>
    <dgm:pt modelId="{75C35FA9-ACB7-44BD-98E4-64103EB922B6}" type="pres">
      <dgm:prSet presAssocID="{C341BE3C-88EE-48D7-ABDF-4354B0B6967A}" presName="sibTrans" presStyleCnt="0"/>
      <dgm:spPr/>
    </dgm:pt>
    <dgm:pt modelId="{4D70EC28-9859-45B6-9969-E0EDEDDA6DEC}" type="pres">
      <dgm:prSet presAssocID="{4A3EBA25-7D9B-43B4-AEB3-6AD163D8F8C2}" presName="node" presStyleLbl="node1" presStyleIdx="3" presStyleCnt="6">
        <dgm:presLayoutVars>
          <dgm:bulletEnabled val="1"/>
        </dgm:presLayoutVars>
      </dgm:prSet>
      <dgm:spPr/>
      <dgm:t>
        <a:bodyPr/>
        <a:lstStyle/>
        <a:p>
          <a:endParaRPr lang="en-US"/>
        </a:p>
      </dgm:t>
    </dgm:pt>
    <dgm:pt modelId="{7BE40F31-3F81-419D-A913-3BCE7DEC6DAE}" type="pres">
      <dgm:prSet presAssocID="{90BE146D-4810-46A9-97FB-1C0F0051D58E}" presName="sibTrans" presStyleCnt="0"/>
      <dgm:spPr/>
    </dgm:pt>
    <dgm:pt modelId="{95D34732-1823-47A4-BB58-DCE61D4A5C6F}" type="pres">
      <dgm:prSet presAssocID="{D2F92B01-8C5D-44DD-B8B9-8F43CC622048}" presName="node" presStyleLbl="node1" presStyleIdx="4" presStyleCnt="6">
        <dgm:presLayoutVars>
          <dgm:bulletEnabled val="1"/>
        </dgm:presLayoutVars>
      </dgm:prSet>
      <dgm:spPr/>
      <dgm:t>
        <a:bodyPr/>
        <a:lstStyle/>
        <a:p>
          <a:endParaRPr lang="en-US"/>
        </a:p>
      </dgm:t>
    </dgm:pt>
    <dgm:pt modelId="{44198748-A731-48E0-BF9D-E012AC13BAE9}" type="pres">
      <dgm:prSet presAssocID="{5980AE83-EB0E-4ABD-B6E4-315C5DBD5159}" presName="sibTrans" presStyleCnt="0"/>
      <dgm:spPr/>
    </dgm:pt>
    <dgm:pt modelId="{460C7419-9F0C-4088-BB28-E2CA4DF1F58C}" type="pres">
      <dgm:prSet presAssocID="{BB30B3AB-CC85-4EB2-A321-FEDDF6380325}" presName="node" presStyleLbl="node1" presStyleIdx="5" presStyleCnt="6">
        <dgm:presLayoutVars>
          <dgm:bulletEnabled val="1"/>
        </dgm:presLayoutVars>
      </dgm:prSet>
      <dgm:spPr/>
      <dgm:t>
        <a:bodyPr/>
        <a:lstStyle/>
        <a:p>
          <a:endParaRPr lang="en-US"/>
        </a:p>
      </dgm:t>
    </dgm:pt>
  </dgm:ptLst>
  <dgm:cxnLst>
    <dgm:cxn modelId="{22DAEAAD-2F66-4DDC-BB6A-3276831D802B}" type="presOf" srcId="{D2F92B01-8C5D-44DD-B8B9-8F43CC622048}" destId="{95D34732-1823-47A4-BB58-DCE61D4A5C6F}" srcOrd="0" destOrd="0" presId="urn:microsoft.com/office/officeart/2005/8/layout/default#1"/>
    <dgm:cxn modelId="{5019516D-C39C-429A-8906-B26D8BB0C2E3}" type="presOf" srcId="{A67A71D1-98B0-4AB6-89B6-E41AF2460872}" destId="{97F00B72-B832-4CD9-B553-5FDBC6BC60F9}" srcOrd="0" destOrd="0" presId="urn:microsoft.com/office/officeart/2005/8/layout/default#1"/>
    <dgm:cxn modelId="{31A31534-1E22-4DA8-97C4-B9ECCFA5D8FD}" type="presOf" srcId="{3FB82A91-6B96-4B25-8859-4EB746E1E282}" destId="{6CE53852-EC94-4B3A-8259-C8C4470B87F4}" srcOrd="0" destOrd="0" presId="urn:microsoft.com/office/officeart/2005/8/layout/default#1"/>
    <dgm:cxn modelId="{23F1DCC6-8C36-4D66-AEEF-8A6561E03956}" srcId="{3FB82A91-6B96-4B25-8859-4EB746E1E282}" destId="{8EF8E205-EAE0-4B58-A174-BDF7713CBE4E}" srcOrd="0" destOrd="0" parTransId="{484D7F12-A204-4445-82E0-299FDABD4A51}" sibTransId="{654289D1-4106-4039-8881-73B9D9F544D7}"/>
    <dgm:cxn modelId="{B7988796-7072-4B6E-BB8D-EC6D88B66662}" srcId="{3FB82A91-6B96-4B25-8859-4EB746E1E282}" destId="{BB30B3AB-CC85-4EB2-A321-FEDDF6380325}" srcOrd="5" destOrd="0" parTransId="{2F926892-43E0-4A9D-8A35-F391193A05A2}" sibTransId="{3DA6BEC2-F426-49C5-9075-0F7A793A4D10}"/>
    <dgm:cxn modelId="{F8692CA1-91A8-4723-A9C1-0BA1028D68D7}" srcId="{3FB82A91-6B96-4B25-8859-4EB746E1E282}" destId="{4A3EBA25-7D9B-43B4-AEB3-6AD163D8F8C2}" srcOrd="3" destOrd="0" parTransId="{FF1EBAA1-6935-4E36-A054-BB6B3E5B8220}" sibTransId="{90BE146D-4810-46A9-97FB-1C0F0051D58E}"/>
    <dgm:cxn modelId="{601199CF-953C-4DE0-91F8-FD953A6BA5B8}" type="presOf" srcId="{8EF8E205-EAE0-4B58-A174-BDF7713CBE4E}" destId="{F4591C11-4BCF-4C43-BC53-3C4C9721D877}" srcOrd="0" destOrd="0" presId="urn:microsoft.com/office/officeart/2005/8/layout/default#1"/>
    <dgm:cxn modelId="{58ACD779-49BB-4A97-9909-92352183BDC0}" srcId="{3FB82A91-6B96-4B25-8859-4EB746E1E282}" destId="{F8935F8D-C817-44BA-9E3E-AF34223D98D2}" srcOrd="1" destOrd="0" parTransId="{4DD7E2F3-0CA3-464D-9777-CB1D871922A1}" sibTransId="{9D3A66A8-763D-4F63-B075-48506FF5FCE4}"/>
    <dgm:cxn modelId="{E6203F8A-915D-4A81-80DF-B35A8C7D490F}" srcId="{3FB82A91-6B96-4B25-8859-4EB746E1E282}" destId="{D2F92B01-8C5D-44DD-B8B9-8F43CC622048}" srcOrd="4" destOrd="0" parTransId="{A42610AE-F310-4036-A74E-BBDF9341B7EF}" sibTransId="{5980AE83-EB0E-4ABD-B6E4-315C5DBD5159}"/>
    <dgm:cxn modelId="{390EB083-E990-4D82-9FE4-F3B502D3809A}" type="presOf" srcId="{F8935F8D-C817-44BA-9E3E-AF34223D98D2}" destId="{904763D1-ADF6-4088-8B30-D6335337A439}" srcOrd="0" destOrd="0" presId="urn:microsoft.com/office/officeart/2005/8/layout/default#1"/>
    <dgm:cxn modelId="{9FF6D697-A3EA-4A95-AC73-E0C8C94DB292}" type="presOf" srcId="{4A3EBA25-7D9B-43B4-AEB3-6AD163D8F8C2}" destId="{4D70EC28-9859-45B6-9969-E0EDEDDA6DEC}" srcOrd="0" destOrd="0" presId="urn:microsoft.com/office/officeart/2005/8/layout/default#1"/>
    <dgm:cxn modelId="{4CBC5A4B-02C1-46F9-A166-196711672F71}" srcId="{3FB82A91-6B96-4B25-8859-4EB746E1E282}" destId="{A67A71D1-98B0-4AB6-89B6-E41AF2460872}" srcOrd="2" destOrd="0" parTransId="{22E5C7D0-5F2E-4818-A83F-5C01769168A8}" sibTransId="{C341BE3C-88EE-48D7-ABDF-4354B0B6967A}"/>
    <dgm:cxn modelId="{CBF2CDF8-CBF4-4D0A-B436-F8D44A1BE924}" type="presOf" srcId="{BB30B3AB-CC85-4EB2-A321-FEDDF6380325}" destId="{460C7419-9F0C-4088-BB28-E2CA4DF1F58C}" srcOrd="0" destOrd="0" presId="urn:microsoft.com/office/officeart/2005/8/layout/default#1"/>
    <dgm:cxn modelId="{69EF507F-2DC0-4D68-9262-50B687FDDB4F}" type="presParOf" srcId="{6CE53852-EC94-4B3A-8259-C8C4470B87F4}" destId="{F4591C11-4BCF-4C43-BC53-3C4C9721D877}" srcOrd="0" destOrd="0" presId="urn:microsoft.com/office/officeart/2005/8/layout/default#1"/>
    <dgm:cxn modelId="{2B102007-FADC-4449-8A07-5BA756BD4D7D}" type="presParOf" srcId="{6CE53852-EC94-4B3A-8259-C8C4470B87F4}" destId="{7329F8D7-68A0-4736-93B1-72FAB4F82DA1}" srcOrd="1" destOrd="0" presId="urn:microsoft.com/office/officeart/2005/8/layout/default#1"/>
    <dgm:cxn modelId="{2E331BA1-7B8A-40F1-B54B-2AC6AF209EA7}" type="presParOf" srcId="{6CE53852-EC94-4B3A-8259-C8C4470B87F4}" destId="{904763D1-ADF6-4088-8B30-D6335337A439}" srcOrd="2" destOrd="0" presId="urn:microsoft.com/office/officeart/2005/8/layout/default#1"/>
    <dgm:cxn modelId="{10BB7666-7077-4B36-9FDE-C3DCD2011C45}" type="presParOf" srcId="{6CE53852-EC94-4B3A-8259-C8C4470B87F4}" destId="{D2FADA79-8818-480E-A125-C66A846CF35B}" srcOrd="3" destOrd="0" presId="urn:microsoft.com/office/officeart/2005/8/layout/default#1"/>
    <dgm:cxn modelId="{D01FC3E1-780F-442F-A24A-5375A0B30135}" type="presParOf" srcId="{6CE53852-EC94-4B3A-8259-C8C4470B87F4}" destId="{97F00B72-B832-4CD9-B553-5FDBC6BC60F9}" srcOrd="4" destOrd="0" presId="urn:microsoft.com/office/officeart/2005/8/layout/default#1"/>
    <dgm:cxn modelId="{51532F3F-BEAF-4294-A23D-60831A8DBAD4}" type="presParOf" srcId="{6CE53852-EC94-4B3A-8259-C8C4470B87F4}" destId="{75C35FA9-ACB7-44BD-98E4-64103EB922B6}" srcOrd="5" destOrd="0" presId="urn:microsoft.com/office/officeart/2005/8/layout/default#1"/>
    <dgm:cxn modelId="{9159DFC1-03B8-46DE-9A3E-5B82F8E7EDAF}" type="presParOf" srcId="{6CE53852-EC94-4B3A-8259-C8C4470B87F4}" destId="{4D70EC28-9859-45B6-9969-E0EDEDDA6DEC}" srcOrd="6" destOrd="0" presId="urn:microsoft.com/office/officeart/2005/8/layout/default#1"/>
    <dgm:cxn modelId="{0A3FE6CF-7FE3-4FDB-B2BC-0468BC9FA6A0}" type="presParOf" srcId="{6CE53852-EC94-4B3A-8259-C8C4470B87F4}" destId="{7BE40F31-3F81-419D-A913-3BCE7DEC6DAE}" srcOrd="7" destOrd="0" presId="urn:microsoft.com/office/officeart/2005/8/layout/default#1"/>
    <dgm:cxn modelId="{E1BC149E-D021-4F69-8211-91371312F914}" type="presParOf" srcId="{6CE53852-EC94-4B3A-8259-C8C4470B87F4}" destId="{95D34732-1823-47A4-BB58-DCE61D4A5C6F}" srcOrd="8" destOrd="0" presId="urn:microsoft.com/office/officeart/2005/8/layout/default#1"/>
    <dgm:cxn modelId="{DBB028D6-C5DF-4979-80D5-CC344593F062}" type="presParOf" srcId="{6CE53852-EC94-4B3A-8259-C8C4470B87F4}" destId="{44198748-A731-48E0-BF9D-E012AC13BAE9}" srcOrd="9" destOrd="0" presId="urn:microsoft.com/office/officeart/2005/8/layout/default#1"/>
    <dgm:cxn modelId="{1CD3D679-1B70-45FB-821B-DD19561B79EB}" type="presParOf" srcId="{6CE53852-EC94-4B3A-8259-C8C4470B87F4}" destId="{460C7419-9F0C-4088-BB28-E2CA4DF1F58C}"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91C11-4BCF-4C43-BC53-3C4C9721D877}">
      <dsp:nvSpPr>
        <dsp:cNvPr id="0" name=""/>
        <dsp:cNvSpPr/>
      </dsp:nvSpPr>
      <dsp:spPr>
        <a:xfrm>
          <a:off x="0" y="605631"/>
          <a:ext cx="6477000" cy="97154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What are the five models of the Church:</a:t>
          </a:r>
          <a:endParaRPr lang="en-US" sz="1900" kern="1200" dirty="0"/>
        </a:p>
      </dsp:txBody>
      <dsp:txXfrm>
        <a:off x="0" y="605631"/>
        <a:ext cx="6477000" cy="971549"/>
      </dsp:txXfrm>
    </dsp:sp>
    <dsp:sp modelId="{904763D1-ADF6-4088-8B30-D6335337A439}">
      <dsp:nvSpPr>
        <dsp:cNvPr id="0" name=""/>
        <dsp:cNvSpPr/>
      </dsp:nvSpPr>
      <dsp:spPr>
        <a:xfrm>
          <a:off x="4210050" y="1739106"/>
          <a:ext cx="1619250" cy="97154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Institution</a:t>
          </a:r>
          <a:endParaRPr lang="en-US" sz="1900" kern="1200" dirty="0"/>
        </a:p>
      </dsp:txBody>
      <dsp:txXfrm>
        <a:off x="4210050" y="1739106"/>
        <a:ext cx="1619250" cy="971549"/>
      </dsp:txXfrm>
    </dsp:sp>
    <dsp:sp modelId="{97F00B72-B832-4CD9-B553-5FDBC6BC60F9}">
      <dsp:nvSpPr>
        <dsp:cNvPr id="0" name=""/>
        <dsp:cNvSpPr/>
      </dsp:nvSpPr>
      <dsp:spPr>
        <a:xfrm>
          <a:off x="2428874" y="1739106"/>
          <a:ext cx="1619250" cy="97154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Mystical Body / Communion</a:t>
          </a:r>
          <a:endParaRPr lang="en-US" sz="1900" kern="1200" dirty="0"/>
        </a:p>
      </dsp:txBody>
      <dsp:txXfrm>
        <a:off x="2428874" y="1739106"/>
        <a:ext cx="1619250" cy="971549"/>
      </dsp:txXfrm>
    </dsp:sp>
    <dsp:sp modelId="{4D70EC28-9859-45B6-9969-E0EDEDDA6DEC}">
      <dsp:nvSpPr>
        <dsp:cNvPr id="0" name=""/>
        <dsp:cNvSpPr/>
      </dsp:nvSpPr>
      <dsp:spPr>
        <a:xfrm>
          <a:off x="647699" y="1739106"/>
          <a:ext cx="1619250" cy="97154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Herald</a:t>
          </a:r>
          <a:endParaRPr lang="en-US" sz="1900" kern="1200" dirty="0"/>
        </a:p>
      </dsp:txBody>
      <dsp:txXfrm>
        <a:off x="647699" y="1739106"/>
        <a:ext cx="1619250" cy="971549"/>
      </dsp:txXfrm>
    </dsp:sp>
    <dsp:sp modelId="{95D34732-1823-47A4-BB58-DCE61D4A5C6F}">
      <dsp:nvSpPr>
        <dsp:cNvPr id="0" name=""/>
        <dsp:cNvSpPr/>
      </dsp:nvSpPr>
      <dsp:spPr>
        <a:xfrm>
          <a:off x="3319462" y="2872581"/>
          <a:ext cx="1619250" cy="97154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Servant</a:t>
          </a:r>
          <a:endParaRPr lang="en-US" sz="1900" kern="1200" dirty="0"/>
        </a:p>
      </dsp:txBody>
      <dsp:txXfrm>
        <a:off x="3319462" y="2872581"/>
        <a:ext cx="1619250" cy="971549"/>
      </dsp:txXfrm>
    </dsp:sp>
    <dsp:sp modelId="{460C7419-9F0C-4088-BB28-E2CA4DF1F58C}">
      <dsp:nvSpPr>
        <dsp:cNvPr id="0" name=""/>
        <dsp:cNvSpPr/>
      </dsp:nvSpPr>
      <dsp:spPr>
        <a:xfrm>
          <a:off x="1538287" y="2872581"/>
          <a:ext cx="1619250" cy="971549"/>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Sacrament</a:t>
          </a:r>
          <a:endParaRPr lang="en-US" sz="1900" kern="1200" dirty="0"/>
        </a:p>
      </dsp:txBody>
      <dsp:txXfrm>
        <a:off x="1538287" y="2872581"/>
        <a:ext cx="1619250" cy="9715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45986-1A6B-4272-8F8B-4E6C9CD4915B}" type="datetimeFigureOut">
              <a:rPr lang="en-US" smtClean="0"/>
              <a:pPr/>
              <a:t>7/2/14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E58435-1216-4905-88B0-7679DE82D596}" type="slidenum">
              <a:rPr lang="en-US" smtClean="0"/>
              <a:pPr/>
              <a:t>‹#›</a:t>
            </a:fld>
            <a:endParaRPr lang="en-US"/>
          </a:p>
        </p:txBody>
      </p:sp>
    </p:spTree>
    <p:extLst>
      <p:ext uri="{BB962C8B-B14F-4D97-AF65-F5344CB8AC3E}">
        <p14:creationId xmlns:p14="http://schemas.microsoft.com/office/powerpoint/2010/main" val="268942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a:t>
            </a:fld>
            <a:endParaRPr lang="en-US"/>
          </a:p>
        </p:txBody>
      </p:sp>
    </p:spTree>
    <p:extLst>
      <p:ext uri="{BB962C8B-B14F-4D97-AF65-F5344CB8AC3E}">
        <p14:creationId xmlns:p14="http://schemas.microsoft.com/office/powerpoint/2010/main" val="222069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Community life is vital for growth in the faith.)</a:t>
            </a:r>
          </a:p>
        </p:txBody>
      </p:sp>
      <p:sp>
        <p:nvSpPr>
          <p:cNvPr id="4" name="Slide Number Placeholder 3"/>
          <p:cNvSpPr>
            <a:spLocks noGrp="1"/>
          </p:cNvSpPr>
          <p:nvPr>
            <p:ph type="sldNum" sz="quarter" idx="10"/>
          </p:nvPr>
        </p:nvSpPr>
        <p:spPr/>
        <p:txBody>
          <a:bodyPr/>
          <a:lstStyle/>
          <a:p>
            <a:fld id="{A6E58435-1216-4905-88B0-7679DE82D596}" type="slidenum">
              <a:rPr lang="en-US" smtClean="0"/>
              <a:pPr/>
              <a:t>10</a:t>
            </a:fld>
            <a:endParaRPr lang="en-US"/>
          </a:p>
        </p:txBody>
      </p:sp>
    </p:spTree>
    <p:extLst>
      <p:ext uri="{BB962C8B-B14F-4D97-AF65-F5344CB8AC3E}">
        <p14:creationId xmlns:p14="http://schemas.microsoft.com/office/powerpoint/2010/main" val="9976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11</a:t>
            </a:fld>
            <a:endParaRPr lang="en-US"/>
          </a:p>
        </p:txBody>
      </p:sp>
    </p:spTree>
    <p:extLst>
      <p:ext uri="{BB962C8B-B14F-4D97-AF65-F5344CB8AC3E}">
        <p14:creationId xmlns:p14="http://schemas.microsoft.com/office/powerpoint/2010/main" val="3842406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12</a:t>
            </a:fld>
            <a:endParaRPr lang="en-US"/>
          </a:p>
        </p:txBody>
      </p:sp>
    </p:spTree>
    <p:extLst>
      <p:ext uri="{BB962C8B-B14F-4D97-AF65-F5344CB8AC3E}">
        <p14:creationId xmlns:p14="http://schemas.microsoft.com/office/powerpoint/2010/main" val="424557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13</a:t>
            </a:fld>
            <a:endParaRPr lang="en-US"/>
          </a:p>
        </p:txBody>
      </p:sp>
    </p:spTree>
    <p:extLst>
      <p:ext uri="{BB962C8B-B14F-4D97-AF65-F5344CB8AC3E}">
        <p14:creationId xmlns:p14="http://schemas.microsoft.com/office/powerpoint/2010/main" val="321593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14</a:t>
            </a:fld>
            <a:endParaRPr lang="en-US"/>
          </a:p>
        </p:txBody>
      </p:sp>
    </p:spTree>
    <p:extLst>
      <p:ext uri="{BB962C8B-B14F-4D97-AF65-F5344CB8AC3E}">
        <p14:creationId xmlns:p14="http://schemas.microsoft.com/office/powerpoint/2010/main" val="116559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15</a:t>
            </a:fld>
            <a:endParaRPr lang="en-US"/>
          </a:p>
        </p:txBody>
      </p:sp>
    </p:spTree>
    <p:extLst>
      <p:ext uri="{BB962C8B-B14F-4D97-AF65-F5344CB8AC3E}">
        <p14:creationId xmlns:p14="http://schemas.microsoft.com/office/powerpoint/2010/main" val="3148028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Emphasize that we can serve on an individual basis, in our families and at school, or as part of the larger service of the Church.)</a:t>
            </a:r>
          </a:p>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16</a:t>
            </a:fld>
            <a:endParaRPr lang="en-US"/>
          </a:p>
        </p:txBody>
      </p:sp>
    </p:spTree>
    <p:extLst>
      <p:ext uri="{BB962C8B-B14F-4D97-AF65-F5344CB8AC3E}">
        <p14:creationId xmlns:p14="http://schemas.microsoft.com/office/powerpoint/2010/main" val="2201241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Interpreted in the light of the Gospel, the Kingdom of God cannot be properly identified with abstract values such as peace, justice, reconciliation, and affluence. The New Testament personalizes the Kingdom. It identifies the Kingdom of God with the Gospel, and both of them with Jesus.)</a:t>
            </a:r>
          </a:p>
          <a:p>
            <a:endParaRPr lang="en-US" dirty="0" smtClean="0"/>
          </a:p>
        </p:txBody>
      </p:sp>
      <p:sp>
        <p:nvSpPr>
          <p:cNvPr id="4" name="Slide Number Placeholder 3"/>
          <p:cNvSpPr>
            <a:spLocks noGrp="1"/>
          </p:cNvSpPr>
          <p:nvPr>
            <p:ph type="sldNum" sz="quarter" idx="10"/>
          </p:nvPr>
        </p:nvSpPr>
        <p:spPr/>
        <p:txBody>
          <a:bodyPr/>
          <a:lstStyle/>
          <a:p>
            <a:fld id="{A6E58435-1216-4905-88B0-7679DE82D596}" type="slidenum">
              <a:rPr lang="en-US" smtClean="0"/>
              <a:pPr/>
              <a:t>17</a:t>
            </a:fld>
            <a:endParaRPr lang="en-US"/>
          </a:p>
        </p:txBody>
      </p:sp>
    </p:spTree>
    <p:extLst>
      <p:ext uri="{BB962C8B-B14F-4D97-AF65-F5344CB8AC3E}">
        <p14:creationId xmlns:p14="http://schemas.microsoft.com/office/powerpoint/2010/main" val="3880526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Matthew, chapter 25)</a:t>
            </a:r>
          </a:p>
        </p:txBody>
      </p:sp>
      <p:sp>
        <p:nvSpPr>
          <p:cNvPr id="4" name="Slide Number Placeholder 3"/>
          <p:cNvSpPr>
            <a:spLocks noGrp="1"/>
          </p:cNvSpPr>
          <p:nvPr>
            <p:ph type="sldNum" sz="quarter" idx="10"/>
          </p:nvPr>
        </p:nvSpPr>
        <p:spPr/>
        <p:txBody>
          <a:bodyPr/>
          <a:lstStyle/>
          <a:p>
            <a:fld id="{A6E58435-1216-4905-88B0-7679DE82D596}" type="slidenum">
              <a:rPr lang="en-US" smtClean="0"/>
              <a:pPr/>
              <a:t>18</a:t>
            </a:fld>
            <a:endParaRPr lang="en-US"/>
          </a:p>
        </p:txBody>
      </p:sp>
    </p:spTree>
    <p:extLst>
      <p:ext uri="{BB962C8B-B14F-4D97-AF65-F5344CB8AC3E}">
        <p14:creationId xmlns:p14="http://schemas.microsoft.com/office/powerpoint/2010/main" val="535856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(Notes:  Have the students name some groups before you click for the bullet list.)</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19</a:t>
            </a:fld>
            <a:endParaRPr lang="en-US"/>
          </a:p>
        </p:txBody>
      </p:sp>
    </p:spTree>
    <p:extLst>
      <p:ext uri="{BB962C8B-B14F-4D97-AF65-F5344CB8AC3E}">
        <p14:creationId xmlns:p14="http://schemas.microsoft.com/office/powerpoint/2010/main" val="328708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Before you begin, you might explain that Cardinal Avery Dulles wrote about the Church and developed five (later six) models to explain the role of the Church in the world today.)</a:t>
            </a:r>
          </a:p>
          <a:p>
            <a:endParaRPr lang="en-US" dirty="0" smtClean="0"/>
          </a:p>
        </p:txBody>
      </p:sp>
      <p:sp>
        <p:nvSpPr>
          <p:cNvPr id="4" name="Slide Number Placeholder 3"/>
          <p:cNvSpPr>
            <a:spLocks noGrp="1"/>
          </p:cNvSpPr>
          <p:nvPr>
            <p:ph type="sldNum" sz="quarter" idx="10"/>
          </p:nvPr>
        </p:nvSpPr>
        <p:spPr/>
        <p:txBody>
          <a:bodyPr/>
          <a:lstStyle/>
          <a:p>
            <a:fld id="{A6E58435-1216-4905-88B0-7679DE82D596}" type="slidenum">
              <a:rPr lang="en-US" smtClean="0"/>
              <a:pPr/>
              <a:t>2</a:t>
            </a:fld>
            <a:endParaRPr lang="en-US"/>
          </a:p>
        </p:txBody>
      </p:sp>
    </p:spTree>
    <p:extLst>
      <p:ext uri="{BB962C8B-B14F-4D97-AF65-F5344CB8AC3E}">
        <p14:creationId xmlns:p14="http://schemas.microsoft.com/office/powerpoint/2010/main" val="3002809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20</a:t>
            </a:fld>
            <a:endParaRPr lang="en-US"/>
          </a:p>
        </p:txBody>
      </p:sp>
    </p:spTree>
    <p:extLst>
      <p:ext uri="{BB962C8B-B14F-4D97-AF65-F5344CB8AC3E}">
        <p14:creationId xmlns:p14="http://schemas.microsoft.com/office/powerpoint/2010/main" val="2499852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(Notes:  Ask the students to discuss the first bullet before you click for the second bullet.)</a:t>
            </a:r>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21</a:t>
            </a:fld>
            <a:endParaRPr lang="en-US"/>
          </a:p>
        </p:txBody>
      </p:sp>
    </p:spTree>
    <p:extLst>
      <p:ext uri="{BB962C8B-B14F-4D97-AF65-F5344CB8AC3E}">
        <p14:creationId xmlns:p14="http://schemas.microsoft.com/office/powerpoint/2010/main" val="2484457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22</a:t>
            </a:fld>
            <a:endParaRPr lang="en-US"/>
          </a:p>
        </p:txBody>
      </p:sp>
    </p:spTree>
    <p:extLst>
      <p:ext uri="{BB962C8B-B14F-4D97-AF65-F5344CB8AC3E}">
        <p14:creationId xmlns:p14="http://schemas.microsoft.com/office/powerpoint/2010/main" val="2288520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23</a:t>
            </a:fld>
            <a:endParaRPr lang="en-US"/>
          </a:p>
        </p:txBody>
      </p:sp>
    </p:spTree>
    <p:extLst>
      <p:ext uri="{BB962C8B-B14F-4D97-AF65-F5344CB8AC3E}">
        <p14:creationId xmlns:p14="http://schemas.microsoft.com/office/powerpoint/2010/main" val="2200322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24</a:t>
            </a:fld>
            <a:endParaRPr lang="en-US"/>
          </a:p>
        </p:txBody>
      </p:sp>
    </p:spTree>
    <p:extLst>
      <p:ext uri="{BB962C8B-B14F-4D97-AF65-F5344CB8AC3E}">
        <p14:creationId xmlns:p14="http://schemas.microsoft.com/office/powerpoint/2010/main" val="158474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25</a:t>
            </a:fld>
            <a:endParaRPr lang="en-US"/>
          </a:p>
        </p:txBody>
      </p:sp>
    </p:spTree>
    <p:extLst>
      <p:ext uri="{BB962C8B-B14F-4D97-AF65-F5344CB8AC3E}">
        <p14:creationId xmlns:p14="http://schemas.microsoft.com/office/powerpoint/2010/main" val="297965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3</a:t>
            </a:fld>
            <a:endParaRPr lang="en-US"/>
          </a:p>
        </p:txBody>
      </p:sp>
    </p:spTree>
    <p:extLst>
      <p:ext uri="{BB962C8B-B14F-4D97-AF65-F5344CB8AC3E}">
        <p14:creationId xmlns:p14="http://schemas.microsoft.com/office/powerpoint/2010/main" val="52683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Emphasize that this hierarchy is based on Christ’s commissioning of the Apostles.)</a:t>
            </a:r>
          </a:p>
        </p:txBody>
      </p:sp>
      <p:sp>
        <p:nvSpPr>
          <p:cNvPr id="4" name="Slide Number Placeholder 3"/>
          <p:cNvSpPr>
            <a:spLocks noGrp="1"/>
          </p:cNvSpPr>
          <p:nvPr>
            <p:ph type="sldNum" sz="quarter" idx="10"/>
          </p:nvPr>
        </p:nvSpPr>
        <p:spPr/>
        <p:txBody>
          <a:bodyPr/>
          <a:lstStyle/>
          <a:p>
            <a:fld id="{A6E58435-1216-4905-88B0-7679DE82D596}" type="slidenum">
              <a:rPr lang="en-US" smtClean="0"/>
              <a:pPr/>
              <a:t>4</a:t>
            </a:fld>
            <a:endParaRPr lang="en-US"/>
          </a:p>
        </p:txBody>
      </p:sp>
    </p:spTree>
    <p:extLst>
      <p:ext uri="{BB962C8B-B14F-4D97-AF65-F5344CB8AC3E}">
        <p14:creationId xmlns:p14="http://schemas.microsoft.com/office/powerpoint/2010/main" val="190314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5</a:t>
            </a:fld>
            <a:endParaRPr lang="en-US"/>
          </a:p>
        </p:txBody>
      </p:sp>
    </p:spTree>
    <p:extLst>
      <p:ext uri="{BB962C8B-B14F-4D97-AF65-F5344CB8AC3E}">
        <p14:creationId xmlns:p14="http://schemas.microsoft.com/office/powerpoint/2010/main" val="200975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6</a:t>
            </a:fld>
            <a:endParaRPr lang="en-US"/>
          </a:p>
        </p:txBody>
      </p:sp>
    </p:spTree>
    <p:extLst>
      <p:ext uri="{BB962C8B-B14F-4D97-AF65-F5344CB8AC3E}">
        <p14:creationId xmlns:p14="http://schemas.microsoft.com/office/powerpoint/2010/main" val="429439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7</a:t>
            </a:fld>
            <a:endParaRPr lang="en-US"/>
          </a:p>
        </p:txBody>
      </p:sp>
    </p:spTree>
    <p:extLst>
      <p:ext uri="{BB962C8B-B14F-4D97-AF65-F5344CB8AC3E}">
        <p14:creationId xmlns:p14="http://schemas.microsoft.com/office/powerpoint/2010/main" val="3977789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8</a:t>
            </a:fld>
            <a:endParaRPr lang="en-US"/>
          </a:p>
        </p:txBody>
      </p:sp>
    </p:spTree>
    <p:extLst>
      <p:ext uri="{BB962C8B-B14F-4D97-AF65-F5344CB8AC3E}">
        <p14:creationId xmlns:p14="http://schemas.microsoft.com/office/powerpoint/2010/main" val="204799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(Notes:  Explain that we, as the People of God, are the Mystical Body of Christ, in communion with Christ and one another.)</a:t>
            </a:r>
          </a:p>
          <a:p>
            <a:endParaRPr lang="en-US" dirty="0"/>
          </a:p>
        </p:txBody>
      </p:sp>
      <p:sp>
        <p:nvSpPr>
          <p:cNvPr id="4" name="Slide Number Placeholder 3"/>
          <p:cNvSpPr>
            <a:spLocks noGrp="1"/>
          </p:cNvSpPr>
          <p:nvPr>
            <p:ph type="sldNum" sz="quarter" idx="10"/>
          </p:nvPr>
        </p:nvSpPr>
        <p:spPr/>
        <p:txBody>
          <a:bodyPr/>
          <a:lstStyle/>
          <a:p>
            <a:fld id="{A6E58435-1216-4905-88B0-7679DE82D596}" type="slidenum">
              <a:rPr lang="en-US" smtClean="0"/>
              <a:pPr/>
              <a:t>9</a:t>
            </a:fld>
            <a:endParaRPr lang="en-US"/>
          </a:p>
        </p:txBody>
      </p:sp>
    </p:spTree>
    <p:extLst>
      <p:ext uri="{BB962C8B-B14F-4D97-AF65-F5344CB8AC3E}">
        <p14:creationId xmlns:p14="http://schemas.microsoft.com/office/powerpoint/2010/main" val="393679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5" name="Picture 4"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7/2/14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ransition xmlns:p14="http://schemas.microsoft.com/office/powerpoint/2010/mai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Models of Church</a:t>
            </a:r>
            <a:endParaRPr lang="en-US" dirty="0"/>
          </a:p>
        </p:txBody>
      </p:sp>
      <p:sp>
        <p:nvSpPr>
          <p:cNvPr id="3" name="Subtitle 2"/>
          <p:cNvSpPr>
            <a:spLocks noGrp="1"/>
          </p:cNvSpPr>
          <p:nvPr>
            <p:ph type="subTitle" idx="1"/>
          </p:nvPr>
        </p:nvSpPr>
        <p:spPr/>
        <p:txBody>
          <a:bodyPr/>
          <a:lstStyle/>
          <a:p>
            <a:r>
              <a:rPr lang="en-US" dirty="0" smtClean="0"/>
              <a:t>The </a:t>
            </a:r>
            <a:r>
              <a:rPr lang="en-US" smtClean="0"/>
              <a:t>Church Course</a:t>
            </a:r>
            <a:endParaRPr lang="en-US" dirty="0"/>
          </a:p>
        </p:txBody>
      </p:sp>
      <p:sp>
        <p:nvSpPr>
          <p:cNvPr id="4" name="Text Placeholder 8"/>
          <p:cNvSpPr>
            <a:spLocks noGrp="1"/>
          </p:cNvSpPr>
          <p:nvPr>
            <p:ph type="body" sz="quarter" idx="10"/>
          </p:nvPr>
        </p:nvSpPr>
        <p:spPr>
          <a:xfrm>
            <a:off x="7620000" y="6019800"/>
            <a:ext cx="1295400" cy="152400"/>
          </a:xfrm>
        </p:spPr>
        <p:txBody>
          <a:bodyPr>
            <a:normAutofit fontScale="55000" lnSpcReduction="20000"/>
          </a:bodyPr>
          <a:lstStyle>
            <a:lvl1pPr>
              <a:buNone/>
              <a:defRPr sz="800">
                <a:solidFill>
                  <a:schemeClr val="bg1">
                    <a:lumMod val="50000"/>
                  </a:schemeClr>
                </a:solidFill>
              </a:defRPr>
            </a:lvl1pPr>
          </a:lstStyle>
          <a:p>
            <a:pPr lvl="0"/>
            <a:r>
              <a:rPr lang="en-US" dirty="0" smtClean="0"/>
              <a:t>Document # TX001504</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through Sharing</a:t>
            </a:r>
            <a:endParaRPr lang="en-US" dirty="0"/>
          </a:p>
        </p:txBody>
      </p:sp>
      <p:sp>
        <p:nvSpPr>
          <p:cNvPr id="3" name="Content Placeholder 2"/>
          <p:cNvSpPr>
            <a:spLocks noGrp="1"/>
          </p:cNvSpPr>
          <p:nvPr>
            <p:ph idx="1"/>
          </p:nvPr>
        </p:nvSpPr>
        <p:spPr/>
        <p:txBody>
          <a:bodyPr/>
          <a:lstStyle/>
          <a:p>
            <a:pPr lvl="0"/>
            <a:r>
              <a:rPr lang="en-US" dirty="0" smtClean="0"/>
              <a:t>The strength of this model lies in its emphasis on the shared life of mutual fellowship in loving community.</a:t>
            </a:r>
          </a:p>
          <a:p>
            <a:pPr lvl="0"/>
            <a:r>
              <a:rPr lang="en-US" dirty="0" smtClean="0"/>
              <a:t>This model emphasizes sharing.</a:t>
            </a:r>
          </a:p>
        </p:txBody>
      </p:sp>
      <p:pic>
        <p:nvPicPr>
          <p:cNvPr id="4" name="Picture 3" descr="Slide10-Msgr_Ivan_Stuhec_Serving_Holy_Mass_in_Armenia-wikimedia.JPG"/>
          <p:cNvPicPr>
            <a:picLocks noChangeAspect="1"/>
          </p:cNvPicPr>
          <p:nvPr/>
        </p:nvPicPr>
        <p:blipFill>
          <a:blip r:embed="rId3" cstate="print"/>
          <a:stretch>
            <a:fillRect/>
          </a:stretch>
        </p:blipFill>
        <p:spPr>
          <a:xfrm>
            <a:off x="1849966" y="3845719"/>
            <a:ext cx="5084234" cy="2859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16200000">
            <a:off x="5723439" y="4944561"/>
            <a:ext cx="2590800" cy="169277"/>
          </a:xfrm>
          <a:prstGeom prst="rect">
            <a:avLst/>
          </a:prstGeom>
          <a:noFill/>
          <a:ln w="9525">
            <a:noFill/>
            <a:miter lim="800000"/>
            <a:headEnd/>
            <a:tailEnd/>
          </a:ln>
        </p:spPr>
        <p:txBody>
          <a:bodyPr wrap="square" rtlCol="0">
            <a:spAutoFit/>
          </a:bodyPr>
          <a:lstStyle/>
          <a:p>
            <a:r>
              <a:rPr lang="en-US" sz="500" dirty="0" smtClean="0"/>
              <a:t>Bostoncatholic.org</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Mystical Body / Communion</a:t>
            </a:r>
            <a:endParaRPr lang="en-US" dirty="0"/>
          </a:p>
        </p:txBody>
      </p:sp>
      <p:sp>
        <p:nvSpPr>
          <p:cNvPr id="3" name="Content Placeholder 2"/>
          <p:cNvSpPr>
            <a:spLocks noGrp="1"/>
          </p:cNvSpPr>
          <p:nvPr>
            <p:ph idx="1"/>
          </p:nvPr>
        </p:nvSpPr>
        <p:spPr/>
        <p:txBody>
          <a:bodyPr/>
          <a:lstStyle/>
          <a:p>
            <a:pPr lvl="0"/>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Members: </a:t>
            </a:r>
            <a:r>
              <a:rPr lang="en-US" dirty="0" smtClean="0"/>
              <a:t>All who share in the body of Christ through the grace of the Holy Spirit.</a:t>
            </a:r>
          </a:p>
          <a:p>
            <a:pPr lvl="0"/>
            <a:r>
              <a:rPr lang="en-US" b="1" dirty="0" smtClean="0">
                <a:ln w="1905"/>
                <a:gradFill>
                  <a:gsLst>
                    <a:gs pos="0">
                      <a:schemeClr val="tx2"/>
                    </a:gs>
                    <a:gs pos="78000">
                      <a:schemeClr val="tx2">
                        <a:lumMod val="60000"/>
                        <a:lumOff val="40000"/>
                      </a:schemeClr>
                    </a:gs>
                    <a:gs pos="100000">
                      <a:schemeClr val="accent6">
                        <a:tint val="12000"/>
                        <a:satMod val="255000"/>
                      </a:schemeClr>
                    </a:gs>
                  </a:gsLst>
                  <a:lin ang="5400000" scaled="0"/>
                </a:gradFill>
                <a:effectLst>
                  <a:innerShdw blurRad="69850" dist="43180" dir="5400000">
                    <a:srgbClr val="000000">
                      <a:alpha val="65000"/>
                    </a:srgbClr>
                  </a:innerShdw>
                </a:effectLst>
              </a:rPr>
              <a:t>Signs and functions:</a:t>
            </a:r>
          </a:p>
          <a:p>
            <a:pPr lvl="1"/>
            <a:r>
              <a:rPr lang="en-US" dirty="0" smtClean="0"/>
              <a:t>Prayer groups</a:t>
            </a:r>
          </a:p>
          <a:p>
            <a:pPr lvl="1"/>
            <a:r>
              <a:rPr lang="en-US" dirty="0" smtClean="0"/>
              <a:t>Parishes</a:t>
            </a:r>
          </a:p>
          <a:p>
            <a:pPr lvl="1"/>
            <a:r>
              <a:rPr lang="en-US" dirty="0" smtClean="0"/>
              <a:t>Relationships</a:t>
            </a:r>
          </a:p>
          <a:p>
            <a:pPr>
              <a:buNone/>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Herald</a:t>
            </a:r>
            <a:endParaRPr lang="en-US" dirty="0"/>
          </a:p>
        </p:txBody>
      </p:sp>
      <p:sp>
        <p:nvSpPr>
          <p:cNvPr id="3" name="Content Placeholder 2"/>
          <p:cNvSpPr>
            <a:spLocks noGrp="1"/>
          </p:cNvSpPr>
          <p:nvPr>
            <p:ph idx="1"/>
          </p:nvPr>
        </p:nvSpPr>
        <p:spPr/>
        <p:txBody>
          <a:bodyPr/>
          <a:lstStyle/>
          <a:p>
            <a:pPr lvl="0"/>
            <a:r>
              <a:rPr lang="en-US" dirty="0" smtClean="0"/>
              <a:t>The herald model emphasizes faith and proclamation over interpersonal relations and mystical communion.</a:t>
            </a:r>
          </a:p>
          <a:p>
            <a:pPr lvl="0"/>
            <a:r>
              <a:rPr lang="en-US" dirty="0" smtClean="0"/>
              <a:t>The Church is a herald—one who receives an official message with the commission to pass it on.</a:t>
            </a:r>
          </a:p>
          <a:p>
            <a:pPr lvl="0"/>
            <a:r>
              <a:rPr lang="en-US" dirty="0" smtClean="0"/>
              <a:t>It is the task of the Church to proclaim.</a:t>
            </a:r>
          </a:p>
        </p:txBody>
      </p:sp>
      <p:pic>
        <p:nvPicPr>
          <p:cNvPr id="4" name="Picture 3" descr="Slide12-Ange_en_pierre-wikimedia.jpg"/>
          <p:cNvPicPr>
            <a:picLocks noChangeAspect="1"/>
          </p:cNvPicPr>
          <p:nvPr/>
        </p:nvPicPr>
        <p:blipFill>
          <a:blip r:embed="rId3" cstate="print"/>
          <a:stretch>
            <a:fillRect/>
          </a:stretch>
        </p:blipFill>
        <p:spPr>
          <a:xfrm>
            <a:off x="3124200" y="4724400"/>
            <a:ext cx="2591837" cy="1905000"/>
          </a:xfrm>
          <a:prstGeom prst="rect">
            <a:avLst/>
          </a:prstGeom>
          <a:ln>
            <a:noFill/>
          </a:ln>
          <a:effectLst>
            <a:outerShdw blurRad="190500" algn="tl" rotWithShape="0">
              <a:srgbClr val="000000">
                <a:alpha val="70000"/>
              </a:srgbClr>
            </a:outerShdw>
          </a:effectLst>
        </p:spPr>
      </p:pic>
      <p:sp>
        <p:nvSpPr>
          <p:cNvPr id="5" name="TextBox 4"/>
          <p:cNvSpPr txBox="1"/>
          <p:nvPr/>
        </p:nvSpPr>
        <p:spPr bwMode="auto">
          <a:xfrm>
            <a:off x="3124200" y="6583680"/>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Gospel Message</a:t>
            </a:r>
            <a:endParaRPr lang="en-US" dirty="0"/>
          </a:p>
        </p:txBody>
      </p:sp>
      <p:sp>
        <p:nvSpPr>
          <p:cNvPr id="3" name="Content Placeholder 2"/>
          <p:cNvSpPr>
            <a:spLocks noGrp="1"/>
          </p:cNvSpPr>
          <p:nvPr>
            <p:ph idx="1"/>
          </p:nvPr>
        </p:nvSpPr>
        <p:spPr/>
        <p:txBody>
          <a:bodyPr/>
          <a:lstStyle/>
          <a:p>
            <a:pPr lvl="0"/>
            <a:r>
              <a:rPr lang="en-US" dirty="0" smtClean="0"/>
              <a:t>The strength of this </a:t>
            </a:r>
            <a:br>
              <a:rPr lang="en-US" dirty="0" smtClean="0"/>
            </a:br>
            <a:r>
              <a:rPr lang="en-US" dirty="0" smtClean="0"/>
              <a:t>model lies in its </a:t>
            </a:r>
            <a:br>
              <a:rPr lang="en-US" dirty="0" smtClean="0"/>
            </a:br>
            <a:r>
              <a:rPr lang="en-US" dirty="0" smtClean="0"/>
              <a:t>emphasis on the </a:t>
            </a:r>
            <a:br>
              <a:rPr lang="en-US" dirty="0" smtClean="0"/>
            </a:br>
            <a:r>
              <a:rPr lang="en-US" dirty="0" smtClean="0"/>
              <a:t>message of the Gospel.</a:t>
            </a:r>
          </a:p>
          <a:p>
            <a:pPr lvl="0"/>
            <a:r>
              <a:rPr lang="en-US" dirty="0" smtClean="0"/>
              <a:t>Sometimes the spoken </a:t>
            </a:r>
            <a:br>
              <a:rPr lang="en-US" dirty="0" smtClean="0"/>
            </a:br>
            <a:r>
              <a:rPr lang="en-US" dirty="0" smtClean="0"/>
              <a:t>word eclipses the true </a:t>
            </a:r>
            <a:br>
              <a:rPr lang="en-US" dirty="0" smtClean="0"/>
            </a:br>
            <a:r>
              <a:rPr lang="en-US" dirty="0" smtClean="0"/>
              <a:t>Word of God, the Word Made Flesh.</a:t>
            </a:r>
          </a:p>
          <a:p>
            <a:pPr lvl="0"/>
            <a:r>
              <a:rPr lang="en-US" dirty="0" smtClean="0"/>
              <a:t>We must not only proclaim and witness but also act.</a:t>
            </a:r>
          </a:p>
        </p:txBody>
      </p:sp>
      <p:pic>
        <p:nvPicPr>
          <p:cNvPr id="4" name="Picture 3" descr="Slide13-Rahm_Emanuel_at_St._Hyacinth_Church-wikimedia.jpg"/>
          <p:cNvPicPr>
            <a:picLocks noChangeAspect="1"/>
          </p:cNvPicPr>
          <p:nvPr/>
        </p:nvPicPr>
        <p:blipFill>
          <a:blip r:embed="rId3" cstate="print"/>
          <a:stretch>
            <a:fillRect/>
          </a:stretch>
        </p:blipFill>
        <p:spPr>
          <a:xfrm>
            <a:off x="5257800" y="1219200"/>
            <a:ext cx="3390900" cy="2546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5257800" y="3767328"/>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Witness</a:t>
            </a:r>
            <a:endParaRPr lang="en-US" dirty="0"/>
          </a:p>
        </p:txBody>
      </p:sp>
      <p:sp>
        <p:nvSpPr>
          <p:cNvPr id="3" name="Content Placeholder 2"/>
          <p:cNvSpPr>
            <a:spLocks noGrp="1"/>
          </p:cNvSpPr>
          <p:nvPr>
            <p:ph idx="1"/>
          </p:nvPr>
        </p:nvSpPr>
        <p:spPr>
          <a:xfrm>
            <a:off x="1371600" y="1752600"/>
            <a:ext cx="6096000" cy="4373563"/>
          </a:xfrm>
        </p:spPr>
        <p:txBody>
          <a:bodyPr/>
          <a:lstStyle/>
          <a:p>
            <a:pPr lvl="0"/>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Members: </a:t>
            </a:r>
            <a:r>
              <a:rPr lang="en-US" dirty="0" smtClean="0"/>
              <a:t>All those who give witness to their life in Christ and see the Word of God as key.</a:t>
            </a:r>
          </a:p>
          <a:p>
            <a:pPr lvl="0"/>
            <a:r>
              <a:rPr lang="en-US" b="1" dirty="0" smtClean="0">
                <a:ln w="1905"/>
                <a:gradFill>
                  <a:gsLst>
                    <a:gs pos="0">
                      <a:schemeClr val="tx2"/>
                    </a:gs>
                    <a:gs pos="78000">
                      <a:schemeClr val="tx2">
                        <a:lumMod val="60000"/>
                        <a:lumOff val="40000"/>
                      </a:schemeClr>
                    </a:gs>
                    <a:gs pos="100000">
                      <a:schemeClr val="accent6">
                        <a:tint val="12000"/>
                        <a:satMod val="255000"/>
                      </a:schemeClr>
                    </a:gs>
                  </a:gsLst>
                  <a:lin ang="5400000" scaled="0"/>
                </a:gradFill>
                <a:effectLst>
                  <a:innerShdw blurRad="69850" dist="43180" dir="5400000">
                    <a:srgbClr val="000000">
                      <a:alpha val="65000"/>
                    </a:srgbClr>
                  </a:innerShdw>
                </a:effectLst>
              </a:rPr>
              <a:t>Signs and functions:</a:t>
            </a:r>
          </a:p>
          <a:p>
            <a:pPr lvl="1"/>
            <a:r>
              <a:rPr lang="en-US" dirty="0" smtClean="0"/>
              <a:t>Bible studies</a:t>
            </a:r>
          </a:p>
          <a:p>
            <a:pPr lvl="1"/>
            <a:r>
              <a:rPr lang="en-US" dirty="0" smtClean="0"/>
              <a:t>Evangelization</a:t>
            </a:r>
          </a:p>
          <a:p>
            <a:pPr lvl="1"/>
            <a:r>
              <a:rPr lang="en-US" dirty="0" smtClean="0"/>
              <a:t>Missions</a:t>
            </a:r>
          </a:p>
          <a:p>
            <a:pPr lvl="1"/>
            <a:r>
              <a:rPr lang="en-US" dirty="0" smtClean="0"/>
              <a:t>Media</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a:t>
            </a:r>
            <a:endParaRPr lang="en-US" dirty="0"/>
          </a:p>
        </p:txBody>
      </p:sp>
      <p:sp>
        <p:nvSpPr>
          <p:cNvPr id="3" name="Content Placeholder 2"/>
          <p:cNvSpPr>
            <a:spLocks noGrp="1"/>
          </p:cNvSpPr>
          <p:nvPr>
            <p:ph idx="1"/>
          </p:nvPr>
        </p:nvSpPr>
        <p:spPr>
          <a:xfrm>
            <a:off x="4343400" y="1752600"/>
            <a:ext cx="3505200" cy="4373563"/>
          </a:xfrm>
        </p:spPr>
        <p:txBody>
          <a:bodyPr/>
          <a:lstStyle/>
          <a:p>
            <a:pPr marL="0" indent="0">
              <a:buNone/>
            </a:pPr>
            <a:r>
              <a:rPr lang="en-US" dirty="0" smtClean="0"/>
              <a:t>The servant model shows that the Church is part of the total human family, sharing the same concerns as the rest of mankind.</a:t>
            </a:r>
          </a:p>
          <a:p>
            <a:endParaRPr lang="en-US" dirty="0"/>
          </a:p>
        </p:txBody>
      </p:sp>
      <p:pic>
        <p:nvPicPr>
          <p:cNvPr id="4" name="Picture 3" descr="Slide15-MotherTeresa-wikimedia.jpg"/>
          <p:cNvPicPr>
            <a:picLocks noChangeAspect="1"/>
          </p:cNvPicPr>
          <p:nvPr/>
        </p:nvPicPr>
        <p:blipFill>
          <a:blip r:embed="rId3" cstate="print"/>
          <a:stretch>
            <a:fillRect/>
          </a:stretch>
        </p:blipFill>
        <p:spPr>
          <a:xfrm>
            <a:off x="990600" y="1964215"/>
            <a:ext cx="3124200" cy="38269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bwMode="auto">
          <a:xfrm rot="21269322">
            <a:off x="1217059" y="572650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Ministry of Jesus</a:t>
            </a:r>
            <a:endParaRPr lang="en-US" dirty="0"/>
          </a:p>
        </p:txBody>
      </p:sp>
      <p:sp>
        <p:nvSpPr>
          <p:cNvPr id="3" name="Content Placeholder 2"/>
          <p:cNvSpPr>
            <a:spLocks noGrp="1"/>
          </p:cNvSpPr>
          <p:nvPr>
            <p:ph idx="1"/>
          </p:nvPr>
        </p:nvSpPr>
        <p:spPr>
          <a:xfrm>
            <a:off x="1371600" y="1752600"/>
            <a:ext cx="3810000" cy="4800600"/>
          </a:xfrm>
        </p:spPr>
        <p:txBody>
          <a:bodyPr>
            <a:normAutofit/>
          </a:bodyPr>
          <a:lstStyle/>
          <a:p>
            <a:pPr lvl="0"/>
            <a:r>
              <a:rPr lang="en-US" dirty="0" smtClean="0"/>
              <a:t>This model is based on the ministry of Jesus, the Suffering Servant of God, who was a man who served others.</a:t>
            </a:r>
          </a:p>
          <a:p>
            <a:pPr lvl="0"/>
            <a:r>
              <a:rPr lang="en-US" dirty="0" smtClean="0"/>
              <a:t>Just as Christ came into the world not to be served but to serve, so the Church, carrying on the mission of Christ, seeks to serve the world.</a:t>
            </a:r>
          </a:p>
        </p:txBody>
      </p:sp>
      <p:pic>
        <p:nvPicPr>
          <p:cNvPr id="4" name="Picture 3" descr="Slide16-Meister_des_Hausbuches-wikimedia.jpg"/>
          <p:cNvPicPr>
            <a:picLocks noChangeAspect="1"/>
          </p:cNvPicPr>
          <p:nvPr/>
        </p:nvPicPr>
        <p:blipFill>
          <a:blip r:embed="rId3" cstate="print"/>
          <a:stretch>
            <a:fillRect/>
          </a:stretch>
        </p:blipFill>
        <p:spPr>
          <a:xfrm>
            <a:off x="5334000" y="1066800"/>
            <a:ext cx="2974599" cy="5105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rot="16200000">
            <a:off x="7095039" y="479216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Others</a:t>
            </a:r>
            <a:endParaRPr lang="en-US" dirty="0"/>
          </a:p>
        </p:txBody>
      </p:sp>
      <p:sp>
        <p:nvSpPr>
          <p:cNvPr id="3" name="Content Placeholder 2"/>
          <p:cNvSpPr>
            <a:spLocks noGrp="1"/>
          </p:cNvSpPr>
          <p:nvPr>
            <p:ph idx="1"/>
          </p:nvPr>
        </p:nvSpPr>
        <p:spPr/>
        <p:txBody>
          <a:bodyPr/>
          <a:lstStyle/>
          <a:p>
            <a:pPr lvl="0"/>
            <a:r>
              <a:rPr lang="en-US" dirty="0" smtClean="0"/>
              <a:t>The strength of this model lies in its emphasis on serving others, and not simply serving the Church’s self-interests.</a:t>
            </a:r>
          </a:p>
          <a:p>
            <a:pPr lvl="0"/>
            <a:r>
              <a:rPr lang="en-US" dirty="0" smtClean="0"/>
              <a:t>Authentic service </a:t>
            </a:r>
            <a:br>
              <a:rPr lang="en-US" dirty="0" smtClean="0"/>
            </a:br>
            <a:r>
              <a:rPr lang="en-US" dirty="0" smtClean="0"/>
              <a:t>includes the ministry </a:t>
            </a:r>
            <a:br>
              <a:rPr lang="en-US" dirty="0" smtClean="0"/>
            </a:br>
            <a:r>
              <a:rPr lang="en-US" dirty="0" smtClean="0"/>
              <a:t>of the Word and </a:t>
            </a:r>
            <a:br>
              <a:rPr lang="en-US" dirty="0" smtClean="0"/>
            </a:br>
            <a:r>
              <a:rPr lang="en-US" dirty="0" smtClean="0"/>
              <a:t>Sacrament.</a:t>
            </a:r>
          </a:p>
          <a:p>
            <a:pPr lvl="0"/>
            <a:r>
              <a:rPr lang="en-US" dirty="0" smtClean="0"/>
              <a:t>The concept of service </a:t>
            </a:r>
            <a:br>
              <a:rPr lang="en-US" dirty="0" smtClean="0"/>
            </a:br>
            <a:r>
              <a:rPr lang="en-US" dirty="0" smtClean="0"/>
              <a:t>must keep alive the </a:t>
            </a:r>
            <a:br>
              <a:rPr lang="en-US" dirty="0" smtClean="0"/>
            </a:br>
            <a:r>
              <a:rPr lang="en-US" dirty="0" smtClean="0"/>
              <a:t>distinctive mission and </a:t>
            </a:r>
            <a:br>
              <a:rPr lang="en-US" dirty="0" smtClean="0"/>
            </a:br>
            <a:r>
              <a:rPr lang="en-US" dirty="0" smtClean="0"/>
              <a:t>identity of the Church.</a:t>
            </a:r>
          </a:p>
        </p:txBody>
      </p:sp>
      <p:pic>
        <p:nvPicPr>
          <p:cNvPr id="4" name="Picture 3" descr="504-Q525023-wpwittman.jpg"/>
          <p:cNvPicPr>
            <a:picLocks noChangeAspect="1"/>
          </p:cNvPicPr>
          <p:nvPr/>
        </p:nvPicPr>
        <p:blipFill>
          <a:blip r:embed="rId3" cstate="print"/>
          <a:stretch>
            <a:fillRect/>
          </a:stretch>
        </p:blipFill>
        <p:spPr>
          <a:xfrm>
            <a:off x="5029200" y="3048000"/>
            <a:ext cx="3816525"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5029200" y="6019800"/>
            <a:ext cx="2590800" cy="169277"/>
          </a:xfrm>
          <a:prstGeom prst="rect">
            <a:avLst/>
          </a:prstGeom>
          <a:noFill/>
          <a:ln w="9525">
            <a:noFill/>
            <a:miter lim="800000"/>
            <a:headEnd/>
            <a:tailEnd/>
          </a:ln>
        </p:spPr>
        <p:txBody>
          <a:bodyPr wrap="square" rtlCol="0">
            <a:spAutoFit/>
          </a:bodyPr>
          <a:lstStyle/>
          <a:p>
            <a:r>
              <a:rPr lang="en-US" sz="500" dirty="0" smtClean="0"/>
              <a:t>© wpwittman.com</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as Christ Did</a:t>
            </a:r>
            <a:endParaRPr lang="en-US" dirty="0"/>
          </a:p>
        </p:txBody>
      </p:sp>
      <p:sp>
        <p:nvSpPr>
          <p:cNvPr id="3" name="Content Placeholder 2"/>
          <p:cNvSpPr>
            <a:spLocks noGrp="1"/>
          </p:cNvSpPr>
          <p:nvPr>
            <p:ph idx="1"/>
          </p:nvPr>
        </p:nvSpPr>
        <p:spPr/>
        <p:txBody>
          <a:bodyPr/>
          <a:lstStyle/>
          <a:p>
            <a:pPr lvl="0"/>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Members: </a:t>
            </a:r>
            <a:r>
              <a:rPr lang="en-US" dirty="0" smtClean="0"/>
              <a:t>All those who serve the needs of others as Christ did. “Whatever you did for one of these least brothers of mine, you did for me” (Matthew 25:40).</a:t>
            </a:r>
          </a:p>
          <a:p>
            <a:pPr lvl="0"/>
            <a:r>
              <a:rPr lang="en-US" b="1" dirty="0" smtClean="0">
                <a:ln w="1905"/>
                <a:gradFill>
                  <a:gsLst>
                    <a:gs pos="0">
                      <a:schemeClr val="tx2"/>
                    </a:gs>
                    <a:gs pos="78000">
                      <a:schemeClr val="tx2">
                        <a:lumMod val="60000"/>
                        <a:lumOff val="40000"/>
                      </a:schemeClr>
                    </a:gs>
                    <a:gs pos="100000">
                      <a:schemeClr val="accent6">
                        <a:tint val="12000"/>
                        <a:satMod val="255000"/>
                      </a:schemeClr>
                    </a:gs>
                  </a:gsLst>
                  <a:lin ang="5400000" scaled="0"/>
                </a:gradFill>
                <a:effectLst>
                  <a:innerShdw blurRad="69850" dist="43180" dir="5400000">
                    <a:srgbClr val="000000">
                      <a:alpha val="65000"/>
                    </a:srgbClr>
                  </a:innerShdw>
                </a:effectLst>
              </a:rPr>
              <a:t>Signs and functions:</a:t>
            </a:r>
          </a:p>
          <a:p>
            <a:pPr lvl="1"/>
            <a:r>
              <a:rPr lang="en-US" dirty="0" smtClean="0"/>
              <a:t>Hospitals</a:t>
            </a:r>
          </a:p>
          <a:p>
            <a:pPr lvl="1"/>
            <a:r>
              <a:rPr lang="en-US" dirty="0" smtClean="0"/>
              <a:t>Charities</a:t>
            </a:r>
          </a:p>
          <a:p>
            <a:pPr lvl="1"/>
            <a:r>
              <a:rPr lang="en-US" dirty="0" smtClean="0"/>
              <a:t>Service organizations</a:t>
            </a:r>
          </a:p>
          <a:p>
            <a:pPr lvl="1"/>
            <a:r>
              <a:rPr lang="en-US" dirty="0" smtClean="0"/>
              <a:t>Religious education classes</a:t>
            </a:r>
          </a:p>
          <a:p>
            <a:pPr>
              <a:buNone/>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Servant</a:t>
            </a:r>
            <a:endParaRPr lang="en-US" dirty="0"/>
          </a:p>
        </p:txBody>
      </p:sp>
      <p:sp>
        <p:nvSpPr>
          <p:cNvPr id="3" name="Content Placeholder 2"/>
          <p:cNvSpPr>
            <a:spLocks noGrp="1"/>
          </p:cNvSpPr>
          <p:nvPr>
            <p:ph idx="1"/>
          </p:nvPr>
        </p:nvSpPr>
        <p:spPr>
          <a:xfrm>
            <a:off x="1371600" y="1752600"/>
            <a:ext cx="4267200" cy="4373563"/>
          </a:xfrm>
        </p:spPr>
        <p:txBody>
          <a:bodyPr/>
          <a:lstStyle/>
          <a:p>
            <a:pPr marL="0" indent="0">
              <a:buNone/>
            </a:pPr>
            <a:r>
              <a:rPr lang="en-US" dirty="0" smtClean="0"/>
              <a:t>Name some of the servant groups of the Church:</a:t>
            </a:r>
          </a:p>
          <a:p>
            <a:pPr lvl="0"/>
            <a:r>
              <a:rPr lang="en-US" dirty="0" smtClean="0"/>
              <a:t>Deacons and priests</a:t>
            </a:r>
          </a:p>
          <a:p>
            <a:pPr lvl="0"/>
            <a:r>
              <a:rPr lang="en-US" dirty="0" smtClean="0"/>
              <a:t>Women religious</a:t>
            </a:r>
          </a:p>
          <a:p>
            <a:pPr lvl="0"/>
            <a:r>
              <a:rPr lang="en-US" dirty="0" smtClean="0"/>
              <a:t>Saint Vincent de Paul Society</a:t>
            </a:r>
          </a:p>
          <a:p>
            <a:pPr lvl="0"/>
            <a:r>
              <a:rPr lang="en-US" dirty="0" smtClean="0"/>
              <a:t>Campaign for Human Development</a:t>
            </a:r>
          </a:p>
          <a:p>
            <a:pPr lvl="0"/>
            <a:r>
              <a:rPr lang="en-US" dirty="0" smtClean="0"/>
              <a:t>Catholic Relief Services</a:t>
            </a:r>
          </a:p>
          <a:p>
            <a:endParaRPr lang="en-US" dirty="0"/>
          </a:p>
        </p:txBody>
      </p:sp>
      <p:pic>
        <p:nvPicPr>
          <p:cNvPr id="4" name="Picture 3" descr="Slide19-crs.org.jpg"/>
          <p:cNvPicPr>
            <a:picLocks noChangeAspect="1"/>
          </p:cNvPicPr>
          <p:nvPr/>
        </p:nvPicPr>
        <p:blipFill>
          <a:blip r:embed="rId3" cstate="print"/>
          <a:stretch>
            <a:fillRect/>
          </a:stretch>
        </p:blipFill>
        <p:spPr>
          <a:xfrm>
            <a:off x="5506424" y="1219200"/>
            <a:ext cx="3003504"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16200000">
            <a:off x="7247438" y="3725363"/>
            <a:ext cx="2590800" cy="169277"/>
          </a:xfrm>
          <a:prstGeom prst="rect">
            <a:avLst/>
          </a:prstGeom>
          <a:noFill/>
          <a:ln w="9525">
            <a:noFill/>
            <a:miter lim="800000"/>
            <a:headEnd/>
            <a:tailEnd/>
          </a:ln>
        </p:spPr>
        <p:txBody>
          <a:bodyPr wrap="square" rtlCol="0">
            <a:spAutoFit/>
          </a:bodyPr>
          <a:lstStyle/>
          <a:p>
            <a:r>
              <a:rPr lang="en-US" sz="500" dirty="0" smtClean="0"/>
              <a:t>©crs.org</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Five Models of the Church</a:t>
            </a:r>
            <a:endParaRPr lang="en-US" dirty="0"/>
          </a:p>
        </p:txBody>
      </p:sp>
      <p:graphicFrame>
        <p:nvGraphicFramePr>
          <p:cNvPr id="7" name="Content Placeholder 6"/>
          <p:cNvGraphicFramePr>
            <a:graphicFrameLocks noGrp="1"/>
          </p:cNvGraphicFramePr>
          <p:nvPr>
            <p:ph idx="1"/>
          </p:nvPr>
        </p:nvGraphicFramePr>
        <p:xfrm>
          <a:off x="1371600" y="1676400"/>
          <a:ext cx="64770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Sacrament</a:t>
            </a:r>
            <a:endParaRPr lang="en-US" dirty="0"/>
          </a:p>
        </p:txBody>
      </p:sp>
      <p:sp>
        <p:nvSpPr>
          <p:cNvPr id="3" name="Content Placeholder 2"/>
          <p:cNvSpPr>
            <a:spLocks noGrp="1"/>
          </p:cNvSpPr>
          <p:nvPr>
            <p:ph idx="1"/>
          </p:nvPr>
        </p:nvSpPr>
        <p:spPr/>
        <p:txBody>
          <a:bodyPr/>
          <a:lstStyle/>
          <a:p>
            <a:pPr marL="0" indent="0">
              <a:buNone/>
            </a:pPr>
            <a:r>
              <a:rPr lang="en-US" dirty="0" smtClean="0"/>
              <a:t>In this model the Church is a sacrament, a sign and transmitter of God’s grace in the world.</a:t>
            </a:r>
          </a:p>
          <a:p>
            <a:endParaRPr lang="en-US" dirty="0"/>
          </a:p>
        </p:txBody>
      </p:sp>
      <p:pic>
        <p:nvPicPr>
          <p:cNvPr id="4" name="Picture 3" descr="Slide20-Calice_du_sacre_Tau-wikimedia.jpg"/>
          <p:cNvPicPr>
            <a:picLocks noChangeAspect="1"/>
          </p:cNvPicPr>
          <p:nvPr/>
        </p:nvPicPr>
        <p:blipFill>
          <a:blip r:embed="rId3" cstate="print"/>
          <a:stretch>
            <a:fillRect/>
          </a:stretch>
        </p:blipFill>
        <p:spPr>
          <a:xfrm>
            <a:off x="2590800" y="2971800"/>
            <a:ext cx="3657600" cy="3657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TextBox 4"/>
          <p:cNvSpPr txBox="1"/>
          <p:nvPr/>
        </p:nvSpPr>
        <p:spPr bwMode="auto">
          <a:xfrm rot="16200000">
            <a:off x="5037640" y="463976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Sign</a:t>
            </a:r>
            <a:endParaRPr lang="en-US" dirty="0"/>
          </a:p>
        </p:txBody>
      </p:sp>
      <p:sp>
        <p:nvSpPr>
          <p:cNvPr id="3" name="Content Placeholder 2"/>
          <p:cNvSpPr>
            <a:spLocks noGrp="1"/>
          </p:cNvSpPr>
          <p:nvPr>
            <p:ph idx="1"/>
          </p:nvPr>
        </p:nvSpPr>
        <p:spPr>
          <a:xfrm>
            <a:off x="1371600" y="1752600"/>
            <a:ext cx="4572000" cy="4373563"/>
          </a:xfrm>
        </p:spPr>
        <p:txBody>
          <a:bodyPr/>
          <a:lstStyle/>
          <a:p>
            <a:pPr lvl="0"/>
            <a:r>
              <a:rPr lang="en-US" dirty="0" smtClean="0"/>
              <a:t>A sacrament is a “visible sign of an invisible grace.”</a:t>
            </a:r>
          </a:p>
          <a:p>
            <a:pPr lvl="0"/>
            <a:r>
              <a:rPr lang="en-US" dirty="0" smtClean="0"/>
              <a:t>The Church truly transmits grace—the favorable presence of God.</a:t>
            </a:r>
          </a:p>
          <a:p>
            <a:pPr>
              <a:buNone/>
            </a:pPr>
            <a:endParaRPr lang="en-US" dirty="0"/>
          </a:p>
        </p:txBody>
      </p:sp>
      <p:pic>
        <p:nvPicPr>
          <p:cNvPr id="4" name="Picture 3" descr="Slide21-Divine_Mercy_(Adolf_Hyla_painting)2007-08-16-wikimedia.jpg"/>
          <p:cNvPicPr>
            <a:picLocks noChangeAspect="1"/>
          </p:cNvPicPr>
          <p:nvPr/>
        </p:nvPicPr>
        <p:blipFill>
          <a:blip r:embed="rId3" cstate="print"/>
          <a:srcRect l="8685" r="7361"/>
          <a:stretch>
            <a:fillRect/>
          </a:stretch>
        </p:blipFill>
        <p:spPr>
          <a:xfrm>
            <a:off x="6079939" y="1295400"/>
            <a:ext cx="2378261" cy="4303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6096000" y="5596128"/>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a:t>
            </a:r>
            <a:endParaRPr lang="en-US" dirty="0"/>
          </a:p>
        </p:txBody>
      </p:sp>
      <p:sp>
        <p:nvSpPr>
          <p:cNvPr id="3" name="Content Placeholder 2"/>
          <p:cNvSpPr>
            <a:spLocks noGrp="1"/>
          </p:cNvSpPr>
          <p:nvPr>
            <p:ph idx="1"/>
          </p:nvPr>
        </p:nvSpPr>
        <p:spPr/>
        <p:txBody>
          <a:bodyPr/>
          <a:lstStyle/>
          <a:p>
            <a:pPr lvl="0"/>
            <a:r>
              <a:rPr lang="en-US" dirty="0" smtClean="0"/>
              <a:t>Sacraments are never merely individual transactions. Nobody baptizes, absolves, or anoints themselves, and the Eucharist is not to be celebrated in solitude.</a:t>
            </a:r>
          </a:p>
          <a:p>
            <a:pPr lvl="0"/>
            <a:r>
              <a:rPr lang="en-US" dirty="0" smtClean="0"/>
              <a:t>Here, the order of grace corresponds to the order of nature. Man comes into the world as a member of a family, a race, a people.</a:t>
            </a:r>
          </a:p>
          <a:p>
            <a:pPr>
              <a:buNone/>
            </a:pPr>
            <a:endParaRPr lang="en-US" dirty="0"/>
          </a:p>
        </p:txBody>
      </p:sp>
      <p:pic>
        <p:nvPicPr>
          <p:cNvPr id="4" name="Picture 3" descr="Slide22-baptism-wikimedia.png"/>
          <p:cNvPicPr>
            <a:picLocks noChangeAspect="1"/>
          </p:cNvPicPr>
          <p:nvPr/>
        </p:nvPicPr>
        <p:blipFill>
          <a:blip r:embed="rId3" cstate="print"/>
          <a:stretch>
            <a:fillRect/>
          </a:stretch>
        </p:blipFill>
        <p:spPr>
          <a:xfrm>
            <a:off x="3048000" y="4648200"/>
            <a:ext cx="2972272" cy="1983992"/>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p:cNvSpPr txBox="1"/>
          <p:nvPr/>
        </p:nvSpPr>
        <p:spPr bwMode="auto">
          <a:xfrm rot="16200000">
            <a:off x="5105403" y="5554162"/>
            <a:ext cx="19812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Church Is Sign and Instrument</a:t>
            </a:r>
            <a:endParaRPr lang="en-US" dirty="0"/>
          </a:p>
        </p:txBody>
      </p:sp>
      <p:sp>
        <p:nvSpPr>
          <p:cNvPr id="3" name="Content Placeholder 2"/>
          <p:cNvSpPr>
            <a:spLocks noGrp="1"/>
          </p:cNvSpPr>
          <p:nvPr>
            <p:ph idx="1"/>
          </p:nvPr>
        </p:nvSpPr>
        <p:spPr/>
        <p:txBody>
          <a:bodyPr/>
          <a:lstStyle/>
          <a:p>
            <a:pPr marL="0" indent="0">
              <a:buNone/>
            </a:pPr>
            <a:r>
              <a:rPr lang="en-US" dirty="0" smtClean="0"/>
              <a:t>The strength of this model is that the Church is truly a sign and an instrument of grace to its members and to the world.</a:t>
            </a:r>
          </a:p>
          <a:p>
            <a:endParaRPr lang="en-US" dirty="0"/>
          </a:p>
        </p:txBody>
      </p:sp>
      <p:pic>
        <p:nvPicPr>
          <p:cNvPr id="4" name="Picture 3" descr="Slide23-wikimedia.jpg"/>
          <p:cNvPicPr>
            <a:picLocks noChangeAspect="1"/>
          </p:cNvPicPr>
          <p:nvPr/>
        </p:nvPicPr>
        <p:blipFill>
          <a:blip r:embed="rId3" cstate="print"/>
          <a:stretch>
            <a:fillRect/>
          </a:stretch>
        </p:blipFill>
        <p:spPr>
          <a:xfrm>
            <a:off x="2739988" y="2928808"/>
            <a:ext cx="3203612" cy="3852992"/>
          </a:xfrm>
          <a:prstGeom prst="rect">
            <a:avLst/>
          </a:prstGeom>
        </p:spPr>
      </p:pic>
      <p:sp>
        <p:nvSpPr>
          <p:cNvPr id="5" name="TextBox 4"/>
          <p:cNvSpPr txBox="1"/>
          <p:nvPr/>
        </p:nvSpPr>
        <p:spPr bwMode="auto">
          <a:xfrm>
            <a:off x="3657600" y="662940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Grace</a:t>
            </a:r>
            <a:endParaRPr lang="en-US" dirty="0"/>
          </a:p>
        </p:txBody>
      </p:sp>
      <p:sp>
        <p:nvSpPr>
          <p:cNvPr id="3" name="Content Placeholder 2"/>
          <p:cNvSpPr>
            <a:spLocks noGrp="1"/>
          </p:cNvSpPr>
          <p:nvPr>
            <p:ph idx="1"/>
          </p:nvPr>
        </p:nvSpPr>
        <p:spPr/>
        <p:txBody>
          <a:bodyPr/>
          <a:lstStyle/>
          <a:p>
            <a:pPr lvl="0"/>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Members: </a:t>
            </a:r>
            <a:r>
              <a:rPr lang="en-US" dirty="0" smtClean="0"/>
              <a:t>All who share in the liturgical life of the Church, to be transformed by grace to be a sign of Christ in the world.</a:t>
            </a:r>
          </a:p>
          <a:p>
            <a:pPr lvl="0"/>
            <a:r>
              <a:rPr lang="en-US" b="1" dirty="0" smtClean="0">
                <a:ln w="1905"/>
                <a:gradFill>
                  <a:gsLst>
                    <a:gs pos="0">
                      <a:schemeClr val="tx2"/>
                    </a:gs>
                    <a:gs pos="78000">
                      <a:schemeClr val="tx2">
                        <a:lumMod val="60000"/>
                        <a:lumOff val="40000"/>
                      </a:schemeClr>
                    </a:gs>
                    <a:gs pos="100000">
                      <a:schemeClr val="accent6">
                        <a:tint val="12000"/>
                        <a:satMod val="255000"/>
                      </a:schemeClr>
                    </a:gs>
                  </a:gsLst>
                  <a:lin ang="5400000" scaled="0"/>
                </a:gradFill>
                <a:effectLst>
                  <a:innerShdw blurRad="69850" dist="43180" dir="5400000">
                    <a:srgbClr val="000000">
                      <a:alpha val="65000"/>
                    </a:srgbClr>
                  </a:innerShdw>
                </a:effectLst>
              </a:rPr>
              <a:t>Signs and functions:</a:t>
            </a:r>
          </a:p>
          <a:p>
            <a:pPr lvl="1"/>
            <a:r>
              <a:rPr lang="en-US" dirty="0" smtClean="0"/>
              <a:t>Liturgy</a:t>
            </a:r>
          </a:p>
          <a:p>
            <a:pPr lvl="1"/>
            <a:r>
              <a:rPr lang="en-US" dirty="0" smtClean="0"/>
              <a:t>Light and salt for the world</a:t>
            </a:r>
          </a:p>
          <a:p>
            <a:pPr lvl="1"/>
            <a:r>
              <a:rPr lang="en-US" dirty="0" smtClean="0"/>
              <a:t>Communal prayer</a:t>
            </a:r>
          </a:p>
          <a:p>
            <a:pPr lvl="1"/>
            <a:r>
              <a:rPr lang="en-US" dirty="0" smtClean="0"/>
              <a:t>Source of grace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Integrating the Models</a:t>
            </a:r>
            <a:endParaRPr lang="en-US" dirty="0"/>
          </a:p>
        </p:txBody>
      </p:sp>
      <p:sp>
        <p:nvSpPr>
          <p:cNvPr id="3" name="Content Placeholder 2"/>
          <p:cNvSpPr>
            <a:spLocks noGrp="1"/>
          </p:cNvSpPr>
          <p:nvPr>
            <p:ph idx="1"/>
          </p:nvPr>
        </p:nvSpPr>
        <p:spPr>
          <a:xfrm>
            <a:off x="1371600" y="1752600"/>
            <a:ext cx="6858000" cy="4373563"/>
          </a:xfrm>
        </p:spPr>
        <p:txBody>
          <a:bodyPr/>
          <a:lstStyle/>
          <a:p>
            <a:pPr lvl="0"/>
            <a:r>
              <a:rPr lang="en-US" dirty="0" smtClean="0"/>
              <a:t>Each model of Church offers helpful insights and positive contributions to understanding the role of the Church in the world.</a:t>
            </a:r>
          </a:p>
          <a:p>
            <a:pPr lvl="0"/>
            <a:r>
              <a:rPr lang="en-US" dirty="0" smtClean="0"/>
              <a:t>If the best insights are preserved from each model and integrated into one, a stronger vision of the Church is achieved.</a:t>
            </a:r>
          </a:p>
        </p:txBody>
      </p:sp>
      <p:pic>
        <p:nvPicPr>
          <p:cNvPr id="4" name="Picture 3" descr="Slide25-Puzzle-wikimedia.jpg"/>
          <p:cNvPicPr>
            <a:picLocks noChangeAspect="1"/>
          </p:cNvPicPr>
          <p:nvPr/>
        </p:nvPicPr>
        <p:blipFill>
          <a:blip r:embed="rId3" cstate="print"/>
          <a:stretch>
            <a:fillRect/>
          </a:stretch>
        </p:blipFill>
        <p:spPr>
          <a:xfrm>
            <a:off x="3200400" y="4113902"/>
            <a:ext cx="2667000" cy="2617814"/>
          </a:xfrm>
          <a:prstGeom prst="rect">
            <a:avLst/>
          </a:prstGeom>
          <a:ln>
            <a:noFill/>
          </a:ln>
          <a:effectLst>
            <a:softEdge rad="112500"/>
          </a:effectLst>
        </p:spPr>
      </p:pic>
      <p:sp>
        <p:nvSpPr>
          <p:cNvPr id="5" name="TextBox 4"/>
          <p:cNvSpPr txBox="1"/>
          <p:nvPr/>
        </p:nvSpPr>
        <p:spPr bwMode="auto">
          <a:xfrm rot="16200000">
            <a:off x="4876803" y="5096962"/>
            <a:ext cx="1828800" cy="169277"/>
          </a:xfrm>
          <a:prstGeom prst="rect">
            <a:avLst/>
          </a:prstGeom>
          <a:noFill/>
          <a:ln w="9525">
            <a:noFill/>
            <a:miter lim="800000"/>
            <a:headEnd/>
            <a:tailEnd/>
          </a:ln>
        </p:spPr>
        <p:txBody>
          <a:bodyPr wrap="square" rtlCol="0">
            <a:spAutoFit/>
          </a:bodyPr>
          <a:lstStyle/>
          <a:p>
            <a:r>
              <a:rPr lang="en-US" sz="500" dirty="0" smtClean="0"/>
              <a:t>© jerusalemgiftshop.com</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Model Is Complete</a:t>
            </a:r>
            <a:endParaRPr lang="en-US" dirty="0"/>
          </a:p>
        </p:txBody>
      </p:sp>
      <p:sp>
        <p:nvSpPr>
          <p:cNvPr id="3" name="Content Placeholder 2"/>
          <p:cNvSpPr>
            <a:spLocks noGrp="1"/>
          </p:cNvSpPr>
          <p:nvPr>
            <p:ph idx="1"/>
          </p:nvPr>
        </p:nvSpPr>
        <p:spPr/>
        <p:txBody>
          <a:bodyPr/>
          <a:lstStyle/>
          <a:p>
            <a:pPr marL="0" indent="0">
              <a:buNone/>
            </a:pPr>
            <a:r>
              <a:rPr lang="en-US" dirty="0" smtClean="0"/>
              <a:t>In the end, none of the models is sufficient to address the fullness of God’s call to the Church.</a:t>
            </a:r>
          </a:p>
          <a:p>
            <a:pPr lvl="0"/>
            <a:r>
              <a:rPr lang="en-US" dirty="0" smtClean="0"/>
              <a:t>Each model truly highlights and underscores a vital aspect of the Church.</a:t>
            </a:r>
          </a:p>
          <a:p>
            <a:pPr lvl="1"/>
            <a:r>
              <a:rPr lang="en-US" dirty="0" smtClean="0"/>
              <a:t>Institution</a:t>
            </a:r>
          </a:p>
          <a:p>
            <a:pPr lvl="1"/>
            <a:r>
              <a:rPr lang="en-US" dirty="0" smtClean="0"/>
              <a:t>Mystical Body / Communion</a:t>
            </a:r>
          </a:p>
          <a:p>
            <a:pPr lvl="1"/>
            <a:r>
              <a:rPr lang="en-US" dirty="0" smtClean="0"/>
              <a:t>Herald</a:t>
            </a:r>
          </a:p>
          <a:p>
            <a:pPr lvl="1"/>
            <a:r>
              <a:rPr lang="en-US" dirty="0" smtClean="0"/>
              <a:t>Servant</a:t>
            </a:r>
          </a:p>
          <a:p>
            <a:pPr lvl="1"/>
            <a:r>
              <a:rPr lang="en-US" dirty="0" smtClean="0"/>
              <a:t>Sacrament</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Church: A Great Mystery and a Divine Gift</a:t>
            </a:r>
            <a:endParaRPr lang="en-US" dirty="0"/>
          </a:p>
        </p:txBody>
      </p:sp>
      <p:sp>
        <p:nvSpPr>
          <p:cNvPr id="6" name="Content Placeholder 5"/>
          <p:cNvSpPr>
            <a:spLocks noGrp="1"/>
          </p:cNvSpPr>
          <p:nvPr>
            <p:ph idx="1"/>
          </p:nvPr>
        </p:nvSpPr>
        <p:spPr/>
        <p:txBody>
          <a:bodyPr/>
          <a:lstStyle/>
          <a:p>
            <a:pPr lvl="0"/>
            <a:r>
              <a:rPr lang="en-US" dirty="0" smtClean="0"/>
              <a:t>We can only begin to understand the Church as mystery through analogy—through models.</a:t>
            </a:r>
          </a:p>
          <a:p>
            <a:pPr lvl="0"/>
            <a:r>
              <a:rPr lang="en-US" dirty="0" smtClean="0"/>
              <a:t>No  matter what model—or combination of models—we choose, our models will fall short.</a:t>
            </a:r>
          </a:p>
          <a:p>
            <a:endParaRPr lang="en-US" dirty="0"/>
          </a:p>
        </p:txBody>
      </p:sp>
      <p:pic>
        <p:nvPicPr>
          <p:cNvPr id="7" name="Picture 6" descr="Slide3-shutterstock_Rafa Irusta.jpg"/>
          <p:cNvPicPr>
            <a:picLocks noChangeAspect="1"/>
          </p:cNvPicPr>
          <p:nvPr/>
        </p:nvPicPr>
        <p:blipFill>
          <a:blip r:embed="rId3" cstate="print"/>
          <a:stretch>
            <a:fillRect/>
          </a:stretch>
        </p:blipFill>
        <p:spPr>
          <a:xfrm>
            <a:off x="2971800" y="3962400"/>
            <a:ext cx="3886200" cy="2595982"/>
          </a:xfrm>
          <a:prstGeom prst="rect">
            <a:avLst/>
          </a:prstGeom>
          <a:ln>
            <a:noFill/>
          </a:ln>
          <a:effectLst>
            <a:outerShdw blurRad="190500" algn="tl" rotWithShape="0">
              <a:srgbClr val="000000">
                <a:alpha val="70000"/>
              </a:srgbClr>
            </a:outerShdw>
          </a:effectLst>
        </p:spPr>
      </p:pic>
      <p:sp>
        <p:nvSpPr>
          <p:cNvPr id="8" name="TextBox 7"/>
          <p:cNvSpPr txBox="1"/>
          <p:nvPr/>
        </p:nvSpPr>
        <p:spPr bwMode="auto">
          <a:xfrm>
            <a:off x="2971800" y="6519672"/>
            <a:ext cx="2590800" cy="169277"/>
          </a:xfrm>
          <a:prstGeom prst="rect">
            <a:avLst/>
          </a:prstGeom>
          <a:noFill/>
          <a:ln w="9525">
            <a:noFill/>
            <a:miter lim="800000"/>
            <a:headEnd/>
            <a:tailEnd/>
          </a:ln>
        </p:spPr>
        <p:txBody>
          <a:bodyPr wrap="square" rtlCol="0">
            <a:spAutoFit/>
          </a:bodyPr>
          <a:lstStyle/>
          <a:p>
            <a:r>
              <a:rPr lang="en-US" sz="500" dirty="0" smtClean="0"/>
              <a:t>©</a:t>
            </a:r>
            <a:r>
              <a:rPr lang="en-US" sz="500" dirty="0" err="1" smtClean="0"/>
              <a:t>Shutterstock</a:t>
            </a:r>
            <a:r>
              <a:rPr lang="en-US" sz="500" dirty="0" smtClean="0"/>
              <a:t>/</a:t>
            </a:r>
            <a:r>
              <a:rPr lang="en-US" sz="500" dirty="0" err="1" smtClean="0"/>
              <a:t>Rafa</a:t>
            </a:r>
            <a:r>
              <a:rPr lang="en-US" sz="500" dirty="0" smtClean="0"/>
              <a:t> </a:t>
            </a:r>
            <a:r>
              <a:rPr lang="en-US" sz="500" dirty="0" err="1" smtClean="0"/>
              <a:t>Irusta</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t>
            </a:r>
            <a:endParaRPr lang="en-US" dirty="0"/>
          </a:p>
        </p:txBody>
      </p:sp>
      <p:sp>
        <p:nvSpPr>
          <p:cNvPr id="3" name="Content Placeholder 2"/>
          <p:cNvSpPr>
            <a:spLocks noGrp="1"/>
          </p:cNvSpPr>
          <p:nvPr>
            <p:ph idx="1"/>
          </p:nvPr>
        </p:nvSpPr>
        <p:spPr/>
        <p:txBody>
          <a:bodyPr/>
          <a:lstStyle/>
          <a:p>
            <a:pPr lvl="0"/>
            <a:r>
              <a:rPr lang="en-US" dirty="0" smtClean="0"/>
              <a:t>The Church is defined primarily in terms of its visible structures, especially the rights and powers of its hierarchy.</a:t>
            </a:r>
          </a:p>
          <a:p>
            <a:pPr lvl="0"/>
            <a:r>
              <a:rPr lang="en-US" dirty="0" smtClean="0"/>
              <a:t>Church government is not democratic or representative, but hierarchical.</a:t>
            </a:r>
          </a:p>
          <a:p>
            <a:pPr>
              <a:buNone/>
            </a:pPr>
            <a:endParaRPr lang="en-US" dirty="0"/>
          </a:p>
        </p:txBody>
      </p:sp>
      <p:pic>
        <p:nvPicPr>
          <p:cNvPr id="4" name="Picture 3" descr="504-convocation-MAX ROSSIReutersCorbis.jpg"/>
          <p:cNvPicPr>
            <a:picLocks noChangeAspect="1"/>
          </p:cNvPicPr>
          <p:nvPr/>
        </p:nvPicPr>
        <p:blipFill>
          <a:blip r:embed="rId3" cstate="print"/>
          <a:stretch>
            <a:fillRect/>
          </a:stretch>
        </p:blipFill>
        <p:spPr>
          <a:xfrm>
            <a:off x="2057400" y="3886200"/>
            <a:ext cx="4306957" cy="26416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rot="16200000">
            <a:off x="5884896" y="4783104"/>
            <a:ext cx="1048685" cy="169277"/>
          </a:xfrm>
          <a:prstGeom prst="rect">
            <a:avLst/>
          </a:prstGeom>
        </p:spPr>
        <p:txBody>
          <a:bodyPr wrap="none">
            <a:spAutoFit/>
          </a:bodyPr>
          <a:lstStyle/>
          <a:p>
            <a:r>
              <a:rPr lang="en-US" sz="500" dirty="0" smtClean="0">
                <a:latin typeface="Arial" pitchFamily="34" charset="0"/>
                <a:cs typeface="Arial" pitchFamily="34" charset="0"/>
              </a:rPr>
              <a:t>© MAX ROSSI/Reuters/Corbis</a:t>
            </a:r>
            <a:endParaRPr lang="en-US" sz="500" dirty="0">
              <a:latin typeface="Arial" pitchFamily="34" charset="0"/>
              <a:cs typeface="Arial"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4535"/>
            <a:ext cx="8229600" cy="533400"/>
          </a:xfrm>
        </p:spPr>
        <p:txBody>
          <a:bodyPr/>
          <a:lstStyle/>
          <a:p>
            <a:r>
              <a:rPr lang="en-US" dirty="0" smtClean="0"/>
              <a:t>Leadership Is Hierarchical</a:t>
            </a:r>
            <a:endParaRPr lang="en-US" dirty="0"/>
          </a:p>
        </p:txBody>
      </p:sp>
      <p:sp>
        <p:nvSpPr>
          <p:cNvPr id="3" name="Content Placeholder 2"/>
          <p:cNvSpPr>
            <a:spLocks noGrp="1"/>
          </p:cNvSpPr>
          <p:nvPr>
            <p:ph idx="1"/>
          </p:nvPr>
        </p:nvSpPr>
        <p:spPr>
          <a:xfrm>
            <a:off x="533400" y="1752600"/>
            <a:ext cx="4724400" cy="4373563"/>
          </a:xfrm>
        </p:spPr>
        <p:txBody>
          <a:bodyPr/>
          <a:lstStyle/>
          <a:p>
            <a:pPr lvl="0"/>
            <a:r>
              <a:rPr lang="en-US" dirty="0" smtClean="0"/>
              <a:t>This model maintains that the Church’s </a:t>
            </a:r>
            <a:r>
              <a:rPr lang="en-US" dirty="0" smtClean="0"/>
              <a:t>leadership </a:t>
            </a:r>
            <a:r>
              <a:rPr lang="en-US" dirty="0" smtClean="0"/>
              <a:t>structure is part of the original Deposit of Faith handed down by Christ’s disciples.</a:t>
            </a:r>
          </a:p>
          <a:p>
            <a:pPr lvl="0"/>
            <a:r>
              <a:rPr lang="en-US" dirty="0" smtClean="0"/>
              <a:t>Therefore, the authority of the Church leadership is understood as God-given, and should be accepted by the faithful </a:t>
            </a:r>
            <a:r>
              <a:rPr lang="en-US" dirty="0" smtClean="0"/>
              <a:t>wholeheartedly.</a:t>
            </a:r>
            <a:endParaRPr lang="en-US" dirty="0" smtClean="0"/>
          </a:p>
          <a:p>
            <a:pPr>
              <a:buNone/>
            </a:pPr>
            <a:endParaRPr lang="en-US" dirty="0"/>
          </a:p>
        </p:txBody>
      </p:sp>
      <p:pic>
        <p:nvPicPr>
          <p:cNvPr id="4" name="Picture 3" descr="Slide5-Christ_Handing_the_Keys_to_St._Peter-wikimedia.jpg"/>
          <p:cNvPicPr>
            <a:picLocks noChangeAspect="1"/>
          </p:cNvPicPr>
          <p:nvPr/>
        </p:nvPicPr>
        <p:blipFill>
          <a:blip r:embed="rId3" cstate="print"/>
          <a:stretch>
            <a:fillRect/>
          </a:stretch>
        </p:blipFill>
        <p:spPr>
          <a:xfrm>
            <a:off x="5410200" y="1462574"/>
            <a:ext cx="3316654" cy="23589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5334000" y="3939381"/>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229600" cy="533400"/>
          </a:xfrm>
        </p:spPr>
        <p:txBody>
          <a:bodyPr/>
          <a:lstStyle/>
          <a:p>
            <a:r>
              <a:rPr lang="en-US" dirty="0" smtClean="0"/>
              <a:t>Need for Order</a:t>
            </a:r>
            <a:endParaRPr lang="en-US" dirty="0"/>
          </a:p>
        </p:txBody>
      </p:sp>
      <p:sp>
        <p:nvSpPr>
          <p:cNvPr id="3" name="Content Placeholder 2"/>
          <p:cNvSpPr>
            <a:spLocks noGrp="1"/>
          </p:cNvSpPr>
          <p:nvPr>
            <p:ph idx="1"/>
          </p:nvPr>
        </p:nvSpPr>
        <p:spPr>
          <a:xfrm>
            <a:off x="685800" y="1752600"/>
            <a:ext cx="2971800" cy="4373563"/>
          </a:xfrm>
        </p:spPr>
        <p:txBody>
          <a:bodyPr/>
          <a:lstStyle/>
          <a:p>
            <a:pPr lvl="0"/>
            <a:r>
              <a:rPr lang="en-US" dirty="0" smtClean="0"/>
              <a:t>This model reflects a need for order, unity, and consistency of teaching.</a:t>
            </a:r>
          </a:p>
          <a:p>
            <a:pPr>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575">
            <a:off x="3904332" y="1467564"/>
            <a:ext cx="4729480"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bwMode="auto">
          <a:xfrm rot="181664">
            <a:off x="3736462" y="5288347"/>
            <a:ext cx="2590800" cy="169277"/>
          </a:xfrm>
          <a:prstGeom prst="rect">
            <a:avLst/>
          </a:prstGeom>
          <a:noFill/>
          <a:ln w="9525">
            <a:noFill/>
            <a:miter lim="800000"/>
            <a:headEnd/>
            <a:tailEnd/>
          </a:ln>
        </p:spPr>
        <p:txBody>
          <a:bodyPr wrap="square" rtlCol="0">
            <a:spAutoFit/>
          </a:bodyPr>
          <a:lstStyle/>
          <a:p>
            <a:r>
              <a:rPr lang="en-US" sz="500" dirty="0" smtClean="0"/>
              <a:t>© </a:t>
            </a:r>
            <a:r>
              <a:rPr lang="en-US" sz="500" dirty="0" err="1" smtClean="0"/>
              <a:t>Neftali</a:t>
            </a:r>
            <a:r>
              <a:rPr lang="en-US" sz="500" dirty="0" smtClean="0"/>
              <a:t> / Shutterstock.com </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t>
            </a:r>
            <a:endParaRPr lang="en-US" dirty="0"/>
          </a:p>
        </p:txBody>
      </p:sp>
      <p:sp>
        <p:nvSpPr>
          <p:cNvPr id="3" name="Content Placeholder 2"/>
          <p:cNvSpPr>
            <a:spLocks noGrp="1"/>
          </p:cNvSpPr>
          <p:nvPr>
            <p:ph idx="1"/>
          </p:nvPr>
        </p:nvSpPr>
        <p:spPr/>
        <p:txBody>
          <a:bodyPr/>
          <a:lstStyle/>
          <a:p>
            <a:pPr lvl="0"/>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Members:</a:t>
            </a:r>
            <a:r>
              <a:rPr lang="en-US" dirty="0" smtClean="0"/>
              <a:t> All those who formally recognize themselves in relationship to an official Church community and Church teachings.</a:t>
            </a:r>
          </a:p>
          <a:p>
            <a:pPr lvl="0"/>
            <a:r>
              <a:rPr lang="en-US" b="1" dirty="0" smtClean="0">
                <a:ln w="1905"/>
                <a:gradFill>
                  <a:gsLst>
                    <a:gs pos="0">
                      <a:schemeClr val="tx2"/>
                    </a:gs>
                    <a:gs pos="78000">
                      <a:schemeClr val="tx2">
                        <a:lumMod val="60000"/>
                        <a:lumOff val="40000"/>
                      </a:schemeClr>
                    </a:gs>
                    <a:gs pos="100000">
                      <a:schemeClr val="accent6">
                        <a:tint val="12000"/>
                        <a:satMod val="255000"/>
                      </a:schemeClr>
                    </a:gs>
                  </a:gsLst>
                  <a:lin ang="5400000" scaled="0"/>
                </a:gradFill>
                <a:effectLst>
                  <a:innerShdw blurRad="69850" dist="43180" dir="5400000">
                    <a:srgbClr val="000000">
                      <a:alpha val="65000"/>
                    </a:srgbClr>
                  </a:innerShdw>
                </a:effectLst>
              </a:rPr>
              <a:t>Signs and functions:</a:t>
            </a:r>
          </a:p>
          <a:p>
            <a:pPr lvl="1"/>
            <a:r>
              <a:rPr lang="en-US" dirty="0" smtClean="0"/>
              <a:t>Popes, bishops, priests</a:t>
            </a:r>
          </a:p>
          <a:p>
            <a:pPr lvl="1"/>
            <a:r>
              <a:rPr lang="en-US" i="1" dirty="0" smtClean="0"/>
              <a:t>Catechism of the Catholic Church</a:t>
            </a:r>
            <a:endParaRPr lang="en-US" dirty="0" smtClean="0"/>
          </a:p>
          <a:p>
            <a:pPr lvl="1"/>
            <a:r>
              <a:rPr lang="en-US" dirty="0" smtClean="0"/>
              <a:t>Canon Law</a:t>
            </a:r>
          </a:p>
          <a:p>
            <a:pPr lvl="1"/>
            <a:r>
              <a:rPr lang="en-US" dirty="0" err="1" smtClean="0"/>
              <a:t>Magisterium</a:t>
            </a:r>
            <a:endParaRPr lang="en-US" dirty="0" smtClean="0"/>
          </a:p>
          <a:p>
            <a:pPr lvl="1"/>
            <a:r>
              <a:rPr lang="en-US" dirty="0" smtClean="0"/>
              <a:t>Diocesan directories</a:t>
            </a:r>
          </a:p>
          <a:p>
            <a:pPr>
              <a:buNone/>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in Unity</a:t>
            </a:r>
            <a:endParaRPr lang="en-US" dirty="0"/>
          </a:p>
        </p:txBody>
      </p:sp>
      <p:sp>
        <p:nvSpPr>
          <p:cNvPr id="3" name="Content Placeholder 2"/>
          <p:cNvSpPr>
            <a:spLocks noGrp="1"/>
          </p:cNvSpPr>
          <p:nvPr>
            <p:ph idx="1"/>
          </p:nvPr>
        </p:nvSpPr>
        <p:spPr/>
        <p:txBody>
          <a:bodyPr/>
          <a:lstStyle/>
          <a:p>
            <a:pPr lvl="0"/>
            <a:r>
              <a:rPr lang="en-US" dirty="0" smtClean="0"/>
              <a:t>The strength of this model lies in its visible manifestation of unity.</a:t>
            </a:r>
          </a:p>
          <a:p>
            <a:pPr lvl="0"/>
            <a:r>
              <a:rPr lang="en-US" dirty="0" smtClean="0"/>
              <a:t>Unlike any of the following models, all tests of membership are clearly visible.</a:t>
            </a:r>
          </a:p>
          <a:p>
            <a:pPr lvl="0"/>
            <a:r>
              <a:rPr lang="en-US" dirty="0" smtClean="0"/>
              <a:t>This is the only model that must not be paramount. The institution must serve other ends besides its own preservation.</a:t>
            </a:r>
          </a:p>
        </p:txBody>
      </p:sp>
      <p:pic>
        <p:nvPicPr>
          <p:cNvPr id="4" name="Picture 3" descr="Slide8-Cardinals-life.com"/>
          <p:cNvPicPr>
            <a:picLocks noChangeAspect="1"/>
          </p:cNvPicPr>
          <p:nvPr/>
        </p:nvPicPr>
        <p:blipFill>
          <a:blip r:embed="rId3" cstate="print"/>
          <a:stretch>
            <a:fillRect/>
          </a:stretch>
        </p:blipFill>
        <p:spPr>
          <a:xfrm>
            <a:off x="2876550" y="4648200"/>
            <a:ext cx="2990850" cy="1993900"/>
          </a:xfrm>
          <a:prstGeom prst="rect">
            <a:avLst/>
          </a:prstGeom>
        </p:spPr>
      </p:pic>
      <p:sp>
        <p:nvSpPr>
          <p:cNvPr id="5" name="TextBox 4"/>
          <p:cNvSpPr txBox="1"/>
          <p:nvPr/>
        </p:nvSpPr>
        <p:spPr bwMode="auto">
          <a:xfrm rot="16200000">
            <a:off x="4618541" y="5249361"/>
            <a:ext cx="2590800" cy="169277"/>
          </a:xfrm>
          <a:prstGeom prst="rect">
            <a:avLst/>
          </a:prstGeom>
          <a:noFill/>
          <a:ln w="9525">
            <a:noFill/>
            <a:miter lim="800000"/>
            <a:headEnd/>
            <a:tailEnd/>
          </a:ln>
        </p:spPr>
        <p:txBody>
          <a:bodyPr wrap="square" rtlCol="0">
            <a:spAutoFit/>
          </a:bodyPr>
          <a:lstStyle/>
          <a:p>
            <a:r>
              <a:rPr lang="en-US" sz="500" dirty="0" smtClean="0"/>
              <a:t>©life.com</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Mystical Body / Communion</a:t>
            </a:r>
            <a:endParaRPr lang="en-US" dirty="0"/>
          </a:p>
        </p:txBody>
      </p:sp>
      <p:sp>
        <p:nvSpPr>
          <p:cNvPr id="3" name="Content Placeholder 2"/>
          <p:cNvSpPr>
            <a:spLocks noGrp="1"/>
          </p:cNvSpPr>
          <p:nvPr>
            <p:ph idx="1"/>
          </p:nvPr>
        </p:nvSpPr>
        <p:spPr/>
        <p:txBody>
          <a:bodyPr/>
          <a:lstStyle/>
          <a:p>
            <a:pPr lvl="0"/>
            <a:r>
              <a:rPr lang="en-US" dirty="0" smtClean="0"/>
              <a:t>The Church consists of people of faith who are united by their common participation in God’s Spirit through Christ.</a:t>
            </a:r>
          </a:p>
          <a:p>
            <a:pPr lvl="0"/>
            <a:r>
              <a:rPr lang="en-US" dirty="0" smtClean="0"/>
              <a:t>It is a communion of </a:t>
            </a:r>
            <a:br>
              <a:rPr lang="en-US" dirty="0" smtClean="0"/>
            </a:br>
            <a:r>
              <a:rPr lang="en-US" dirty="0" smtClean="0"/>
              <a:t>people, expressed by </a:t>
            </a:r>
            <a:br>
              <a:rPr lang="en-US" dirty="0" smtClean="0"/>
            </a:br>
            <a:r>
              <a:rPr lang="en-US" dirty="0" smtClean="0"/>
              <a:t>external bonds of </a:t>
            </a:r>
            <a:br>
              <a:rPr lang="en-US" dirty="0" smtClean="0"/>
            </a:br>
            <a:r>
              <a:rPr lang="en-US" dirty="0" smtClean="0"/>
              <a:t>creed, worship, and </a:t>
            </a:r>
            <a:br>
              <a:rPr lang="en-US" dirty="0" smtClean="0"/>
            </a:br>
            <a:r>
              <a:rPr lang="en-US" dirty="0" smtClean="0"/>
              <a:t>ecclesiastical fellowship.</a:t>
            </a:r>
          </a:p>
        </p:txBody>
      </p:sp>
      <p:pic>
        <p:nvPicPr>
          <p:cNvPr id="4" name="Picture 3" descr="Slide9-Catholic_Mass_aboard_USS_Ronald_Reagan-wikimedia.jpg"/>
          <p:cNvPicPr>
            <a:picLocks noChangeAspect="1"/>
          </p:cNvPicPr>
          <p:nvPr/>
        </p:nvPicPr>
        <p:blipFill>
          <a:blip r:embed="rId3" cstate="print"/>
          <a:srcRect l="11611" r="15910"/>
          <a:stretch>
            <a:fillRect/>
          </a:stretch>
        </p:blipFill>
        <p:spPr>
          <a:xfrm>
            <a:off x="5303222" y="2971800"/>
            <a:ext cx="3307378"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16200000">
            <a:off x="7361740" y="4334963"/>
            <a:ext cx="2590800" cy="169277"/>
          </a:xfrm>
          <a:prstGeom prst="rect">
            <a:avLst/>
          </a:prstGeom>
          <a:noFill/>
          <a:ln w="9525">
            <a:noFill/>
            <a:miter lim="800000"/>
            <a:headEnd/>
            <a:tailEnd/>
          </a:ln>
        </p:spPr>
        <p:txBody>
          <a:bodyPr wrap="square" rtlCol="0">
            <a:spAutoFit/>
          </a:bodyPr>
          <a:lstStyle/>
          <a:p>
            <a:r>
              <a:rPr lang="en-US" sz="500" dirty="0" smtClean="0"/>
              <a:t>Image in public domain</a:t>
            </a:r>
            <a:endParaRPr lang="en-US" sz="500" dirty="0">
              <a:solidFill>
                <a:schemeClr val="bg1">
                  <a:lumMod val="6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227</TotalTime>
  <Words>1215</Words>
  <Application>Microsoft Macintosh PowerPoint</Application>
  <PresentationFormat>On-screen Show (4:3)</PresentationFormat>
  <Paragraphs>164</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LIC Presentation template</vt:lpstr>
      <vt:lpstr>Models of Church</vt:lpstr>
      <vt:lpstr>Five Models of the Church</vt:lpstr>
      <vt:lpstr>The Church: A Great Mystery and a Divine Gift</vt:lpstr>
      <vt:lpstr>Institution</vt:lpstr>
      <vt:lpstr>Leadership Is Hierarchical</vt:lpstr>
      <vt:lpstr>Need for Order</vt:lpstr>
      <vt:lpstr>Institution</vt:lpstr>
      <vt:lpstr>Strength in Unity</vt:lpstr>
      <vt:lpstr>Mystical Body / Communion</vt:lpstr>
      <vt:lpstr>Strength through Sharing</vt:lpstr>
      <vt:lpstr>Mystical Body / Communion</vt:lpstr>
      <vt:lpstr>Herald</vt:lpstr>
      <vt:lpstr>The Gospel Message</vt:lpstr>
      <vt:lpstr>Witness</vt:lpstr>
      <vt:lpstr>Servant</vt:lpstr>
      <vt:lpstr>Ministry of Jesus</vt:lpstr>
      <vt:lpstr>Serving Others</vt:lpstr>
      <vt:lpstr>Serving as Christ Did</vt:lpstr>
      <vt:lpstr>Servant</vt:lpstr>
      <vt:lpstr>Sacrament</vt:lpstr>
      <vt:lpstr>Visible Sign</vt:lpstr>
      <vt:lpstr>Community</vt:lpstr>
      <vt:lpstr>Church Is Sign and Instrument</vt:lpstr>
      <vt:lpstr>Grace</vt:lpstr>
      <vt:lpstr>Integrating the Models</vt:lpstr>
      <vt:lpstr>No Model Is Complete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Church</dc:title>
  <dc:creator>bmartinka</dc:creator>
  <cp:lastModifiedBy>Systems Administrator</cp:lastModifiedBy>
  <cp:revision>35</cp:revision>
  <dcterms:created xsi:type="dcterms:W3CDTF">2010-11-22T18:55:45Z</dcterms:created>
  <dcterms:modified xsi:type="dcterms:W3CDTF">2014-07-02T14:49:40Z</dcterms:modified>
</cp:coreProperties>
</file>