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1"/>
  </p:notesMasterIdLst>
  <p:sldIdLst>
    <p:sldId id="310" r:id="rId2"/>
    <p:sldId id="333" r:id="rId3"/>
    <p:sldId id="334" r:id="rId4"/>
    <p:sldId id="335" r:id="rId5"/>
    <p:sldId id="336" r:id="rId6"/>
    <p:sldId id="337" r:id="rId7"/>
    <p:sldId id="338" r:id="rId8"/>
    <p:sldId id="339" r:id="rId9"/>
    <p:sldId id="340" r:id="rId10"/>
    <p:sldId id="328" r:id="rId11"/>
    <p:sldId id="341" r:id="rId12"/>
    <p:sldId id="342" r:id="rId13"/>
    <p:sldId id="343" r:id="rId14"/>
    <p:sldId id="344" r:id="rId15"/>
    <p:sldId id="345" r:id="rId16"/>
    <p:sldId id="346" r:id="rId17"/>
    <p:sldId id="347" r:id="rId18"/>
    <p:sldId id="348" r:id="rId19"/>
    <p:sldId id="349" r:id="rId20"/>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Joanna Dailey" initials="JD"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008000"/>
    <a:srgbClr val="FF0000"/>
    <a:srgbClr val="0000FF"/>
    <a:srgbClr val="D60005"/>
    <a:srgbClr val="314BCD"/>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86425" autoAdjust="0"/>
  </p:normalViewPr>
  <p:slideViewPr>
    <p:cSldViewPr snapToGrid="0" snapToObjects="1">
      <p:cViewPr varScale="1">
        <p:scale>
          <a:sx n="97" d="100"/>
          <a:sy n="97" d="100"/>
        </p:scale>
        <p:origin x="96" y="57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75711"/>
            <a:ext cx="4191000" cy="4525963"/>
          </a:xfrm>
        </p:spPr>
        <p:txBody>
          <a:bodyPr>
            <a:normAutofit/>
          </a:bodyPr>
          <a:lstStyle/>
          <a:p>
            <a:pPr marL="225425" indent="-225425">
              <a:buNone/>
            </a:pPr>
            <a:r>
              <a:rPr lang="en-US" sz="1700" b="1" dirty="0" smtClean="0">
                <a:latin typeface="Arial" panose="020B0604020202020204" pitchFamily="34" charset="0"/>
                <a:ea typeface="Times New Roman" panose="02020603050405020304" pitchFamily="18" charset="0"/>
                <a:cs typeface="Arial" panose="020B0604020202020204" pitchFamily="34" charset="0"/>
              </a:rPr>
              <a:t>Activity: “Holy Choices”</a:t>
            </a:r>
          </a:p>
          <a:p>
            <a:pPr marL="225425" indent="-225425">
              <a:buAutoNum type="arabicPeriod"/>
            </a:pPr>
            <a:r>
              <a:rPr lang="en-US" sz="1700" dirty="0" smtClean="0">
                <a:latin typeface="Arial" panose="020B0604020202020204" pitchFamily="34" charset="0"/>
                <a:ea typeface="Times New Roman" panose="02020603050405020304" pitchFamily="18" charset="0"/>
                <a:cs typeface="Arial" panose="020B0604020202020204" pitchFamily="34" charset="0"/>
              </a:rPr>
              <a:t>Your teacher may select a portion of the video “Holy Choices: Good Decision Making” for you to view. </a:t>
            </a:r>
          </a:p>
          <a:p>
            <a:pPr marL="225425" indent="-225425">
              <a:buAutoNum type="arabicPeriod"/>
            </a:pPr>
            <a:r>
              <a:rPr lang="en-US" sz="1700" dirty="0" smtClean="0">
                <a:latin typeface="Arial" panose="020B0604020202020204" pitchFamily="34" charset="0"/>
                <a:ea typeface="Times New Roman" panose="02020603050405020304" pitchFamily="18" charset="0"/>
                <a:cs typeface="Arial" panose="020B0604020202020204" pitchFamily="34" charset="0"/>
              </a:rPr>
              <a:t>Think about these questions quietly for a few moments (or while watching the video):</a:t>
            </a:r>
          </a:p>
          <a:p>
            <a:pPr marL="463550" lvl="1" indent="-225425">
              <a:lnSpc>
                <a:spcPct val="115000"/>
              </a:lnSpc>
              <a:spcBef>
                <a:spcPts val="0"/>
              </a:spcBef>
            </a:pPr>
            <a:r>
              <a:rPr lang="en-US" sz="1700" dirty="0" smtClean="0">
                <a:latin typeface="Arial" panose="020B0604020202020204" pitchFamily="34" charset="0"/>
                <a:ea typeface="Times New Roman" panose="02020603050405020304" pitchFamily="18" charset="0"/>
                <a:cs typeface="Arial" panose="020B0604020202020204" pitchFamily="34" charset="0"/>
              </a:rPr>
              <a:t>How does free will affect decision making?</a:t>
            </a:r>
          </a:p>
          <a:p>
            <a:pPr marL="463550" lvl="1" indent="-225425">
              <a:lnSpc>
                <a:spcPct val="115000"/>
              </a:lnSpc>
              <a:spcBef>
                <a:spcPts val="0"/>
              </a:spcBef>
            </a:pPr>
            <a:r>
              <a:rPr lang="en-US" sz="1700" dirty="0" smtClean="0">
                <a:latin typeface="Arial" panose="020B0604020202020204" pitchFamily="34" charset="0"/>
                <a:ea typeface="Times New Roman" panose="02020603050405020304" pitchFamily="18" charset="0"/>
                <a:cs typeface="Arial" panose="020B0604020202020204" pitchFamily="34" charset="0"/>
              </a:rPr>
              <a:t>What is a holy choice?</a:t>
            </a:r>
          </a:p>
          <a:p>
            <a:pPr marL="463550" lvl="1" indent="-225425">
              <a:lnSpc>
                <a:spcPct val="115000"/>
              </a:lnSpc>
              <a:spcBef>
                <a:spcPts val="0"/>
              </a:spcBef>
            </a:pPr>
            <a:r>
              <a:rPr lang="en-US" sz="1700" dirty="0" smtClean="0">
                <a:latin typeface="Arial" panose="020B0604020202020204" pitchFamily="34" charset="0"/>
                <a:ea typeface="Times New Roman" panose="02020603050405020304" pitchFamily="18" charset="0"/>
                <a:cs typeface="Arial" panose="020B0604020202020204" pitchFamily="34" charset="0"/>
              </a:rPr>
              <a:t>How can opening ourselves to God and holy choices impact our lives?</a:t>
            </a:r>
          </a:p>
          <a:p>
            <a:pPr marL="225425" marR="0" lvl="0" indent="-225425">
              <a:lnSpc>
                <a:spcPct val="115000"/>
              </a:lnSpc>
              <a:spcBef>
                <a:spcPts val="0"/>
              </a:spcBef>
              <a:spcAft>
                <a:spcPts val="0"/>
              </a:spcAft>
              <a:buNone/>
            </a:pPr>
            <a:r>
              <a:rPr lang="en-US" sz="1700" dirty="0" smtClean="0">
                <a:latin typeface="Arial" panose="020B0604020202020204" pitchFamily="34" charset="0"/>
                <a:ea typeface="Times New Roman" panose="02020603050405020304" pitchFamily="18" charset="0"/>
                <a:cs typeface="Arial" panose="020B0604020202020204" pitchFamily="34" charset="0"/>
              </a:rPr>
              <a:t>3. Discuss your responses !</a:t>
            </a:r>
          </a:p>
          <a:p>
            <a:pPr marL="514350" indent="-514350">
              <a:buAutoNum type="arabicPeriod"/>
            </a:pPr>
            <a:endParaRPr lang="en-US" dirty="0" smtClean="0">
              <a:latin typeface="Arial" panose="020B0604020202020204" pitchFamily="34" charset="0"/>
              <a:ea typeface="Times New Roman" panose="02020603050405020304" pitchFamily="18" charset="0"/>
              <a:cs typeface="Arial" panose="020B0604020202020204" pitchFamily="34" charset="0"/>
            </a:endParaRPr>
          </a:p>
          <a:p>
            <a:pPr marL="514350" indent="-514350">
              <a:buAutoNum type="arabicPeriod"/>
            </a:pPr>
            <a:endParaRPr lang="en-US" dirty="0" smtClean="0">
              <a:latin typeface="Arial" panose="020B0604020202020204" pitchFamily="34" charset="0"/>
              <a:cs typeface="Arial" panose="020B0604020202020204" pitchFamily="34" charset="0"/>
            </a:endParaRPr>
          </a:p>
          <a:p>
            <a:endParaRPr lang="en-US" dirty="0"/>
          </a:p>
        </p:txBody>
      </p:sp>
      <p:sp>
        <p:nvSpPr>
          <p:cNvPr id="8" name="Rectangle 7"/>
          <p:cNvSpPr/>
          <p:nvPr/>
        </p:nvSpPr>
        <p:spPr>
          <a:xfrm>
            <a:off x="7091490" y="4907565"/>
            <a:ext cx="1595310"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ra2studio/www.shutterstock.com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10" name="Title 1"/>
          <p:cNvSpPr txBox="1">
            <a:spLocks noGrp="1"/>
          </p:cNvSpPr>
          <p:nvPr>
            <p:ph type="title"/>
          </p:nvPr>
        </p:nvSpPr>
        <p:spPr>
          <a:xfrm>
            <a:off x="457200" y="350660"/>
            <a:ext cx="8229600" cy="1227483"/>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178D34"/>
                </a:solidFill>
                <a:latin typeface="Arial" panose="020B0604020202020204" pitchFamily="34" charset="0"/>
                <a:cs typeface="Arial" panose="020B0604020202020204" pitchFamily="34" charset="0"/>
              </a:rPr>
              <a:t>“Freedom of </a:t>
            </a:r>
            <a:r>
              <a:rPr lang="en-US" b="1" dirty="0" smtClean="0">
                <a:solidFill>
                  <a:srgbClr val="178D34"/>
                </a:solidFill>
                <a:latin typeface="Arial" panose="020B0604020202020204" pitchFamily="34" charset="0"/>
                <a:cs typeface="Arial" panose="020B0604020202020204" pitchFamily="34" charset="0"/>
              </a:rPr>
              <a:t>Conscience”</a:t>
            </a:r>
            <a:br>
              <a:rPr lang="en-US" b="1" dirty="0" smtClean="0">
                <a:solidFill>
                  <a:srgbClr val="178D34"/>
                </a:solidFill>
                <a:latin typeface="Arial" panose="020B0604020202020204" pitchFamily="34" charset="0"/>
                <a:cs typeface="Arial" panose="020B0604020202020204" pitchFamily="34" charset="0"/>
              </a:rPr>
            </a:br>
            <a:r>
              <a:rPr lang="en-US" b="1" dirty="0" err="1" smtClean="0">
                <a:solidFill>
                  <a:srgbClr val="178D34"/>
                </a:solidFill>
                <a:latin typeface="Arial" panose="020B0604020202020204" pitchFamily="34" charset="0"/>
                <a:cs typeface="Arial" panose="020B0604020202020204" pitchFamily="34" charset="0"/>
              </a:rPr>
              <a:t>and“Sins</a:t>
            </a:r>
            <a:r>
              <a:rPr lang="en-US" b="1" dirty="0" smtClean="0">
                <a:solidFill>
                  <a:srgbClr val="178D34"/>
                </a:solidFill>
                <a:latin typeface="Arial" panose="020B0604020202020204" pitchFamily="34" charset="0"/>
                <a:cs typeface="Arial" panose="020B0604020202020204" pitchFamily="34" charset="0"/>
              </a:rPr>
              <a:t> </a:t>
            </a:r>
            <a:r>
              <a:rPr lang="en-US" b="1" dirty="0" smtClean="0">
                <a:solidFill>
                  <a:srgbClr val="178D34"/>
                </a:solidFill>
                <a:latin typeface="Arial" panose="020B0604020202020204" pitchFamily="34" charset="0"/>
                <a:cs typeface="Arial" panose="020B0604020202020204" pitchFamily="34" charset="0"/>
              </a:rPr>
              <a:t>Both Great and Small”</a:t>
            </a:r>
            <a:r>
              <a:rPr lang="en-US" dirty="0" smtClean="0">
                <a:solidFill>
                  <a:srgbClr val="178D34"/>
                </a:solidFill>
                <a:latin typeface="Arial" panose="020B0604020202020204" pitchFamily="34" charset="0"/>
                <a:cs typeface="Arial" panose="020B0604020202020204" pitchFamily="34" charset="0"/>
              </a:rPr>
              <a:t/>
            </a:r>
            <a:br>
              <a:rPr lang="en-US"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429–431)</a:t>
            </a:r>
            <a:endParaRPr lang="en-US" b="1" dirty="0">
              <a:solidFill>
                <a:schemeClr val="tx1">
                  <a:lumMod val="50000"/>
                  <a:lumOff val="50000"/>
                </a:schemeClr>
              </a:solidFill>
              <a:latin typeface="Arial" pitchFamily="34" charset="0"/>
              <a:cs typeface="Arial" pitchFamily="34" charset="0"/>
            </a:endParaRPr>
          </a:p>
        </p:txBody>
      </p:sp>
      <p:pic>
        <p:nvPicPr>
          <p:cNvPr id="3" name="Picture 2" descr="S8-shutterstock_21694855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920" y="2395468"/>
            <a:ext cx="3890880" cy="25120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“Aiming for God”</a:t>
            </a:r>
            <a:r>
              <a:rPr lang="en-US" sz="4200" dirty="0" smtClean="0">
                <a:solidFill>
                  <a:srgbClr val="D60005"/>
                </a:solidFill>
                <a:latin typeface="Arial" panose="020B0604020202020204" pitchFamily="34" charset="0"/>
                <a:cs typeface="Arial" panose="020B0604020202020204" pitchFamily="34" charset="0"/>
              </a:rPr>
              <a:t/>
            </a:r>
            <a:br>
              <a:rPr lang="en-US" sz="4200" dirty="0" smtClean="0">
                <a:solidFill>
                  <a:srgbClr val="D60005"/>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pages 431–434)</a:t>
            </a:r>
            <a:endParaRPr lang="en-US" sz="1800" b="1" dirty="0">
              <a:solidFill>
                <a:schemeClr val="tx1">
                  <a:lumMod val="50000"/>
                  <a:lumOff val="50000"/>
                </a:schemeClr>
              </a:solidFill>
            </a:endParaRPr>
          </a:p>
        </p:txBody>
      </p:sp>
      <p:sp>
        <p:nvSpPr>
          <p:cNvPr id="6" name="Rectangle 5"/>
          <p:cNvSpPr/>
          <p:nvPr/>
        </p:nvSpPr>
        <p:spPr>
          <a:xfrm>
            <a:off x="382201" y="2120534"/>
            <a:ext cx="4443413" cy="1200328"/>
          </a:xfrm>
          <a:prstGeom prst="rect">
            <a:avLst/>
          </a:prstGeom>
        </p:spPr>
        <p:txBody>
          <a:bodyPr wrap="square">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Our </a:t>
            </a:r>
            <a:r>
              <a:rPr lang="en-US" dirty="0">
                <a:solidFill>
                  <a:srgbClr val="000000"/>
                </a:solidFill>
                <a:latin typeface="Arial" panose="020B0604020202020204" pitchFamily="34" charset="0"/>
                <a:ea typeface="Times New Roman" panose="02020603050405020304" pitchFamily="18" charset="0"/>
                <a:cs typeface="TimesNewRomanPSMT"/>
              </a:rPr>
              <a:t>relationship with God and our neighbor should be the focus of our lives.</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7201028" y="4739897"/>
            <a:ext cx="1553631"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STILLFX/www.shutterstock.com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9-shutterstock_1446533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614" y="2120534"/>
            <a:ext cx="3929045" cy="2619363"/>
          </a:xfrm>
          <a:prstGeom prst="rect">
            <a:avLst/>
          </a:prstGeom>
        </p:spPr>
      </p:pic>
    </p:spTree>
    <p:extLst>
      <p:ext uri="{BB962C8B-B14F-4D97-AF65-F5344CB8AC3E}">
        <p14:creationId xmlns:p14="http://schemas.microsoft.com/office/powerpoint/2010/main" val="318898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“Aiming for God”</a:t>
            </a:r>
            <a:r>
              <a:rPr lang="en-US" sz="4200" dirty="0" smtClean="0">
                <a:solidFill>
                  <a:srgbClr val="D60005"/>
                </a:solidFill>
                <a:latin typeface="Arial" panose="020B0604020202020204" pitchFamily="34" charset="0"/>
                <a:cs typeface="Arial" panose="020B0604020202020204" pitchFamily="34" charset="0"/>
              </a:rPr>
              <a:t/>
            </a:r>
            <a:br>
              <a:rPr lang="en-US" sz="4200" dirty="0" smtClean="0">
                <a:solidFill>
                  <a:srgbClr val="D60005"/>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pages 431–434)</a:t>
            </a:r>
            <a:endParaRPr lang="en-US" sz="1800" b="1" dirty="0">
              <a:solidFill>
                <a:schemeClr val="tx1">
                  <a:lumMod val="50000"/>
                  <a:lumOff val="50000"/>
                </a:schemeClr>
              </a:solidFill>
            </a:endParaRPr>
          </a:p>
        </p:txBody>
      </p:sp>
      <p:sp>
        <p:nvSpPr>
          <p:cNvPr id="6"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God is our target, and sin is a sign that we have gone astray.</a:t>
            </a:r>
          </a:p>
          <a:p>
            <a:r>
              <a:rPr lang="en-US" sz="2400" dirty="0" smtClean="0">
                <a:latin typeface="Arial" pitchFamily="34" charset="0"/>
                <a:cs typeface="Arial" pitchFamily="34" charset="0"/>
              </a:rPr>
              <a:t>Sin is anything we say or do that goes against God’s Law. It is a failure to love.</a:t>
            </a:r>
          </a:p>
          <a:p>
            <a:r>
              <a:rPr lang="en-US" sz="2400" dirty="0" smtClean="0">
                <a:latin typeface="Arial" pitchFamily="34" charset="0"/>
                <a:cs typeface="Arial" pitchFamily="34" charset="0"/>
              </a:rPr>
              <a:t>Sin can start in small ways and become bigger.</a:t>
            </a:r>
          </a:p>
          <a:p>
            <a:r>
              <a:rPr lang="en-US" sz="2400" dirty="0" smtClean="0">
                <a:latin typeface="Arial" pitchFamily="34" charset="0"/>
                <a:cs typeface="Arial" pitchFamily="34" charset="0"/>
              </a:rPr>
              <a:t>Justification is from God. God forgives us, makes us holy, and renews our lives.</a:t>
            </a:r>
          </a:p>
          <a:p>
            <a:r>
              <a:rPr lang="en-US" sz="2400" dirty="0" smtClean="0">
                <a:latin typeface="Arial" pitchFamily="34" charset="0"/>
                <a:cs typeface="Arial" pitchFamily="34" charset="0"/>
              </a:rPr>
              <a:t>God’s love will support us throughout our lives.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8004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D60005"/>
                </a:solidFill>
                <a:latin typeface="Arial" panose="020B0604020202020204" pitchFamily="34" charset="0"/>
                <a:cs typeface="Arial" panose="020B0604020202020204" pitchFamily="34" charset="0"/>
              </a:rPr>
              <a:t>“Aiming for God”</a:t>
            </a:r>
            <a:r>
              <a:rPr lang="en-US" sz="4200" dirty="0" smtClean="0">
                <a:solidFill>
                  <a:srgbClr val="D60005"/>
                </a:solidFill>
                <a:latin typeface="Arial" panose="020B0604020202020204" pitchFamily="34" charset="0"/>
                <a:cs typeface="Arial" panose="020B0604020202020204" pitchFamily="34" charset="0"/>
              </a:rPr>
              <a:t/>
            </a:r>
            <a:br>
              <a:rPr lang="en-US" sz="4200" dirty="0" smtClean="0">
                <a:solidFill>
                  <a:srgbClr val="D60005"/>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pages 431–434)</a:t>
            </a:r>
            <a:endParaRPr lang="en-US" sz="1800" b="1" dirty="0">
              <a:solidFill>
                <a:schemeClr val="tx1">
                  <a:lumMod val="50000"/>
                  <a:lumOff val="50000"/>
                </a:schemeClr>
              </a:solidFill>
            </a:endParaRPr>
          </a:p>
        </p:txBody>
      </p:sp>
      <p:sp>
        <p:nvSpPr>
          <p:cNvPr id="6" name="TextBox 5"/>
          <p:cNvSpPr txBox="1"/>
          <p:nvPr/>
        </p:nvSpPr>
        <p:spPr>
          <a:xfrm>
            <a:off x="300037" y="1637499"/>
            <a:ext cx="8443913" cy="384721"/>
          </a:xfrm>
          <a:prstGeom prst="rect">
            <a:avLst/>
          </a:prstGeom>
          <a:noFill/>
        </p:spPr>
        <p:txBody>
          <a:bodyPr wrap="square" rtlCol="0">
            <a:spAutoFit/>
          </a:bodyPr>
          <a:lstStyle/>
          <a:p>
            <a:pPr algn="ctr"/>
            <a:r>
              <a:rPr lang="en-US" sz="1900" dirty="0" smtClean="0">
                <a:latin typeface="Arial" panose="020B0604020202020204" pitchFamily="34" charset="0"/>
                <a:cs typeface="Arial" panose="020B0604020202020204" pitchFamily="34" charset="0"/>
              </a:rPr>
              <a:t>Your teacher may show the video for the song “Forgiven,” by Sanctus Real.</a:t>
            </a:r>
            <a:endParaRPr lang="en-US" sz="1900" dirty="0">
              <a:latin typeface="Arial" panose="020B0604020202020204" pitchFamily="34" charset="0"/>
              <a:cs typeface="Arial" panose="020B0604020202020204" pitchFamily="34" charset="0"/>
            </a:endParaRPr>
          </a:p>
        </p:txBody>
      </p:sp>
      <p:pic>
        <p:nvPicPr>
          <p:cNvPr id="7" name="Picture 6"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975384" y="-476329"/>
            <a:ext cx="1142340" cy="6858000"/>
          </a:xfrm>
          <a:prstGeom prst="rect">
            <a:avLst/>
          </a:prstGeom>
        </p:spPr>
      </p:pic>
      <p:sp>
        <p:nvSpPr>
          <p:cNvPr id="9" name="TextBox 8"/>
          <p:cNvSpPr txBox="1"/>
          <p:nvPr/>
        </p:nvSpPr>
        <p:spPr>
          <a:xfrm>
            <a:off x="300037" y="2015960"/>
            <a:ext cx="8443913"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Journal It!</a:t>
            </a:r>
            <a:endParaRPr lang="en-US" sz="4400" dirty="0">
              <a:latin typeface="Arial" panose="020B0604020202020204" pitchFamily="34" charset="0"/>
              <a:cs typeface="Arial" panose="020B0604020202020204" pitchFamily="34" charset="0"/>
            </a:endParaRPr>
          </a:p>
        </p:txBody>
      </p:sp>
      <p:sp>
        <p:nvSpPr>
          <p:cNvPr id="10" name="TextBox 9"/>
          <p:cNvSpPr txBox="1"/>
          <p:nvPr/>
        </p:nvSpPr>
        <p:spPr>
          <a:xfrm>
            <a:off x="700088" y="3315415"/>
            <a:ext cx="7600950" cy="2308324"/>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Write two or more paragraphs answering the following questions:</a:t>
            </a:r>
          </a:p>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What does forgiveness mean?</a:t>
            </a:r>
          </a:p>
          <a:p>
            <a:pPr algn="ctr"/>
            <a:r>
              <a:rPr lang="en-US" dirty="0" smtClean="0">
                <a:latin typeface="Arial" panose="020B0604020202020204" pitchFamily="34" charset="0"/>
                <a:cs typeface="Arial" panose="020B0604020202020204" pitchFamily="34" charset="0"/>
              </a:rPr>
              <a:t>In what ways are we forgiven for our sins?</a:t>
            </a:r>
          </a:p>
          <a:p>
            <a:pPr algn="ctr"/>
            <a:r>
              <a:rPr lang="en-US" dirty="0" smtClean="0">
                <a:latin typeface="Arial" panose="020B0604020202020204" pitchFamily="34" charset="0"/>
                <a:cs typeface="Arial" panose="020B0604020202020204" pitchFamily="34" charset="0"/>
              </a:rPr>
              <a:t>How can you work to forgive those around you?</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3635459" y="3025287"/>
            <a:ext cx="185820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RusianDashinsky/www.istockphoto.com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72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11-shutterstock_21597595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68" y="1551200"/>
            <a:ext cx="3674032" cy="3674032"/>
          </a:xfrm>
          <a:prstGeom prst="rect">
            <a:avLst/>
          </a:prstGeom>
        </p:spPr>
      </p:pic>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“Rock-Solid Guidance”</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pages 435–436)</a:t>
            </a:r>
            <a:endParaRPr lang="en-US" b="1" dirty="0">
              <a:solidFill>
                <a:schemeClr val="tx1">
                  <a:lumMod val="50000"/>
                  <a:lumOff val="50000"/>
                </a:schemeClr>
              </a:solidFill>
            </a:endParaRPr>
          </a:p>
        </p:txBody>
      </p:sp>
      <p:sp>
        <p:nvSpPr>
          <p:cNvPr id="6" name="Rectangle 5"/>
          <p:cNvSpPr/>
          <p:nvPr/>
        </p:nvSpPr>
        <p:spPr>
          <a:xfrm>
            <a:off x="4083799" y="3706328"/>
            <a:ext cx="4572000" cy="1200328"/>
          </a:xfrm>
          <a:prstGeom prst="rect">
            <a:avLst/>
          </a:prstGeom>
        </p:spPr>
        <p:txBody>
          <a:bodyPr>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 </a:t>
            </a:r>
            <a:r>
              <a:rPr lang="en-US" dirty="0">
                <a:solidFill>
                  <a:srgbClr val="000000"/>
                </a:solidFill>
                <a:latin typeface="Arial" panose="020B0604020202020204" pitchFamily="34" charset="0"/>
                <a:ea typeface="Times New Roman" panose="02020603050405020304" pitchFamily="18" charset="0"/>
                <a:cs typeface="TimesNewRomanPSMT"/>
              </a:rPr>
              <a:t>Church offers us guidelines </a:t>
            </a:r>
            <a:r>
              <a:rPr lang="en-US" dirty="0" smtClean="0">
                <a:solidFill>
                  <a:srgbClr val="000000"/>
                </a:solidFill>
                <a:latin typeface="Arial" panose="020B0604020202020204" pitchFamily="34" charset="0"/>
                <a:ea typeface="Times New Roman" panose="02020603050405020304" pitchFamily="18" charset="0"/>
                <a:cs typeface="TimesNewRomanPSMT"/>
              </a:rPr>
              <a:t>that help </a:t>
            </a:r>
            <a:r>
              <a:rPr lang="en-US" dirty="0">
                <a:solidFill>
                  <a:srgbClr val="000000"/>
                </a:solidFill>
                <a:latin typeface="Arial" panose="020B0604020202020204" pitchFamily="34" charset="0"/>
                <a:ea typeface="Times New Roman" panose="02020603050405020304" pitchFamily="18" charset="0"/>
                <a:cs typeface="TimesNewRomanPSMT"/>
              </a:rPr>
              <a:t>us grow in our love of God and neighbor.</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457200" y="5103753"/>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Kudryashka/www.shutterstock.com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“Rock-Solid Guidance”</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pages 435–436)</a:t>
            </a:r>
            <a:endParaRPr lang="en-US" b="1" dirty="0">
              <a:solidFill>
                <a:schemeClr val="tx1">
                  <a:lumMod val="50000"/>
                  <a:lumOff val="50000"/>
                </a:schemeClr>
              </a:solidFill>
            </a:endParaRPr>
          </a:p>
        </p:txBody>
      </p:sp>
      <p:sp>
        <p:nvSpPr>
          <p:cNvPr id="6" name="Content Placeholder 2"/>
          <p:cNvSpPr>
            <a:spLocks noGrp="1"/>
          </p:cNvSpPr>
          <p:nvPr>
            <p:ph idx="1"/>
          </p:nvPr>
        </p:nvSpPr>
        <p:spPr>
          <a:xfrm>
            <a:off x="457200" y="1687455"/>
            <a:ext cx="8229600" cy="4525963"/>
          </a:xfrm>
        </p:spPr>
        <p:txBody>
          <a:bodyPr>
            <a:normAutofit/>
          </a:bodyPr>
          <a:lstStyle/>
          <a:p>
            <a:r>
              <a:rPr lang="en-US" sz="2400" dirty="0" smtClean="0">
                <a:latin typeface="Arial" pitchFamily="34" charset="0"/>
                <a:cs typeface="Arial" pitchFamily="34" charset="0"/>
              </a:rPr>
              <a:t>Making good decisions is not always easy, but God and the Church offer us support. This support comes in the form of the Ten Commandments, God’s grace, and guidelines for Church life called the “Precepts of the Church.” When we participate in the life of the Church, it is easier for us to make good decisions.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4789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“Rock-Solid Guidance”</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pages 435–436)</a:t>
            </a:r>
            <a:endParaRPr lang="en-US" b="1" dirty="0">
              <a:solidFill>
                <a:schemeClr val="tx1">
                  <a:lumMod val="50000"/>
                  <a:lumOff val="50000"/>
                </a:schemeClr>
              </a:solidFill>
            </a:endParaRPr>
          </a:p>
        </p:txBody>
      </p:sp>
      <p:sp>
        <p:nvSpPr>
          <p:cNvPr id="6" name="Content Placeholder 2"/>
          <p:cNvSpPr>
            <a:spLocks noGrp="1"/>
          </p:cNvSpPr>
          <p:nvPr>
            <p:ph idx="1"/>
          </p:nvPr>
        </p:nvSpPr>
        <p:spPr>
          <a:xfrm>
            <a:off x="457200" y="1735930"/>
            <a:ext cx="8229600" cy="4525963"/>
          </a:xfrm>
        </p:spPr>
        <p:txBody>
          <a:bodyPr>
            <a:normAutofit/>
          </a:bodyPr>
          <a:lstStyle/>
          <a:p>
            <a:r>
              <a:rPr lang="en-US" sz="2400" dirty="0" smtClean="0">
                <a:latin typeface="Arial" pitchFamily="34" charset="0"/>
                <a:cs typeface="Arial" pitchFamily="34" charset="0"/>
              </a:rPr>
              <a:t>The teachings of Jesus continue today in the teachings of the Pope and the bishops. This is called the </a:t>
            </a:r>
            <a:r>
              <a:rPr lang="en-US" sz="2400" dirty="0" smtClean="0">
                <a:latin typeface="Arial" pitchFamily="34" charset="0"/>
                <a:cs typeface="Arial" pitchFamily="34" charset="0"/>
              </a:rPr>
              <a:t>Magisterium </a:t>
            </a:r>
            <a:r>
              <a:rPr lang="en-US" sz="2400" dirty="0" smtClean="0">
                <a:latin typeface="Arial" pitchFamily="34" charset="0"/>
                <a:cs typeface="Arial" pitchFamily="34" charset="0"/>
              </a:rPr>
              <a:t>of the Church. The Pope and the bishops are the official teachers of the Church. (Note that the </a:t>
            </a:r>
            <a:r>
              <a:rPr lang="en-US" sz="2400" dirty="0" smtClean="0">
                <a:latin typeface="Arial" pitchFamily="34" charset="0"/>
                <a:cs typeface="Arial" pitchFamily="34" charset="0"/>
              </a:rPr>
              <a:t>Latin </a:t>
            </a:r>
            <a:r>
              <a:rPr lang="en-US" sz="2400" dirty="0" smtClean="0">
                <a:latin typeface="Arial" pitchFamily="34" charset="0"/>
                <a:cs typeface="Arial" pitchFamily="34" charset="0"/>
              </a:rPr>
              <a:t>word </a:t>
            </a:r>
            <a:r>
              <a:rPr lang="en-US" sz="2400" i="1" dirty="0" smtClean="0">
                <a:latin typeface="Arial" pitchFamily="34" charset="0"/>
                <a:cs typeface="Arial" pitchFamily="34" charset="0"/>
              </a:rPr>
              <a:t>magis</a:t>
            </a:r>
            <a:r>
              <a:rPr lang="en-US" sz="2400" dirty="0" smtClean="0">
                <a:latin typeface="Arial" pitchFamily="34" charset="0"/>
                <a:cs typeface="Arial" pitchFamily="34" charset="0"/>
              </a:rPr>
              <a:t> means “</a:t>
            </a:r>
            <a:r>
              <a:rPr lang="en-US" sz="2400" dirty="0" smtClean="0">
                <a:latin typeface="Arial" pitchFamily="34" charset="0"/>
                <a:cs typeface="Arial" pitchFamily="34" charset="0"/>
              </a:rPr>
              <a:t>teacher.”)</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2344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“Rock-Solid Guidance”</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pages 435–436)</a:t>
            </a:r>
            <a:endParaRPr lang="en-US" b="1" dirty="0">
              <a:solidFill>
                <a:schemeClr val="tx1">
                  <a:lumMod val="50000"/>
                  <a:lumOff val="50000"/>
                </a:schemeClr>
              </a:solidFill>
            </a:endParaRPr>
          </a:p>
        </p:txBody>
      </p:sp>
      <p:sp>
        <p:nvSpPr>
          <p:cNvPr id="6" name="Content Placeholder 2"/>
          <p:cNvSpPr>
            <a:spLocks noGrp="1"/>
          </p:cNvSpPr>
          <p:nvPr>
            <p:ph idx="1"/>
          </p:nvPr>
        </p:nvSpPr>
        <p:spPr>
          <a:xfrm>
            <a:off x="457200" y="1706845"/>
            <a:ext cx="8229600" cy="4525963"/>
          </a:xfrm>
        </p:spPr>
        <p:txBody>
          <a:bodyPr>
            <a:normAutofit/>
          </a:bodyPr>
          <a:lstStyle/>
          <a:p>
            <a:r>
              <a:rPr lang="en-US" sz="2400" dirty="0" smtClean="0">
                <a:latin typeface="Arial" pitchFamily="34" charset="0"/>
                <a:cs typeface="Arial" pitchFamily="34" charset="0"/>
              </a:rPr>
              <a:t>The official teachings of the Church, or doctrine, are based on the teachings of Jesus. The Magisterium’s explanation of doctrine is infallible; in other words, it is without error in regard to faith and morals. (The Pope can make mistakes when doing </a:t>
            </a:r>
            <a:r>
              <a:rPr lang="en-US" sz="2400" dirty="0" smtClean="0">
                <a:latin typeface="Arial" pitchFamily="34" charset="0"/>
                <a:cs typeface="Arial" pitchFamily="34" charset="0"/>
              </a:rPr>
              <a:t>arithmetic </a:t>
            </a:r>
            <a:r>
              <a:rPr lang="en-US" sz="2400" dirty="0" smtClean="0">
                <a:latin typeface="Arial" pitchFamily="34" charset="0"/>
                <a:cs typeface="Arial" pitchFamily="34" charset="0"/>
              </a:rPr>
              <a:t>but not when he, in union with the bishops, officially explains faith or morals.)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7367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“Rock-Solid Guidance”</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pages 435–436)</a:t>
            </a:r>
            <a:endParaRPr lang="en-US" b="1" dirty="0">
              <a:solidFill>
                <a:schemeClr val="tx1">
                  <a:lumMod val="50000"/>
                  <a:lumOff val="50000"/>
                </a:schemeClr>
              </a:solidFill>
            </a:endParaRPr>
          </a:p>
        </p:txBody>
      </p:sp>
      <p:sp>
        <p:nvSpPr>
          <p:cNvPr id="6" name="TextBox 5"/>
          <p:cNvSpPr txBox="1"/>
          <p:nvPr/>
        </p:nvSpPr>
        <p:spPr>
          <a:xfrm>
            <a:off x="534753" y="1681308"/>
            <a:ext cx="4371974" cy="3477875"/>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In your group . . .</a:t>
            </a:r>
          </a:p>
          <a:p>
            <a:pPr marL="457200" indent="-457200">
              <a:buAutoNum type="arabicPeriod"/>
            </a:pPr>
            <a:r>
              <a:rPr lang="en-US" sz="2200" dirty="0" smtClean="0">
                <a:latin typeface="Arial" panose="020B0604020202020204" pitchFamily="34" charset="0"/>
                <a:cs typeface="Arial" panose="020B0604020202020204" pitchFamily="34" charset="0"/>
              </a:rPr>
              <a:t>Use the Bible to search for the answers to these questions:</a:t>
            </a:r>
          </a:p>
          <a:p>
            <a:pPr marL="800100" lvl="1" indent="-342900">
              <a:buFont typeface="Arial" pitchFamily="34" charset="0"/>
              <a:buChar char="•"/>
            </a:pPr>
            <a:r>
              <a:rPr lang="en-US" sz="2200" dirty="0" smtClean="0">
                <a:latin typeface="Arial" panose="020B0604020202020204" pitchFamily="34" charset="0"/>
                <a:cs typeface="Arial" panose="020B0604020202020204" pitchFamily="34" charset="0"/>
              </a:rPr>
              <a:t>How did Jesus teach?</a:t>
            </a:r>
          </a:p>
          <a:p>
            <a:pPr marL="800100" lvl="1" indent="-342900">
              <a:buFont typeface="Arial" pitchFamily="34" charset="0"/>
              <a:buChar char="•"/>
            </a:pPr>
            <a:r>
              <a:rPr lang="en-US" sz="2200" dirty="0" smtClean="0">
                <a:latin typeface="Arial" panose="020B0604020202020204" pitchFamily="34" charset="0"/>
                <a:cs typeface="Arial" panose="020B0604020202020204" pitchFamily="34" charset="0"/>
              </a:rPr>
              <a:t>What did he teach?</a:t>
            </a:r>
          </a:p>
          <a:p>
            <a:pPr marL="800100" lvl="1" indent="-342900">
              <a:buFont typeface="Arial" pitchFamily="34" charset="0"/>
              <a:buChar char="•"/>
            </a:pPr>
            <a:r>
              <a:rPr lang="en-US" sz="2200" dirty="0" smtClean="0">
                <a:latin typeface="Arial" panose="020B0604020202020204" pitchFamily="34" charset="0"/>
                <a:cs typeface="Arial" panose="020B0604020202020204" pitchFamily="34" charset="0"/>
              </a:rPr>
              <a:t>Can you recall a favorite teaching of Jesus that helps you in your life?</a:t>
            </a:r>
          </a:p>
          <a:p>
            <a:r>
              <a:rPr lang="en-US" sz="2200" dirty="0" smtClean="0">
                <a:latin typeface="Arial" panose="020B0604020202020204" pitchFamily="34" charset="0"/>
                <a:cs typeface="Arial" panose="020B0604020202020204" pitchFamily="34" charset="0"/>
              </a:rPr>
              <a:t>2. Share with the class!</a:t>
            </a:r>
          </a:p>
        </p:txBody>
      </p:sp>
      <p:sp>
        <p:nvSpPr>
          <p:cNvPr id="8" name="Rectangle 7"/>
          <p:cNvSpPr/>
          <p:nvPr/>
        </p:nvSpPr>
        <p:spPr>
          <a:xfrm>
            <a:off x="7145385" y="5199075"/>
            <a:ext cx="146386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dendiz/www.shutterstock.com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2-shutterstock_106613642.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5709" y="1681308"/>
            <a:ext cx="3453538" cy="3521337"/>
          </a:xfrm>
          <a:prstGeom prst="rect">
            <a:avLst/>
          </a:prstGeom>
        </p:spPr>
      </p:pic>
    </p:spTree>
    <p:extLst>
      <p:ext uri="{BB962C8B-B14F-4D97-AF65-F5344CB8AC3E}">
        <p14:creationId xmlns:p14="http://schemas.microsoft.com/office/powerpoint/2010/main" val="248272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7181"/>
            <a:ext cx="8229600" cy="1143000"/>
          </a:xfrm>
        </p:spPr>
        <p:txBody>
          <a:bodyPr/>
          <a:lstStyle/>
          <a:p>
            <a:r>
              <a:rPr lang="en-US" sz="4200" b="1" dirty="0" smtClean="0">
                <a:solidFill>
                  <a:srgbClr val="D60005"/>
                </a:solidFill>
                <a:latin typeface="Arial"/>
                <a:cs typeface="Arial"/>
              </a:rPr>
              <a:t>Acknowledgments</a:t>
            </a:r>
            <a:r>
              <a:rPr lang="en-US" b="1" dirty="0" smtClean="0">
                <a:solidFill>
                  <a:srgbClr val="D60005"/>
                </a:solidFill>
                <a:latin typeface="Arial"/>
                <a:cs typeface="Arial"/>
              </a:rPr>
              <a:t> </a:t>
            </a:r>
            <a:endParaRPr lang="en-US" b="1" dirty="0">
              <a:solidFill>
                <a:srgbClr val="D60005"/>
              </a:solidFill>
            </a:endParaRPr>
          </a:p>
        </p:txBody>
      </p:sp>
      <p:sp>
        <p:nvSpPr>
          <p:cNvPr id="6" name="Content Placeholder 2"/>
          <p:cNvSpPr>
            <a:spLocks noGrp="1"/>
          </p:cNvSpPr>
          <p:nvPr>
            <p:ph idx="1"/>
          </p:nvPr>
        </p:nvSpPr>
        <p:spPr>
          <a:xfrm>
            <a:off x="457200" y="1077838"/>
            <a:ext cx="8229600" cy="5019841"/>
          </a:xfrm>
        </p:spPr>
        <p:txBody>
          <a:bodyPr>
            <a:normAutofit lnSpcReduction="10000"/>
          </a:bodyPr>
          <a:lstStyle/>
          <a:p>
            <a:pPr marL="233363" indent="-233363">
              <a:lnSpc>
                <a:spcPct val="120000"/>
              </a:lnSpc>
              <a:buNone/>
            </a:pPr>
            <a:r>
              <a:rPr lang="en-US" sz="1200" dirty="0" smtClean="0">
                <a:latin typeface="Arial" pitchFamily="34" charset="0"/>
                <a:cs typeface="Arial" pitchFamily="34" charset="0"/>
              </a:rPr>
              <a:t>	</a:t>
            </a:r>
            <a:r>
              <a:rPr lang="en-US" sz="1400" dirty="0" smtClean="0">
                <a:latin typeface="Arial" pitchFamily="34" charset="0"/>
                <a:cs typeface="Arial" pitchFamily="34" charset="0"/>
              </a:rPr>
              <a:t>The scriptural references and quotations in this presentation are from the </a:t>
            </a:r>
            <a:r>
              <a:rPr lang="en-US" sz="1400" i="1" dirty="0" smtClean="0">
                <a:latin typeface="Arial" pitchFamily="34" charset="0"/>
                <a:cs typeface="Arial" pitchFamily="34" charset="0"/>
              </a:rPr>
              <a:t>Good News Translation</a:t>
            </a:r>
            <a:r>
              <a:rPr lang="en-US" sz="1400" baseline="30000" dirty="0" smtClean="0">
                <a:latin typeface="Arial" pitchFamily="34" charset="0"/>
                <a:cs typeface="Arial" pitchFamily="34" charset="0"/>
              </a:rPr>
              <a:t>®</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(Today’s English Version, Second Edition).</a:t>
            </a:r>
            <a:r>
              <a:rPr lang="en-US" sz="1400" dirty="0" smtClean="0">
                <a:latin typeface="Arial" pitchFamily="34" charset="0"/>
                <a:cs typeface="Arial" pitchFamily="34" charset="0"/>
              </a:rPr>
              <a:t> Copyright © 1992 by the American Bible Society. All rights reserved. Bible text from the </a:t>
            </a:r>
            <a:r>
              <a:rPr lang="en-US" sz="1400" i="1" dirty="0" smtClean="0">
                <a:latin typeface="Arial" pitchFamily="34" charset="0"/>
                <a:cs typeface="Arial" pitchFamily="34" charset="0"/>
              </a:rPr>
              <a:t>Good News Translation (GNT)</a:t>
            </a:r>
            <a:r>
              <a:rPr lang="en-US" sz="1400" dirty="0" smtClean="0">
                <a:latin typeface="Arial" pitchFamily="34" charset="0"/>
                <a:cs typeface="Arial" pitchFamily="34" charset="0"/>
              </a:rPr>
              <a:t> is not to be reproduced in copies or otherwise by any means except as permitted in writing by the American Bible Society, 1865 Broadway, New York, NY 10023 </a:t>
            </a:r>
            <a:r>
              <a:rPr lang="en-US" sz="1400" i="1" dirty="0" smtClean="0">
                <a:latin typeface="Arial" pitchFamily="34" charset="0"/>
                <a:cs typeface="Arial" pitchFamily="34" charset="0"/>
              </a:rPr>
              <a:t>(www.americanbible.org</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a:p>
            <a:pPr marL="233363" indent="-233363" defTabSz="569913">
              <a:lnSpc>
                <a:spcPct val="120000"/>
              </a:lnSpc>
              <a:buNone/>
              <a:tabLst>
                <a:tab pos="690563"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	The </a:t>
            </a:r>
            <a:r>
              <a:rPr lang="en-US" sz="1400" dirty="0" smtClean="0">
                <a:latin typeface="Arial" pitchFamily="34" charset="0"/>
                <a:cs typeface="Arial" pitchFamily="34" charset="0"/>
              </a:rPr>
              <a:t>excerpt from  Pope Saint John Paul II about freedom on slide 4 was quoted in the </a:t>
            </a:r>
            <a:r>
              <a:rPr lang="en-US" sz="1400" i="1" dirty="0" smtClean="0">
                <a:latin typeface="Arial" pitchFamily="34" charset="0"/>
                <a:cs typeface="Arial" pitchFamily="34" charset="0"/>
              </a:rPr>
              <a:t>New York Times, </a:t>
            </a:r>
            <a:r>
              <a:rPr lang="en-US" sz="1400" dirty="0" smtClean="0">
                <a:latin typeface="Arial" pitchFamily="34" charset="0"/>
                <a:cs typeface="Arial" pitchFamily="34" charset="0"/>
              </a:rPr>
              <a:t>May 12, 1985. It originally appeared on the Vatican website in Italian from a homily at Saint John’s Cathedral, Hertogenbosch, May 11, </a:t>
            </a:r>
            <a:r>
              <a:rPr lang="en-US" sz="1400" dirty="0" smtClean="0">
                <a:latin typeface="Arial" pitchFamily="34" charset="0"/>
                <a:cs typeface="Arial" pitchFamily="34" charset="0"/>
              </a:rPr>
              <a:t>1985, </a:t>
            </a:r>
            <a:r>
              <a:rPr lang="en-US" sz="1400" i="1" dirty="0" smtClean="0">
                <a:latin typeface="Arial" pitchFamily="34" charset="0"/>
                <a:cs typeface="Arial" pitchFamily="34" charset="0"/>
              </a:rPr>
              <a:t>http</a:t>
            </a:r>
            <a:r>
              <a:rPr lang="en-US" sz="1400" i="1" dirty="0" smtClean="0">
                <a:latin typeface="Arial" pitchFamily="34" charset="0"/>
                <a:cs typeface="Arial" pitchFamily="34" charset="0"/>
              </a:rPr>
              <a:t>://</a:t>
            </a:r>
            <a:r>
              <a:rPr lang="en-US" sz="1400" i="1" dirty="0" smtClean="0">
                <a:latin typeface="Arial" pitchFamily="34" charset="0"/>
                <a:cs typeface="Arial" pitchFamily="34" charset="0"/>
              </a:rPr>
              <a:t>w2.vatican.va/content/francesco /</a:t>
            </a:r>
            <a:r>
              <a:rPr lang="en-US" sz="1400" i="1" dirty="0" smtClean="0">
                <a:latin typeface="Arial" pitchFamily="34" charset="0"/>
                <a:cs typeface="Arial" pitchFamily="34" charset="0"/>
              </a:rPr>
              <a:t>it/homilies/2014/documents/papa-francesco_20141129_omelia-turchia.html.</a:t>
            </a:r>
            <a:r>
              <a:rPr lang="en-US" sz="1400" dirty="0" smtClean="0">
                <a:latin typeface="Arial" pitchFamily="34" charset="0"/>
                <a:cs typeface="Arial" pitchFamily="34" charset="0"/>
              </a:rPr>
              <a:t> Copyright </a:t>
            </a:r>
            <a:r>
              <a:rPr lang="en-US" sz="1400" dirty="0">
                <a:latin typeface="Arial" pitchFamily="34" charset="0"/>
                <a:cs typeface="Arial" pitchFamily="34" charset="0"/>
              </a:rPr>
              <a:t>© </a:t>
            </a:r>
            <a:r>
              <a:rPr lang="en-US" sz="1400" dirty="0" smtClean="0">
                <a:latin typeface="Arial" pitchFamily="34" charset="0"/>
                <a:cs typeface="Arial" pitchFamily="34" charset="0"/>
              </a:rPr>
              <a:t>1985 </a:t>
            </a:r>
            <a:r>
              <a:rPr lang="en-US" sz="1400" dirty="0" err="1" smtClean="0">
                <a:latin typeface="Arial" pitchFamily="34" charset="0"/>
                <a:cs typeface="Arial" pitchFamily="34" charset="0"/>
              </a:rPr>
              <a:t>Libreria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Editrice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Vaticana</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a:p>
            <a:pPr marL="233363" indent="-233363" defTabSz="690563">
              <a:lnSpc>
                <a:spcPct val="120000"/>
              </a:lnSpc>
              <a:buNone/>
              <a:tabLst>
                <a:tab pos="690563" algn="l"/>
              </a:tabLst>
            </a:pPr>
            <a:r>
              <a:rPr lang="en-US" sz="1400" dirty="0">
                <a:latin typeface="Arial" pitchFamily="34" charset="0"/>
                <a:cs typeface="Arial" pitchFamily="34" charset="0"/>
              </a:rPr>
              <a:t>	</a:t>
            </a:r>
            <a:r>
              <a:rPr lang="en-US" sz="1400" dirty="0" smtClean="0">
                <a:latin typeface="Arial" pitchFamily="34" charset="0"/>
                <a:cs typeface="Arial" pitchFamily="34" charset="0"/>
              </a:rPr>
              <a:t>	To </a:t>
            </a:r>
            <a:r>
              <a:rPr lang="en-US" sz="1400" dirty="0" smtClean="0">
                <a:latin typeface="Arial" pitchFamily="34" charset="0"/>
                <a:cs typeface="Arial" pitchFamily="34" charset="0"/>
              </a:rPr>
              <a:t>view copyright terms and conditions for Internet materials cited here, log on to the home pages for the referenced websites</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a:p>
            <a:pPr marL="233363" indent="-233363" defTabSz="690563">
              <a:lnSpc>
                <a:spcPct val="120000"/>
              </a:lnSpc>
              <a:buNone/>
            </a:pPr>
            <a:r>
              <a:rPr lang="en-US" sz="1400" dirty="0">
                <a:latin typeface="Arial" pitchFamily="34" charset="0"/>
                <a:cs typeface="Arial" pitchFamily="34" charset="0"/>
              </a:rPr>
              <a:t>	</a:t>
            </a:r>
            <a:r>
              <a:rPr lang="en-US" sz="1400" dirty="0" smtClean="0">
                <a:latin typeface="Arial" pitchFamily="34" charset="0"/>
                <a:cs typeface="Arial" pitchFamily="34" charset="0"/>
              </a:rPr>
              <a:t>	During </a:t>
            </a:r>
            <a:r>
              <a:rPr lang="en-US" sz="1400" dirty="0" smtClean="0">
                <a:latin typeface="Arial" pitchFamily="34" charset="0"/>
                <a:cs typeface="Arial" pitchFamily="34" charset="0"/>
              </a:rPr>
              <a:t>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lnSpc>
                <a:spcPct val="120000"/>
              </a:lnSpc>
              <a:buNone/>
            </a:pPr>
            <a:endParaRPr lang="en-US" sz="1400" dirty="0" smtClean="0"/>
          </a:p>
          <a:p>
            <a:pPr>
              <a:lnSpc>
                <a:spcPct val="120000"/>
              </a:lnSpc>
              <a:buNone/>
            </a:pPr>
            <a:endParaRPr lang="en-US" sz="1200" dirty="0" smtClean="0"/>
          </a:p>
          <a:p>
            <a:pPr>
              <a:lnSpc>
                <a:spcPct val="120000"/>
              </a:lnSpc>
              <a:buNone/>
            </a:pPr>
            <a:endParaRPr lang="en-US" sz="1200" dirty="0" smtClean="0">
              <a:latin typeface="Arial" pitchFamily="34" charset="0"/>
              <a:cs typeface="Arial" pitchFamily="34" charset="0"/>
            </a:endParaRPr>
          </a:p>
          <a:p>
            <a:pPr>
              <a:lnSpc>
                <a:spcPct val="120000"/>
              </a:lnSpc>
            </a:pPr>
            <a:endParaRPr lang="en-US" sz="1200" dirty="0"/>
          </a:p>
          <a:p>
            <a:pPr>
              <a:lnSpc>
                <a:spcPct val="120000"/>
              </a:lnSpc>
            </a:pPr>
            <a:endParaRPr lang="en-US" sz="1200" dirty="0"/>
          </a:p>
        </p:txBody>
      </p:sp>
    </p:spTree>
    <p:extLst>
      <p:ext uri="{BB962C8B-B14F-4D97-AF65-F5344CB8AC3E}">
        <p14:creationId xmlns:p14="http://schemas.microsoft.com/office/powerpoint/2010/main" val="16218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39</a:t>
            </a:r>
          </a:p>
          <a:p>
            <a:pPr algn="ctr"/>
            <a:r>
              <a:rPr lang="en-US" sz="3600" dirty="0" smtClean="0">
                <a:solidFill>
                  <a:srgbClr val="178D34"/>
                </a:solidFill>
                <a:latin typeface="Arial"/>
                <a:cs typeface="Arial"/>
              </a:rPr>
              <a:t>Moral Decision Making</a:t>
            </a:r>
          </a:p>
          <a:p>
            <a:endParaRPr lang="en-US" dirty="0"/>
          </a:p>
        </p:txBody>
      </p:sp>
    </p:spTree>
    <p:extLst>
      <p:ext uri="{BB962C8B-B14F-4D97-AF65-F5344CB8AC3E}">
        <p14:creationId xmlns:p14="http://schemas.microsoft.com/office/powerpoint/2010/main" val="311515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endParaRPr lang="en-US" sz="4200" b="1" dirty="0" smtClean="0">
              <a:latin typeface="Arial" panose="020B0604020202020204" pitchFamily="34" charset="0"/>
              <a:cs typeface="Arial" panose="020B0604020202020204" pitchFamily="34" charset="0"/>
            </a:endParaRPr>
          </a:p>
          <a:p>
            <a:pPr fontAlgn="auto">
              <a:spcAft>
                <a:spcPts val="0"/>
              </a:spcAft>
            </a:pPr>
            <a:r>
              <a:rPr lang="en-US" sz="3100" b="1" dirty="0" smtClean="0">
                <a:latin typeface="Arial" panose="020B0604020202020204" pitchFamily="34" charset="0"/>
                <a:cs typeface="Arial" panose="020B0604020202020204" pitchFamily="34" charset="0"/>
              </a:rPr>
              <a:t>Moral Decision Making</a:t>
            </a:r>
            <a:endParaRPr lang="en-US" sz="3100" b="1" dirty="0">
              <a:latin typeface="Arial" panose="020B0604020202020204" pitchFamily="34" charset="0"/>
              <a:cs typeface="Arial" panose="020B0604020202020204" pitchFamily="34" charset="0"/>
            </a:endParaRPr>
          </a:p>
        </p:txBody>
      </p:sp>
      <p:sp>
        <p:nvSpPr>
          <p:cNvPr id="5" name="Rectangle 4"/>
          <p:cNvSpPr/>
          <p:nvPr/>
        </p:nvSpPr>
        <p:spPr>
          <a:xfrm>
            <a:off x="337931" y="1622547"/>
            <a:ext cx="4211559" cy="4508927"/>
          </a:xfrm>
          <a:prstGeom prst="rect">
            <a:avLst/>
          </a:prstGeom>
        </p:spPr>
        <p:txBody>
          <a:bodyPr wrap="square">
            <a:spAutoFit/>
          </a:bodyPr>
          <a:lstStyle/>
          <a:p>
            <a:r>
              <a:rPr lang="en-US" sz="1900" dirty="0">
                <a:latin typeface="Arial" panose="020B0604020202020204" pitchFamily="34" charset="0"/>
                <a:cs typeface="Arial" panose="020B0604020202020204" pitchFamily="34" charset="0"/>
              </a:rPr>
              <a:t>In this chapter, </a:t>
            </a:r>
            <a:r>
              <a:rPr lang="en-US" sz="1900" dirty="0" smtClean="0">
                <a:latin typeface="Arial" panose="020B0604020202020204" pitchFamily="34" charset="0"/>
                <a:cs typeface="Arial" panose="020B0604020202020204" pitchFamily="34" charset="0"/>
              </a:rPr>
              <a:t>you will </a:t>
            </a:r>
            <a:r>
              <a:rPr lang="en-US" sz="1900" dirty="0">
                <a:latin typeface="Arial" panose="020B0604020202020204" pitchFamily="34" charset="0"/>
                <a:cs typeface="Arial" panose="020B0604020202020204" pitchFamily="34" charset="0"/>
              </a:rPr>
              <a:t>consider the process of decision making. </a:t>
            </a:r>
            <a:r>
              <a:rPr lang="en-US" sz="1900" dirty="0" smtClean="0">
                <a:latin typeface="Arial" panose="020B0604020202020204" pitchFamily="34" charset="0"/>
                <a:cs typeface="Arial" panose="020B0604020202020204" pitchFamily="34" charset="0"/>
              </a:rPr>
              <a:t>You </a:t>
            </a:r>
            <a:r>
              <a:rPr lang="en-US" sz="1900" dirty="0">
                <a:latin typeface="Arial" panose="020B0604020202020204" pitchFamily="34" charset="0"/>
                <a:cs typeface="Arial" panose="020B0604020202020204" pitchFamily="34" charset="0"/>
              </a:rPr>
              <a:t>will learn the three elements of a moral action (the object, the intention, and the circumstances) through clear examples. </a:t>
            </a:r>
            <a:r>
              <a:rPr lang="en-US" sz="1900" dirty="0" smtClean="0">
                <a:latin typeface="Arial" panose="020B0604020202020204" pitchFamily="34" charset="0"/>
                <a:cs typeface="Arial" panose="020B0604020202020204" pitchFamily="34" charset="0"/>
              </a:rPr>
              <a:t>You will </a:t>
            </a:r>
            <a:r>
              <a:rPr lang="en-US" sz="1900" dirty="0">
                <a:latin typeface="Arial" panose="020B0604020202020204" pitchFamily="34" charset="0"/>
                <a:cs typeface="Arial" panose="020B0604020202020204" pitchFamily="34" charset="0"/>
              </a:rPr>
              <a:t>explore the relationship between free will and conscience, and </a:t>
            </a:r>
            <a:r>
              <a:rPr lang="en-US" sz="1900" dirty="0" smtClean="0">
                <a:latin typeface="Arial" panose="020B0604020202020204" pitchFamily="34" charset="0"/>
                <a:cs typeface="Arial" panose="020B0604020202020204" pitchFamily="34" charset="0"/>
              </a:rPr>
              <a:t>you will review </a:t>
            </a:r>
            <a:r>
              <a:rPr lang="en-US" sz="1900" dirty="0">
                <a:latin typeface="Arial" panose="020B0604020202020204" pitchFamily="34" charset="0"/>
                <a:cs typeface="Arial" panose="020B0604020202020204" pitchFamily="34" charset="0"/>
              </a:rPr>
              <a:t>venial and mortal sins in the context of God’s love and forgiveness. Finally, </a:t>
            </a:r>
            <a:r>
              <a:rPr lang="en-US" sz="1900" dirty="0" smtClean="0">
                <a:latin typeface="Arial" panose="020B0604020202020204" pitchFamily="34" charset="0"/>
                <a:cs typeface="Arial" panose="020B0604020202020204" pitchFamily="34" charset="0"/>
              </a:rPr>
              <a:t>you </a:t>
            </a:r>
            <a:r>
              <a:rPr lang="en-US" sz="1900" dirty="0">
                <a:latin typeface="Arial" panose="020B0604020202020204" pitchFamily="34" charset="0"/>
                <a:cs typeface="Arial" panose="020B0604020202020204" pitchFamily="34" charset="0"/>
              </a:rPr>
              <a:t>will see the solid ways the Church, in the teaching of the Magisterium, guides us through life</a:t>
            </a:r>
            <a:r>
              <a:rPr lang="en-US" sz="19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7264908" y="4457084"/>
            <a:ext cx="1556837"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Sadeugra/www.istockphoto.com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3-iStock_00002278557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355" y="1793138"/>
            <a:ext cx="3997390" cy="2663946"/>
          </a:xfrm>
          <a:prstGeom prst="rect">
            <a:avLst/>
          </a:prstGeom>
        </p:spPr>
      </p:pic>
    </p:spTree>
    <p:extLst>
      <p:ext uri="{BB962C8B-B14F-4D97-AF65-F5344CB8AC3E}">
        <p14:creationId xmlns:p14="http://schemas.microsoft.com/office/powerpoint/2010/main" val="22698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76806"/>
            <a:ext cx="8229600" cy="738664"/>
          </a:xfrm>
          <a:prstGeom prst="rect">
            <a:avLst/>
          </a:prstGeom>
          <a:noFill/>
        </p:spPr>
        <p:txBody>
          <a:bodyPr wrap="square" rtlCol="0">
            <a:spAutoFit/>
          </a:bodyPr>
          <a:lstStyle/>
          <a:p>
            <a:pPr algn="ctr"/>
            <a:r>
              <a:rPr lang="en-US" sz="4200" b="1" dirty="0" smtClean="0">
                <a:latin typeface="Arial" panose="020B0604020202020204" pitchFamily="34" charset="0"/>
                <a:cs typeface="Arial" panose="020B0604020202020204" pitchFamily="34" charset="0"/>
              </a:rPr>
              <a:t>Key Points of Reference</a:t>
            </a:r>
            <a:endParaRPr lang="en-US" sz="4200" b="1" dirty="0">
              <a:latin typeface="Arial" panose="020B0604020202020204" pitchFamily="34" charset="0"/>
              <a:cs typeface="Arial" panose="020B0604020202020204" pitchFamily="34" charset="0"/>
            </a:endParaRPr>
          </a:p>
        </p:txBody>
      </p:sp>
      <p:pic>
        <p:nvPicPr>
          <p:cNvPr id="5" name="Picture 4" descr="S4-iStock_000017080315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47" y="2989679"/>
            <a:ext cx="3668026" cy="2445351"/>
          </a:xfrm>
          <a:prstGeom prst="rect">
            <a:avLst/>
          </a:prstGeom>
        </p:spPr>
      </p:pic>
      <p:sp>
        <p:nvSpPr>
          <p:cNvPr id="6" name="Rectangle 5"/>
          <p:cNvSpPr/>
          <p:nvPr/>
        </p:nvSpPr>
        <p:spPr>
          <a:xfrm>
            <a:off x="369646" y="1342811"/>
            <a:ext cx="3668027" cy="156966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Pope Saint John Paul II’s definition of </a:t>
            </a:r>
            <a:r>
              <a:rPr lang="en-US" sz="1600" i="1" dirty="0">
                <a:latin typeface="Arial" panose="020B0604020202020204" pitchFamily="34" charset="0"/>
                <a:cs typeface="Arial" panose="020B0604020202020204" pitchFamily="34" charset="0"/>
              </a:rPr>
              <a:t>freedom</a:t>
            </a:r>
            <a:r>
              <a:rPr lang="en-US" sz="1600" i="1"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 </a:t>
            </a:r>
          </a:p>
          <a:p>
            <a:r>
              <a:rPr lang="en-US" sz="1600" i="1" dirty="0" smtClean="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Freedom consists not in doing what we like, but in having the right to do what we ought.”</a:t>
            </a:r>
          </a:p>
        </p:txBody>
      </p:sp>
      <p:sp>
        <p:nvSpPr>
          <p:cNvPr id="7" name="Rectangle 6"/>
          <p:cNvSpPr/>
          <p:nvPr/>
        </p:nvSpPr>
        <p:spPr>
          <a:xfrm>
            <a:off x="369646" y="5449053"/>
            <a:ext cx="144623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ilbusca/www.istockphoto.com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Rectangle 7"/>
          <p:cNvSpPr/>
          <p:nvPr/>
        </p:nvSpPr>
        <p:spPr>
          <a:xfrm>
            <a:off x="4330237" y="1344859"/>
            <a:ext cx="4572000" cy="2308324"/>
          </a:xfrm>
          <a:prstGeom prst="rect">
            <a:avLst/>
          </a:prstGeom>
        </p:spPr>
        <p:txBody>
          <a:bodyPr>
            <a:spAutoFit/>
          </a:bodyPr>
          <a:lstStyle/>
          <a:p>
            <a:r>
              <a:rPr lang="en-US" sz="1600" i="1" dirty="0">
                <a:latin typeface="Arial" panose="020B0604020202020204" pitchFamily="34" charset="0"/>
                <a:ea typeface="Times New Roman" panose="02020603050405020304" pitchFamily="18" charset="0"/>
                <a:cs typeface="Arial" panose="020B0604020202020204" pitchFamily="34" charset="0"/>
              </a:rPr>
              <a:t>“When freedom does not have a purpose, when it does not wish to know anything about the rule of law engraved in the hearts of men and women, when it does not listen to the voice of conscience, it turns against humanity and society.” </a:t>
            </a:r>
            <a:endParaRPr lang="en-US" sz="1600" i="1" dirty="0" smtClean="0">
              <a:latin typeface="Arial" panose="020B0604020202020204" pitchFamily="34" charset="0"/>
              <a:ea typeface="Times New Roman" panose="02020603050405020304" pitchFamily="18" charset="0"/>
              <a:cs typeface="Arial" panose="020B0604020202020204" pitchFamily="34" charset="0"/>
            </a:endParaRPr>
          </a:p>
          <a:p>
            <a:pPr algn="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sz="1600" dirty="0" smtClean="0">
                <a:latin typeface="Arial" panose="020B0604020202020204" pitchFamily="34" charset="0"/>
                <a:ea typeface="Times New Roman" panose="02020603050405020304" pitchFamily="18" charset="0"/>
                <a:cs typeface="Arial" panose="020B0604020202020204" pitchFamily="34" charset="0"/>
              </a:rPr>
              <a:t>Homily </a:t>
            </a:r>
            <a:r>
              <a:rPr lang="en-US" sz="1600" dirty="0">
                <a:latin typeface="Arial" panose="020B0604020202020204" pitchFamily="34" charset="0"/>
                <a:ea typeface="Times New Roman" panose="02020603050405020304" pitchFamily="18" charset="0"/>
                <a:cs typeface="Arial" panose="020B0604020202020204" pitchFamily="34" charset="0"/>
              </a:rPr>
              <a:t>of </a:t>
            </a:r>
            <a:r>
              <a:rPr lang="en-US" sz="1600" dirty="0" smtClean="0">
                <a:latin typeface="Arial" panose="020B0604020202020204" pitchFamily="34" charset="0"/>
                <a:ea typeface="Times New Roman" panose="02020603050405020304" pitchFamily="18" charset="0"/>
                <a:cs typeface="Arial" panose="020B0604020202020204" pitchFamily="34" charset="0"/>
              </a:rPr>
              <a:t>Pope Saint </a:t>
            </a:r>
            <a:r>
              <a:rPr lang="en-US" sz="1600" dirty="0">
                <a:latin typeface="Arial" panose="020B0604020202020204" pitchFamily="34" charset="0"/>
                <a:ea typeface="Times New Roman" panose="02020603050405020304" pitchFamily="18" charset="0"/>
                <a:cs typeface="Arial" panose="020B0604020202020204" pitchFamily="34" charset="0"/>
              </a:rPr>
              <a:t>John Paul </a:t>
            </a:r>
            <a:r>
              <a:rPr lang="en-US" sz="1600" dirty="0" smtClean="0">
                <a:latin typeface="Arial" panose="020B0604020202020204" pitchFamily="34" charset="0"/>
                <a:ea typeface="Times New Roman" panose="02020603050405020304" pitchFamily="18" charset="0"/>
                <a:cs typeface="Arial" panose="020B0604020202020204" pitchFamily="34" charset="0"/>
              </a:rPr>
              <a:t>II,</a:t>
            </a:r>
            <a:br>
              <a:rPr lang="en-US" sz="1600" dirty="0" smtClean="0">
                <a:latin typeface="Arial" panose="020B0604020202020204" pitchFamily="34" charset="0"/>
                <a:ea typeface="Times New Roman" panose="02020603050405020304" pitchFamily="18" charset="0"/>
                <a:cs typeface="Arial" panose="020B0604020202020204" pitchFamily="34" charset="0"/>
              </a:rPr>
            </a:br>
            <a:r>
              <a:rPr lang="en-US" sz="1600" dirty="0" smtClean="0">
                <a:latin typeface="Arial" panose="020B0604020202020204" pitchFamily="34" charset="0"/>
                <a:ea typeface="Times New Roman" panose="02020603050405020304" pitchFamily="18" charset="0"/>
                <a:cs typeface="Arial" panose="020B0604020202020204" pitchFamily="34" charset="0"/>
              </a:rPr>
              <a:t>Saint </a:t>
            </a:r>
            <a:r>
              <a:rPr lang="en-US" sz="1600" dirty="0">
                <a:latin typeface="Arial" panose="020B0604020202020204" pitchFamily="34" charset="0"/>
                <a:ea typeface="Times New Roman" panose="02020603050405020304" pitchFamily="18" charset="0"/>
                <a:cs typeface="Arial" panose="020B0604020202020204" pitchFamily="34" charset="0"/>
              </a:rPr>
              <a:t>John’s Cathedral, </a:t>
            </a:r>
            <a:r>
              <a:rPr lang="en-US" sz="1600" dirty="0" smtClean="0">
                <a:latin typeface="Arial" panose="020B0604020202020204" pitchFamily="34" charset="0"/>
                <a:ea typeface="Times New Roman" panose="02020603050405020304" pitchFamily="18" charset="0"/>
                <a:cs typeface="Arial" panose="020B0604020202020204" pitchFamily="34" charset="0"/>
              </a:rPr>
              <a:t>Hertogenbosch,</a:t>
            </a:r>
            <a:br>
              <a:rPr lang="en-US" sz="1600" dirty="0" smtClean="0">
                <a:latin typeface="Arial" panose="020B0604020202020204" pitchFamily="34" charset="0"/>
                <a:ea typeface="Times New Roman" panose="02020603050405020304" pitchFamily="18" charset="0"/>
                <a:cs typeface="Arial" panose="020B0604020202020204" pitchFamily="34" charset="0"/>
              </a:rPr>
            </a:br>
            <a:r>
              <a:rPr lang="en-US" sz="1600" dirty="0" smtClean="0">
                <a:latin typeface="Arial" panose="020B0604020202020204" pitchFamily="34" charset="0"/>
                <a:ea typeface="Times New Roman" panose="02020603050405020304" pitchFamily="18" charset="0"/>
                <a:cs typeface="Arial" panose="020B0604020202020204" pitchFamily="34" charset="0"/>
              </a:rPr>
              <a:t>The </a:t>
            </a:r>
            <a:r>
              <a:rPr lang="en-US" sz="1600" dirty="0">
                <a:latin typeface="Arial" panose="020B0604020202020204" pitchFamily="34" charset="0"/>
                <a:ea typeface="Times New Roman" panose="02020603050405020304" pitchFamily="18" charset="0"/>
                <a:cs typeface="Arial" panose="020B0604020202020204" pitchFamily="34" charset="0"/>
              </a:rPr>
              <a:t>Netherlands, May 11, 1985)</a:t>
            </a:r>
            <a:endParaRPr lang="en-US" sz="1600" dirty="0">
              <a:latin typeface="Arial" panose="020B0604020202020204" pitchFamily="34" charset="0"/>
              <a:cs typeface="Arial" panose="020B0604020202020204" pitchFamily="34" charset="0"/>
            </a:endParaRPr>
          </a:p>
        </p:txBody>
      </p:sp>
      <p:sp>
        <p:nvSpPr>
          <p:cNvPr id="9" name="Rectangle 8"/>
          <p:cNvSpPr/>
          <p:nvPr/>
        </p:nvSpPr>
        <p:spPr>
          <a:xfrm>
            <a:off x="4330237" y="4604033"/>
            <a:ext cx="4572000" cy="830997"/>
          </a:xfrm>
          <a:prstGeom prst="rect">
            <a:avLst/>
          </a:prstGeom>
        </p:spPr>
        <p:txBody>
          <a:bodyPr wrap="square">
            <a:spAutoFit/>
          </a:bodyPr>
          <a:lstStyle/>
          <a:p>
            <a:pPr marR="0" lvl="0">
              <a:spcBef>
                <a:spcPts val="0"/>
              </a:spcBef>
              <a:spcAft>
                <a:spcPts val="0"/>
              </a:spcAft>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a:t>
            </a:r>
            <a:r>
              <a:rPr lang="en-US" sz="1600" dirty="0">
                <a:latin typeface="Arial" panose="020B0604020202020204" pitchFamily="34" charset="0"/>
                <a:ea typeface="Times New Roman" panose="02020603050405020304" pitchFamily="18" charset="0"/>
                <a:cs typeface="Times New Roman" panose="02020603050405020304" pitchFamily="18" charset="0"/>
              </a:rPr>
              <a:t>The peace that Christ gives is to guide you in the decisions you make</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(Colossians 3:15; Handbook, page 427)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43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5-iStock_00001564802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168" y="1417638"/>
            <a:ext cx="3003421" cy="4004562"/>
          </a:xfrm>
          <a:prstGeom prst="rect">
            <a:avLst/>
          </a:prstGeom>
        </p:spPr>
      </p:pic>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solidFill>
                  <a:srgbClr val="0A5598"/>
                </a:solidFill>
                <a:latin typeface="Arial" panose="020B0604020202020204" pitchFamily="34" charset="0"/>
                <a:cs typeface="Arial" panose="020B0604020202020204" pitchFamily="34" charset="0"/>
              </a:rPr>
              <a:t>Introduction and</a:t>
            </a:r>
            <a:br>
              <a:rPr lang="en-US" sz="4000" b="1" dirty="0" smtClean="0">
                <a:solidFill>
                  <a:srgbClr val="0A5598"/>
                </a:solidFill>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 “The Sources of Moral Actions”</a:t>
            </a:r>
            <a:r>
              <a:rPr lang="en-US" sz="4000" dirty="0" smtClean="0">
                <a:solidFill>
                  <a:srgbClr val="0A5598"/>
                </a:solidFill>
                <a:latin typeface="Arial" panose="020B0604020202020204" pitchFamily="34" charset="0"/>
                <a:cs typeface="Arial" panose="020B0604020202020204" pitchFamily="34" charset="0"/>
              </a:rPr>
              <a:t/>
            </a:r>
            <a:br>
              <a:rPr lang="en-US" sz="4000"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426–429)</a:t>
            </a:r>
            <a:endParaRPr lang="en-US"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57200" y="1521887"/>
            <a:ext cx="4572000" cy="2062103"/>
          </a:xfrm>
          <a:prstGeom prst="rect">
            <a:avLst/>
          </a:prstGeom>
        </p:spPr>
        <p:txBody>
          <a:bodyPr>
            <a:spAutoFit/>
          </a:bodyPr>
          <a:lstStyle/>
          <a:p>
            <a:pPr marL="0" marR="0" algn="ctr">
              <a:spcBef>
                <a:spcPts val="0"/>
              </a:spcBef>
              <a:spcAft>
                <a:spcPts val="0"/>
              </a:spcAft>
            </a:pPr>
            <a:endParaRPr lang="en-US" sz="2800" dirty="0" smtClean="0">
              <a:solidFill>
                <a:srgbClr val="000000"/>
              </a:solidFill>
              <a:latin typeface="Arial" panose="020B0604020202020204" pitchFamily="34" charset="0"/>
              <a:ea typeface="Times New Roman" panose="02020603050405020304" pitchFamily="18" charset="0"/>
              <a:cs typeface="TimesNewRomanPSMT"/>
            </a:endParaRPr>
          </a:p>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When </a:t>
            </a:r>
            <a:r>
              <a:rPr lang="en-US" dirty="0">
                <a:solidFill>
                  <a:srgbClr val="000000"/>
                </a:solidFill>
                <a:latin typeface="Arial" panose="020B0604020202020204" pitchFamily="34" charset="0"/>
                <a:ea typeface="Times New Roman" panose="02020603050405020304" pitchFamily="18" charset="0"/>
                <a:cs typeface="TimesNewRomanPSMT"/>
              </a:rPr>
              <a:t>judging the morality of an action, we must consider the object, intention, and circumstances</a:t>
            </a:r>
            <a:r>
              <a:rPr lang="en-US" sz="2800" dirty="0">
                <a:solidFill>
                  <a:srgbClr val="000000"/>
                </a:solidFill>
                <a:latin typeface="Arial" panose="020B0604020202020204" pitchFamily="34" charset="0"/>
                <a:ea typeface="Times New Roman" panose="02020603050405020304" pitchFamily="18" charset="0"/>
                <a:cs typeface="TimesNewRomanPSMT"/>
              </a:rPr>
              <a:t>.</a:t>
            </a:r>
            <a:endParaRPr lang="en-US" sz="28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7225172" y="5425883"/>
            <a:ext cx="1332417"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rsiel/www.istockphoto.com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60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solidFill>
                  <a:srgbClr val="0A5598"/>
                </a:solidFill>
                <a:latin typeface="Arial" panose="020B0604020202020204" pitchFamily="34" charset="0"/>
                <a:cs typeface="Arial" panose="020B0604020202020204" pitchFamily="34" charset="0"/>
              </a:rPr>
              <a:t>Introduction and</a:t>
            </a:r>
            <a:br>
              <a:rPr lang="en-US" sz="4000" b="1" dirty="0" smtClean="0">
                <a:solidFill>
                  <a:srgbClr val="0A5598"/>
                </a:solidFill>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 “The Sources of Moral Actions”</a:t>
            </a:r>
            <a:r>
              <a:rPr lang="en-US" sz="4000" dirty="0" smtClean="0">
                <a:solidFill>
                  <a:srgbClr val="0A5598"/>
                </a:solidFill>
                <a:latin typeface="Arial" panose="020B0604020202020204" pitchFamily="34" charset="0"/>
                <a:cs typeface="Arial" panose="020B0604020202020204" pitchFamily="34" charset="0"/>
              </a:rPr>
              <a:t/>
            </a:r>
            <a:br>
              <a:rPr lang="en-US" sz="4000"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426–429)</a:t>
            </a:r>
            <a:endParaRPr lang="en-US"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12188"/>
            <a:ext cx="8229600" cy="4525963"/>
          </a:xfrm>
        </p:spPr>
        <p:txBody>
          <a:bodyPr>
            <a:noAutofit/>
          </a:bodyPr>
          <a:lstStyle/>
          <a:p>
            <a:r>
              <a:rPr lang="en-US" sz="2200" dirty="0" smtClean="0">
                <a:latin typeface="Arial" pitchFamily="34" charset="0"/>
                <a:cs typeface="Arial" pitchFamily="34" charset="0"/>
              </a:rPr>
              <a:t>Our conscience—the God-given voice inside us—tells us what is right or wrong.</a:t>
            </a:r>
          </a:p>
          <a:p>
            <a:r>
              <a:rPr lang="en-US" sz="2200" dirty="0" smtClean="0">
                <a:latin typeface="Arial" pitchFamily="34" charset="0"/>
                <a:cs typeface="Arial" pitchFamily="34" charset="0"/>
              </a:rPr>
              <a:t>We judge a moral act in three ways:</a:t>
            </a:r>
          </a:p>
          <a:p>
            <a:pPr marL="971550" lvl="1" indent="-514350">
              <a:buFont typeface="+mj-lt"/>
              <a:buAutoNum type="arabicPeriod"/>
            </a:pPr>
            <a:r>
              <a:rPr lang="en-US" sz="2200" dirty="0" smtClean="0">
                <a:latin typeface="Arial" pitchFamily="34" charset="0"/>
                <a:cs typeface="Arial" pitchFamily="34" charset="0"/>
              </a:rPr>
              <a:t>the </a:t>
            </a:r>
            <a:r>
              <a:rPr lang="en-US" sz="2200" dirty="0" smtClean="0">
                <a:latin typeface="Arial" pitchFamily="34" charset="0"/>
                <a:cs typeface="Arial" pitchFamily="34" charset="0"/>
              </a:rPr>
              <a:t>object (what is actually done)</a:t>
            </a:r>
          </a:p>
          <a:p>
            <a:pPr marL="971550" lvl="1" indent="-514350">
              <a:buFont typeface="+mj-lt"/>
              <a:buAutoNum type="arabicPeriod"/>
            </a:pPr>
            <a:r>
              <a:rPr lang="en-US" sz="2200" dirty="0" smtClean="0">
                <a:latin typeface="Arial" pitchFamily="34" charset="0"/>
                <a:cs typeface="Arial" pitchFamily="34" charset="0"/>
              </a:rPr>
              <a:t>the </a:t>
            </a:r>
            <a:r>
              <a:rPr lang="en-US" sz="2200" dirty="0" smtClean="0">
                <a:latin typeface="Arial" pitchFamily="34" charset="0"/>
                <a:cs typeface="Arial" pitchFamily="34" charset="0"/>
              </a:rPr>
              <a:t>intention (what the person intended by doing this particular thing)</a:t>
            </a:r>
          </a:p>
          <a:p>
            <a:pPr marL="971550" lvl="1" indent="-514350">
              <a:buFont typeface="+mj-lt"/>
              <a:buAutoNum type="arabicPeriod"/>
            </a:pPr>
            <a:r>
              <a:rPr lang="en-US" sz="2200" dirty="0" smtClean="0">
                <a:latin typeface="Arial" pitchFamily="34" charset="0"/>
                <a:cs typeface="Arial" pitchFamily="34" charset="0"/>
              </a:rPr>
              <a:t>the </a:t>
            </a:r>
            <a:r>
              <a:rPr lang="en-US" sz="2200" dirty="0" smtClean="0">
                <a:latin typeface="Arial" pitchFamily="34" charset="0"/>
                <a:cs typeface="Arial" pitchFamily="34" charset="0"/>
              </a:rPr>
              <a:t>circumstances (whether the person was doing the action freely or was in a threatening or coercive situation)</a:t>
            </a:r>
          </a:p>
          <a:p>
            <a:pPr>
              <a:buNone/>
            </a:pPr>
            <a:r>
              <a:rPr lang="en-US" sz="2200" dirty="0" smtClean="0">
                <a:latin typeface="Arial" pitchFamily="34" charset="0"/>
                <a:cs typeface="Arial" pitchFamily="34" charset="0"/>
              </a:rPr>
              <a:t>	The degree of right or wrong depends on these three sources of moral action.</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75654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solidFill>
                  <a:srgbClr val="0A5598"/>
                </a:solidFill>
                <a:latin typeface="Arial" panose="020B0604020202020204" pitchFamily="34" charset="0"/>
                <a:cs typeface="Arial" panose="020B0604020202020204" pitchFamily="34" charset="0"/>
              </a:rPr>
              <a:t>Introduction and</a:t>
            </a:r>
            <a:br>
              <a:rPr lang="en-US" sz="4000" b="1" dirty="0" smtClean="0">
                <a:solidFill>
                  <a:srgbClr val="0A5598"/>
                </a:solidFill>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 “The Sources of Moral Actions”</a:t>
            </a:r>
            <a:r>
              <a:rPr lang="en-US" sz="4000" dirty="0" smtClean="0">
                <a:solidFill>
                  <a:srgbClr val="0A5598"/>
                </a:solidFill>
                <a:latin typeface="Arial" panose="020B0604020202020204" pitchFamily="34" charset="0"/>
                <a:cs typeface="Arial" panose="020B0604020202020204" pitchFamily="34" charset="0"/>
              </a:rPr>
              <a:t/>
            </a:r>
            <a:br>
              <a:rPr lang="en-US" sz="4000"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426–429)</a:t>
            </a:r>
            <a:endParaRPr lang="en-US"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4077311" y="1914958"/>
            <a:ext cx="4609490" cy="3139321"/>
          </a:xfrm>
          <a:prstGeom prst="rect">
            <a:avLst/>
          </a:prstGeom>
          <a:noFill/>
        </p:spPr>
        <p:txBody>
          <a:bodyPr wrap="square" rtlCol="0">
            <a:spAutoFit/>
          </a:bodyPr>
          <a:lstStyle/>
          <a:p>
            <a:pPr marL="457200" indent="-457200"/>
            <a:r>
              <a:rPr lang="en-US" sz="2200" b="1" dirty="0" smtClean="0">
                <a:latin typeface="Arial" panose="020B0604020202020204" pitchFamily="34" charset="0"/>
                <a:cs typeface="Arial" panose="020B0604020202020204" pitchFamily="34" charset="0"/>
              </a:rPr>
              <a:t>Activity</a:t>
            </a:r>
          </a:p>
          <a:p>
            <a:pPr marL="457200" indent="-457200">
              <a:buAutoNum type="arabicPeriod"/>
            </a:pPr>
            <a:r>
              <a:rPr lang="en-US" sz="2200" dirty="0" smtClean="0">
                <a:latin typeface="Arial" panose="020B0604020202020204" pitchFamily="34" charset="0"/>
                <a:cs typeface="Arial" panose="020B0604020202020204" pitchFamily="34" charset="0"/>
              </a:rPr>
              <a:t>Write “Moral Actions” at the top of a sheet of paper.</a:t>
            </a:r>
          </a:p>
          <a:p>
            <a:pPr marL="457200" indent="-457200">
              <a:buAutoNum type="arabicPeriod"/>
            </a:pPr>
            <a:r>
              <a:rPr lang="en-US" sz="2200" dirty="0" smtClean="0">
                <a:latin typeface="Arial" panose="020B0604020202020204" pitchFamily="34" charset="0"/>
                <a:cs typeface="Arial" panose="020B0604020202020204" pitchFamily="34" charset="0"/>
              </a:rPr>
              <a:t>Write “Object</a:t>
            </a:r>
            <a:r>
              <a:rPr lang="en-US" sz="2200" dirty="0" smtClean="0">
                <a:latin typeface="Arial" panose="020B0604020202020204" pitchFamily="34" charset="0"/>
                <a:cs typeface="Arial" panose="020B0604020202020204" pitchFamily="34" charset="0"/>
              </a:rPr>
              <a:t>,” “Intention,” and   </a:t>
            </a:r>
            <a:r>
              <a:rPr lang="en-US" sz="2200" dirty="0" smtClean="0">
                <a:latin typeface="Arial" panose="020B0604020202020204" pitchFamily="34" charset="0"/>
                <a:cs typeface="Arial" panose="020B0604020202020204" pitchFamily="34" charset="0"/>
              </a:rPr>
              <a:t>Circumstances” down the left side.</a:t>
            </a:r>
            <a:endParaRPr lang="en-US" sz="2200" dirty="0">
              <a:latin typeface="Arial" panose="020B0604020202020204" pitchFamily="34" charset="0"/>
              <a:cs typeface="Arial" panose="020B0604020202020204" pitchFamily="34" charset="0"/>
            </a:endParaRPr>
          </a:p>
          <a:p>
            <a:pPr marL="457200" indent="-457200">
              <a:buAutoNum type="arabicPeriod"/>
            </a:pPr>
            <a:r>
              <a:rPr lang="en-US" sz="2200" dirty="0" smtClean="0">
                <a:latin typeface="Arial" panose="020B0604020202020204" pitchFamily="34" charset="0"/>
                <a:cs typeface="Arial" panose="020B0604020202020204" pitchFamily="34" charset="0"/>
              </a:rPr>
              <a:t>Pair up and define these terms in your own words.</a:t>
            </a:r>
          </a:p>
          <a:p>
            <a:pPr marL="457200" indent="-457200">
              <a:buAutoNum type="arabicPeriod"/>
            </a:pPr>
            <a:r>
              <a:rPr lang="en-US" sz="2200" dirty="0" smtClean="0">
                <a:latin typeface="Arial" panose="020B0604020202020204" pitchFamily="34" charset="0"/>
                <a:cs typeface="Arial" panose="020B0604020202020204" pitchFamily="34" charset="0"/>
              </a:rPr>
              <a:t>Share with the class!</a:t>
            </a:r>
          </a:p>
        </p:txBody>
      </p:sp>
      <p:sp>
        <p:nvSpPr>
          <p:cNvPr id="6" name="Rectangle 5"/>
          <p:cNvSpPr/>
          <p:nvPr/>
        </p:nvSpPr>
        <p:spPr>
          <a:xfrm>
            <a:off x="737531" y="5428437"/>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CSA-Archive/www.istockphoto.com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54855928_illustr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5821">
            <a:off x="645710" y="2066297"/>
            <a:ext cx="2926730" cy="30276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722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4863" y="2183892"/>
            <a:ext cx="4071937" cy="2739211"/>
          </a:xfrm>
          <a:prstGeom prst="rect">
            <a:avLst/>
          </a:prstGeom>
        </p:spPr>
        <p:txBody>
          <a:bodyPr wrap="square">
            <a:spAutoFit/>
          </a:bodyPr>
          <a:lstStyle/>
          <a:p>
            <a:pPr algn="ctr"/>
            <a:endParaRPr lang="en-US" sz="2800" dirty="0" smtClean="0">
              <a:latin typeface="Arial" panose="020B0604020202020204" pitchFamily="34" charset="0"/>
              <a:ea typeface="Times New Roman" panose="02020603050405020304" pitchFamily="18" charset="0"/>
              <a:cs typeface="Arial" panose="020B0604020202020204" pitchFamily="34" charset="0"/>
            </a:endParaRPr>
          </a:p>
          <a:p>
            <a:r>
              <a:rPr lang="en-US" dirty="0" smtClean="0">
                <a:latin typeface="Arial" panose="020B0604020202020204" pitchFamily="34" charset="0"/>
                <a:ea typeface="Times New Roman" panose="02020603050405020304" pitchFamily="18" charset="0"/>
                <a:cs typeface="Arial" panose="020B0604020202020204" pitchFamily="34" charset="0"/>
              </a:rPr>
              <a:t>Freedom </a:t>
            </a:r>
            <a:r>
              <a:rPr lang="en-US" dirty="0">
                <a:latin typeface="Arial" panose="020B0604020202020204" pitchFamily="34" charset="0"/>
                <a:ea typeface="Times New Roman" panose="02020603050405020304" pitchFamily="18" charset="0"/>
                <a:cs typeface="Arial" panose="020B0604020202020204" pitchFamily="34" charset="0"/>
              </a:rPr>
              <a:t>is the </a:t>
            </a:r>
            <a:r>
              <a:rPr lang="en-US" dirty="0" smtClean="0">
                <a:latin typeface="Arial" panose="020B0604020202020204" pitchFamily="34" charset="0"/>
                <a:ea typeface="Times New Roman" panose="02020603050405020304" pitchFamily="18" charset="0"/>
                <a:cs typeface="Arial" panose="020B0604020202020204" pitchFamily="34" charset="0"/>
              </a:rPr>
              <a:t>ability</a:t>
            </a:r>
            <a:br>
              <a:rPr lang="en-US" dirty="0" smtClean="0">
                <a:latin typeface="Arial" panose="020B0604020202020204" pitchFamily="34" charset="0"/>
                <a:ea typeface="Times New Roman" panose="02020603050405020304" pitchFamily="18" charset="0"/>
                <a:cs typeface="Arial" panose="020B0604020202020204" pitchFamily="34" charset="0"/>
              </a:rPr>
            </a:br>
            <a:r>
              <a:rPr lang="en-US" dirty="0" smtClean="0">
                <a:latin typeface="Arial" panose="020B0604020202020204" pitchFamily="34" charset="0"/>
                <a:ea typeface="Times New Roman" panose="02020603050405020304" pitchFamily="18" charset="0"/>
                <a:cs typeface="Arial" panose="020B0604020202020204" pitchFamily="34" charset="0"/>
              </a:rPr>
              <a:t>to </a:t>
            </a:r>
            <a:r>
              <a:rPr lang="en-US" dirty="0">
                <a:latin typeface="Arial" panose="020B0604020202020204" pitchFamily="34" charset="0"/>
                <a:ea typeface="Times New Roman" panose="02020603050405020304" pitchFamily="18" charset="0"/>
                <a:cs typeface="Arial" panose="020B0604020202020204" pitchFamily="34" charset="0"/>
              </a:rPr>
              <a:t>make good and right </a:t>
            </a:r>
            <a:r>
              <a:rPr lang="en-US" dirty="0" smtClean="0">
                <a:latin typeface="Arial" panose="020B0604020202020204" pitchFamily="34" charset="0"/>
                <a:ea typeface="Times New Roman" panose="02020603050405020304" pitchFamily="18" charset="0"/>
                <a:cs typeface="Arial" panose="020B0604020202020204" pitchFamily="34" charset="0"/>
              </a:rPr>
              <a:t>choices </a:t>
            </a:r>
            <a:r>
              <a:rPr lang="en-US" dirty="0">
                <a:latin typeface="Arial" panose="020B0604020202020204" pitchFamily="34" charset="0"/>
                <a:ea typeface="Times New Roman" panose="02020603050405020304" pitchFamily="18" charset="0"/>
                <a:cs typeface="Arial" panose="020B0604020202020204" pitchFamily="34" charset="0"/>
              </a:rPr>
              <a:t>based on </a:t>
            </a:r>
            <a:r>
              <a:rPr lang="en-US" dirty="0" smtClean="0">
                <a:latin typeface="Arial" panose="020B0604020202020204" pitchFamily="34" charset="0"/>
                <a:ea typeface="Times New Roman" panose="02020603050405020304" pitchFamily="18" charset="0"/>
                <a:cs typeface="Arial" panose="020B0604020202020204" pitchFamily="34" charset="0"/>
              </a:rPr>
              <a:t>a</a:t>
            </a:r>
          </a:p>
          <a:p>
            <a:r>
              <a:rPr lang="en-US" dirty="0" smtClean="0">
                <a:latin typeface="Arial" panose="020B0604020202020204" pitchFamily="34" charset="0"/>
                <a:ea typeface="Times New Roman" panose="02020603050405020304" pitchFamily="18" charset="0"/>
                <a:cs typeface="Arial" panose="020B0604020202020204" pitchFamily="34" charset="0"/>
              </a:rPr>
              <a:t>well</a:t>
            </a:r>
            <a:r>
              <a:rPr lang="en-US" dirty="0">
                <a:latin typeface="Arial" panose="020B0604020202020204" pitchFamily="34" charset="0"/>
                <a:ea typeface="Times New Roman" panose="02020603050405020304" pitchFamily="18" charset="0"/>
                <a:cs typeface="Arial" panose="020B0604020202020204" pitchFamily="34" charset="0"/>
              </a:rPr>
              <a:t>-formed conscience. Sins are offenses against God.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214735" y="5165238"/>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aydinmutlu/www.istockphoto.com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7-iStock_00002217812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3892"/>
            <a:ext cx="4473665" cy="2981346"/>
          </a:xfrm>
          <a:prstGeom prst="rect">
            <a:avLst/>
          </a:prstGeom>
        </p:spPr>
      </p:pic>
      <p:sp>
        <p:nvSpPr>
          <p:cNvPr id="10" name="Title 1"/>
          <p:cNvSpPr txBox="1">
            <a:spLocks noGrp="1"/>
          </p:cNvSpPr>
          <p:nvPr>
            <p:ph type="title"/>
          </p:nvPr>
        </p:nvSpPr>
        <p:spPr>
          <a:xfrm>
            <a:off x="112295" y="350660"/>
            <a:ext cx="8903368" cy="1227483"/>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178D34"/>
                </a:solidFill>
                <a:latin typeface="Arial" panose="020B0604020202020204" pitchFamily="34" charset="0"/>
                <a:cs typeface="Arial" panose="020B0604020202020204" pitchFamily="34" charset="0"/>
              </a:rPr>
              <a:t>“Freedom of </a:t>
            </a:r>
            <a:r>
              <a:rPr lang="en-US" b="1" dirty="0" smtClean="0">
                <a:solidFill>
                  <a:srgbClr val="178D34"/>
                </a:solidFill>
                <a:latin typeface="Arial" panose="020B0604020202020204" pitchFamily="34" charset="0"/>
                <a:cs typeface="Arial" panose="020B0604020202020204" pitchFamily="34" charset="0"/>
              </a:rPr>
              <a:t>Conscience”</a:t>
            </a:r>
            <a:br>
              <a:rPr lang="en-US" b="1" dirty="0" smtClean="0">
                <a:solidFill>
                  <a:srgbClr val="178D34"/>
                </a:solidFill>
                <a:latin typeface="Arial" panose="020B0604020202020204" pitchFamily="34" charset="0"/>
                <a:cs typeface="Arial" panose="020B0604020202020204" pitchFamily="34" charset="0"/>
              </a:rPr>
            </a:br>
            <a:r>
              <a:rPr lang="en-US" b="1" dirty="0" smtClean="0">
                <a:solidFill>
                  <a:srgbClr val="178D34"/>
                </a:solidFill>
                <a:latin typeface="Arial" panose="020B0604020202020204" pitchFamily="34" charset="0"/>
                <a:cs typeface="Arial" panose="020B0604020202020204" pitchFamily="34" charset="0"/>
              </a:rPr>
              <a:t>and</a:t>
            </a:r>
            <a:r>
              <a:rPr lang="en-US" b="1" dirty="0">
                <a:solidFill>
                  <a:srgbClr val="178D34"/>
                </a:solidFill>
                <a:latin typeface="Arial" panose="020B0604020202020204" pitchFamily="34" charset="0"/>
                <a:cs typeface="Arial" panose="020B0604020202020204" pitchFamily="34" charset="0"/>
              </a:rPr>
              <a:t> </a:t>
            </a:r>
            <a:r>
              <a:rPr lang="en-US" b="1" dirty="0" smtClean="0">
                <a:solidFill>
                  <a:srgbClr val="178D34"/>
                </a:solidFill>
                <a:latin typeface="Arial" panose="020B0604020202020204" pitchFamily="34" charset="0"/>
                <a:cs typeface="Arial" panose="020B0604020202020204" pitchFamily="34" charset="0"/>
              </a:rPr>
              <a:t>“Sins </a:t>
            </a:r>
            <a:r>
              <a:rPr lang="en-US" b="1" dirty="0" smtClean="0">
                <a:solidFill>
                  <a:srgbClr val="178D34"/>
                </a:solidFill>
                <a:latin typeface="Arial" panose="020B0604020202020204" pitchFamily="34" charset="0"/>
                <a:cs typeface="Arial" panose="020B0604020202020204" pitchFamily="34" charset="0"/>
              </a:rPr>
              <a:t>Both Great and Small”</a:t>
            </a:r>
            <a:r>
              <a:rPr lang="en-US" dirty="0" smtClean="0">
                <a:solidFill>
                  <a:srgbClr val="178D34"/>
                </a:solidFill>
                <a:latin typeface="Arial" panose="020B0604020202020204" pitchFamily="34" charset="0"/>
                <a:cs typeface="Arial" panose="020B0604020202020204" pitchFamily="34" charset="0"/>
              </a:rPr>
              <a:t/>
            </a:r>
            <a:br>
              <a:rPr lang="en-US"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429–431)</a:t>
            </a:r>
            <a:endParaRPr lang="en-US"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3940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57200" y="350660"/>
            <a:ext cx="8229600" cy="1227483"/>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178D34"/>
                </a:solidFill>
                <a:latin typeface="Arial" panose="020B0604020202020204" pitchFamily="34" charset="0"/>
                <a:cs typeface="Arial" panose="020B0604020202020204" pitchFamily="34" charset="0"/>
              </a:rPr>
              <a:t>“Freedom of </a:t>
            </a:r>
            <a:r>
              <a:rPr lang="en-US" b="1" dirty="0" smtClean="0">
                <a:solidFill>
                  <a:srgbClr val="178D34"/>
                </a:solidFill>
                <a:latin typeface="Arial" panose="020B0604020202020204" pitchFamily="34" charset="0"/>
                <a:cs typeface="Arial" panose="020B0604020202020204" pitchFamily="34" charset="0"/>
              </a:rPr>
              <a:t>Conscience”</a:t>
            </a:r>
            <a:br>
              <a:rPr lang="en-US" b="1" dirty="0" smtClean="0">
                <a:solidFill>
                  <a:srgbClr val="178D34"/>
                </a:solidFill>
                <a:latin typeface="Arial" panose="020B0604020202020204" pitchFamily="34" charset="0"/>
                <a:cs typeface="Arial" panose="020B0604020202020204" pitchFamily="34" charset="0"/>
              </a:rPr>
            </a:br>
            <a:r>
              <a:rPr lang="en-US" b="1" dirty="0" smtClean="0">
                <a:solidFill>
                  <a:srgbClr val="178D34"/>
                </a:solidFill>
                <a:latin typeface="Arial" panose="020B0604020202020204" pitchFamily="34" charset="0"/>
                <a:cs typeface="Arial" panose="020B0604020202020204" pitchFamily="34" charset="0"/>
              </a:rPr>
              <a:t>and</a:t>
            </a:r>
            <a:r>
              <a:rPr lang="en-US" b="1" dirty="0">
                <a:solidFill>
                  <a:srgbClr val="178D34"/>
                </a:solidFill>
                <a:latin typeface="Arial" panose="020B0604020202020204" pitchFamily="34" charset="0"/>
                <a:cs typeface="Arial" panose="020B0604020202020204" pitchFamily="34" charset="0"/>
              </a:rPr>
              <a:t> </a:t>
            </a:r>
            <a:r>
              <a:rPr lang="en-US" b="1" dirty="0" smtClean="0">
                <a:solidFill>
                  <a:srgbClr val="178D34"/>
                </a:solidFill>
                <a:latin typeface="Arial" panose="020B0604020202020204" pitchFamily="34" charset="0"/>
                <a:cs typeface="Arial" panose="020B0604020202020204" pitchFamily="34" charset="0"/>
              </a:rPr>
              <a:t>“Sins </a:t>
            </a:r>
            <a:r>
              <a:rPr lang="en-US" b="1" dirty="0" smtClean="0">
                <a:solidFill>
                  <a:srgbClr val="178D34"/>
                </a:solidFill>
                <a:latin typeface="Arial" panose="020B0604020202020204" pitchFamily="34" charset="0"/>
                <a:cs typeface="Arial" panose="020B0604020202020204" pitchFamily="34" charset="0"/>
              </a:rPr>
              <a:t>Both Great and Small”</a:t>
            </a:r>
            <a:r>
              <a:rPr lang="en-US" dirty="0" smtClean="0">
                <a:solidFill>
                  <a:srgbClr val="178D34"/>
                </a:solidFill>
                <a:latin typeface="Arial" panose="020B0604020202020204" pitchFamily="34" charset="0"/>
                <a:cs typeface="Arial" panose="020B0604020202020204" pitchFamily="34" charset="0"/>
              </a:rPr>
              <a:t/>
            </a:r>
            <a:br>
              <a:rPr lang="en-US"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429–431)</a:t>
            </a:r>
            <a:endParaRPr lang="en-US" b="1" dirty="0">
              <a:solidFill>
                <a:schemeClr val="tx1">
                  <a:lumMod val="50000"/>
                  <a:lumOff val="50000"/>
                </a:schemeClr>
              </a:solidFill>
              <a:latin typeface="Arial" pitchFamily="34" charset="0"/>
              <a:cs typeface="Arial" pitchFamily="34" charset="0"/>
            </a:endParaRPr>
          </a:p>
        </p:txBody>
      </p:sp>
      <p:sp>
        <p:nvSpPr>
          <p:cNvPr id="7" name="Content Placeholder 3"/>
          <p:cNvSpPr>
            <a:spLocks noGrp="1"/>
          </p:cNvSpPr>
          <p:nvPr>
            <p:ph idx="1"/>
          </p:nvPr>
        </p:nvSpPr>
        <p:spPr>
          <a:xfrm>
            <a:off x="457200" y="1356414"/>
            <a:ext cx="8229600" cy="4525963"/>
          </a:xfrm>
        </p:spPr>
        <p:txBody>
          <a:bodyPr/>
          <a:lstStyle/>
          <a:p>
            <a:pPr marL="0" indent="0">
              <a:buNone/>
            </a:pPr>
            <a:endParaRPr lang="en-US" dirty="0" smtClean="0"/>
          </a:p>
          <a:p>
            <a:r>
              <a:rPr lang="en-US" sz="2800" dirty="0" smtClean="0">
                <a:latin typeface="Arial" pitchFamily="34" charset="0"/>
                <a:cs typeface="Arial" pitchFamily="34" charset="0"/>
              </a:rPr>
              <a:t>Mortal and venial sins are offenses against God and hurt our relationship with God.</a:t>
            </a:r>
          </a:p>
          <a:p>
            <a:r>
              <a:rPr lang="en-US" sz="2800" dirty="0" smtClean="0">
                <a:latin typeface="Arial" pitchFamily="34" charset="0"/>
                <a:cs typeface="Arial" pitchFamily="34" charset="0"/>
              </a:rPr>
              <a:t>Sin is anything we say or do that goes against God’s Law.</a:t>
            </a:r>
          </a:p>
          <a:p>
            <a:r>
              <a:rPr lang="en-US" sz="2800" dirty="0" smtClean="0">
                <a:latin typeface="Arial" pitchFamily="34" charset="0"/>
                <a:cs typeface="Arial" pitchFamily="34" charset="0"/>
              </a:rPr>
              <a:t>God wants to bring us back to him through justification.</a:t>
            </a:r>
          </a:p>
          <a:p>
            <a:r>
              <a:rPr lang="en-US" sz="2800" dirty="0" smtClean="0">
                <a:latin typeface="Arial" pitchFamily="34" charset="0"/>
                <a:cs typeface="Arial" pitchFamily="34" charset="0"/>
              </a:rPr>
              <a:t>Through God’s </a:t>
            </a:r>
            <a:r>
              <a:rPr lang="en-US" sz="2800" dirty="0" smtClean="0">
                <a:latin typeface="Arial" pitchFamily="34" charset="0"/>
                <a:cs typeface="Arial" pitchFamily="34" charset="0"/>
              </a:rPr>
              <a:t>love </a:t>
            </a:r>
            <a:r>
              <a:rPr lang="en-US" sz="2800" dirty="0" smtClean="0">
                <a:latin typeface="Arial" pitchFamily="34" charset="0"/>
                <a:cs typeface="Arial" pitchFamily="34" charset="0"/>
              </a:rPr>
              <a:t>we are freed from sin.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312368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2851</TotalTime>
  <Words>945</Words>
  <Application>Microsoft Office PowerPoint</Application>
  <PresentationFormat>On-screen Show (4:3)</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TimesNewRomanPSMT</vt:lpstr>
      <vt:lpstr>CorpPowerpoint</vt:lpstr>
      <vt:lpstr>PowerPoint Presentation</vt:lpstr>
      <vt:lpstr>PowerPoint Presentation</vt:lpstr>
      <vt:lpstr>Chapter Summary Moral Decision Making</vt:lpstr>
      <vt:lpstr>Key Points of Reference</vt:lpstr>
      <vt:lpstr>Introduction and  “The Sources of Moral Actions” (Handbook, pages 426–429)</vt:lpstr>
      <vt:lpstr>Introduction and  “The Sources of Moral Actions” (Handbook, pages 426–429)</vt:lpstr>
      <vt:lpstr>Introduction and  “The Sources of Moral Actions” (Handbook, pages 426–429)</vt:lpstr>
      <vt:lpstr>“Freedom of Conscience” and “Sins Both Great and Small” (Handbook, pages 429–431)</vt:lpstr>
      <vt:lpstr>“Freedom of Conscience” and “Sins Both Great and Small” (Handbook, pages 429–431)</vt:lpstr>
      <vt:lpstr>“Freedom of Conscience” and“Sins Both Great and Small” (Handbook, pages 429–431)</vt:lpstr>
      <vt:lpstr>“Aiming for God” (Handbook, pages 431–434)</vt:lpstr>
      <vt:lpstr>“Aiming for God” (Handbook, pages 431–434)</vt:lpstr>
      <vt:lpstr>“Aiming for God” (Handbook, pages 431–434)</vt:lpstr>
      <vt:lpstr>“Rock-Solid Guidance” (Handbook, pages 435–436)</vt:lpstr>
      <vt:lpstr>“Rock-Solid Guidance” (Handbook, pages 435–436)</vt:lpstr>
      <vt:lpstr>“Rock-Solid Guidance” (Handbook, pages 435–436)</vt:lpstr>
      <vt:lpstr>“Rock-Solid Guidance” (Handbook, pages 435–436)</vt:lpstr>
      <vt:lpstr>“Rock-Solid Guidance” (Handbook, pages 435–436)</vt:lpstr>
      <vt:lpstr>Acknowledgments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191</cp:revision>
  <dcterms:created xsi:type="dcterms:W3CDTF">2012-11-07T17:11:11Z</dcterms:created>
  <dcterms:modified xsi:type="dcterms:W3CDTF">2015-05-20T14:44:08Z</dcterms:modified>
</cp:coreProperties>
</file>