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71" r:id="rId11"/>
    <p:sldId id="272" r:id="rId12"/>
    <p:sldId id="273" r:id="rId13"/>
    <p:sldId id="274" r:id="rId14"/>
    <p:sldId id="275" r:id="rId15"/>
    <p:sldId id="276" r:id="rId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200">
          <p15:clr>
            <a:srgbClr val="A4A3A4"/>
          </p15:clr>
        </p15:guide>
        <p15:guide id="2" pos="2880">
          <p15:clr>
            <a:srgbClr val="A4A3A4"/>
          </p15:clr>
        </p15:guide>
        <p15:guide id="3" pos="12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Ellair" initials="SE"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00"/>
    <a:srgbClr val="4332B3"/>
    <a:srgbClr val="4D3ACF"/>
    <a:srgbClr val="C80000"/>
    <a:srgbClr val="823EC1"/>
    <a:srgbClr val="3BA4CF"/>
    <a:srgbClr val="332082"/>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95" autoAdjust="0"/>
    <p:restoredTop sz="87896" autoAdjust="0"/>
  </p:normalViewPr>
  <p:slideViewPr>
    <p:cSldViewPr>
      <p:cViewPr varScale="1">
        <p:scale>
          <a:sx n="80" d="100"/>
          <a:sy n="80" d="100"/>
        </p:scale>
        <p:origin x="1632" y="84"/>
      </p:cViewPr>
      <p:guideLst>
        <p:guide orient="horz" pos="1200"/>
        <p:guide pos="2880"/>
        <p:guide pos="1296"/>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06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58581FD-550E-4F26-B0B7-EB647264ACAF}" type="slidenum">
              <a:rPr lang="en-US"/>
              <a:pPr>
                <a:defRPr/>
              </a:pPr>
              <a:t>‹#›</a:t>
            </a:fld>
            <a:endParaRPr lang="en-US"/>
          </a:p>
        </p:txBody>
      </p:sp>
    </p:spTree>
    <p:extLst>
      <p:ext uri="{BB962C8B-B14F-4D97-AF65-F5344CB8AC3E}">
        <p14:creationId xmlns:p14="http://schemas.microsoft.com/office/powerpoint/2010/main" val="24575007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marL="0" lvl="0" indent="0">
              <a:buFont typeface="Arial"/>
              <a:buNone/>
            </a:pPr>
            <a:r>
              <a:rPr lang="en-US" i="1" dirty="0" smtClean="0"/>
              <a:t>Notes: </a:t>
            </a:r>
            <a:r>
              <a:rPr lang="en-US" sz="1200" kern="1200" dirty="0" smtClean="0">
                <a:solidFill>
                  <a:schemeClr val="tx1"/>
                </a:solidFill>
                <a:effectLst/>
                <a:latin typeface="Arial" charset="0"/>
                <a:ea typeface="+mn-ea"/>
                <a:cs typeface="+mn-cs"/>
              </a:rPr>
              <a:t>This </a:t>
            </a:r>
            <a:r>
              <a:rPr lang="en-US" sz="1200" kern="1200" dirty="0" smtClean="0">
                <a:solidFill>
                  <a:schemeClr val="tx1"/>
                </a:solidFill>
                <a:effectLst/>
                <a:latin typeface="Arial" charset="0"/>
                <a:ea typeface="+mn-ea"/>
                <a:cs typeface="+mn-cs"/>
              </a:rPr>
              <a:t>PowerPoint is designed for teachers who would like to provide a reflective, scripturally-based prayer experience that allows students to reflect on meaningful, thought-provoking quotes from the wisdom literature. If used following learning experiences 9 and 10, it provides a fitting conclusion to unit 3 in general and to the students’ study of the wisdom literature in particular. </a:t>
            </a:r>
          </a:p>
          <a:p>
            <a:pPr marL="0" lvl="0" indent="0">
              <a:buFont typeface="Arial"/>
              <a:buNone/>
            </a:pPr>
            <a:endParaRPr lang="en-US" sz="1200" kern="1200" dirty="0" smtClean="0">
              <a:solidFill>
                <a:schemeClr val="tx1"/>
              </a:solidFill>
              <a:effectLst/>
              <a:latin typeface="Arial" charset="0"/>
              <a:ea typeface="+mn-ea"/>
              <a:cs typeface="+mn-cs"/>
            </a:endParaRPr>
          </a:p>
          <a:p>
            <a:pPr marL="0" lvl="0" indent="0">
              <a:buFont typeface="Arial"/>
              <a:buNone/>
            </a:pPr>
            <a:r>
              <a:rPr lang="en-US" sz="1200" kern="1200" dirty="0" smtClean="0">
                <a:solidFill>
                  <a:schemeClr val="tx1"/>
                </a:solidFill>
                <a:effectLst/>
                <a:latin typeface="Arial" charset="0"/>
                <a:ea typeface="+mn-ea"/>
                <a:cs typeface="+mn-cs"/>
              </a:rPr>
              <a:t>Before beginning this PowerPoint presentation, you may wish to read aloud the chapter 11 introduction in the student book.</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You may wish to create an atmosphere in your classroom that is conducive to reflection by playing soft music and/or by lighting a candle. In addition, if your school community has a tradition of beginning and/or ending times of prayer in a particular fashion—such as making the sign of the cross or invoking the name of your school’s patron saint—then follow those procedures at the beginning and conclusion of this presentation. This will help the students to understand that this is meant to be a time of prayer. </a:t>
            </a:r>
          </a:p>
          <a:p>
            <a:pPr marL="0" lvl="0" indent="0">
              <a:buFont typeface="Arial"/>
              <a:buNone/>
            </a:pPr>
            <a:endParaRPr lang="en-US" sz="1200" kern="1200" dirty="0" smtClean="0">
              <a:solidFill>
                <a:schemeClr val="tx1"/>
              </a:solidFill>
              <a:effectLst/>
              <a:latin typeface="Arial" charset="0"/>
              <a:ea typeface="+mn-ea"/>
              <a:cs typeface="+mn-cs"/>
            </a:endParaRPr>
          </a:p>
          <a:p>
            <a:pPr marL="0" lvl="0" indent="0">
              <a:buFont typeface="Arial"/>
              <a:buNone/>
            </a:pPr>
            <a:r>
              <a:rPr lang="en-US" sz="1200" kern="1200" dirty="0" smtClean="0">
                <a:solidFill>
                  <a:schemeClr val="tx1"/>
                </a:solidFill>
                <a:effectLst/>
                <a:latin typeface="Arial" charset="0"/>
                <a:ea typeface="+mn-ea"/>
                <a:cs typeface="+mn-cs"/>
              </a:rPr>
              <a:t>As you proceed through the slides, have students take turns reading aloud the Scripture passages that appear there. Direct the students to have paper and pen or a tablet ready on their desks. As you show the slides, invite them to write down or type one phrase or sentence from any of the slides (it need not be the entire quote that appears on the slide) that stands out to them as particularly meaningful or thought-provoking.</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Do not allow conversation or discussion during the presentation. </a:t>
            </a:r>
          </a:p>
          <a:p>
            <a:pPr marL="0" lvl="0" indent="0">
              <a:buFont typeface="Arial"/>
              <a:buNone/>
            </a:pPr>
            <a:endParaRPr lang="en-US" sz="1200" kern="1200" dirty="0" smtClean="0">
              <a:solidFill>
                <a:schemeClr val="tx1"/>
              </a:solidFill>
              <a:effectLst/>
              <a:latin typeface="Arial" charset="0"/>
              <a:ea typeface="+mn-ea"/>
              <a:cs typeface="+mn-cs"/>
            </a:endParaRPr>
          </a:p>
          <a:p>
            <a:pPr marL="0" lvl="0" indent="0">
              <a:buFont typeface="Arial"/>
              <a:buNone/>
            </a:pPr>
            <a:r>
              <a:rPr lang="en-US" sz="1200" kern="1200" dirty="0" smtClean="0">
                <a:solidFill>
                  <a:schemeClr val="tx1"/>
                </a:solidFill>
                <a:effectLst/>
                <a:latin typeface="Arial" charset="0"/>
                <a:ea typeface="+mn-ea"/>
                <a:cs typeface="+mn-cs"/>
              </a:rPr>
              <a:t>Following the presentation, you may do any or all of the following:</a:t>
            </a:r>
          </a:p>
          <a:p>
            <a:pPr marL="171450" lvl="0" indent="-171450">
              <a:buFont typeface="Arial" panose="020B0604020202020204" pitchFamily="34" charset="0"/>
              <a:buChar char="•"/>
            </a:pPr>
            <a:r>
              <a:rPr lang="en-US" sz="1200" kern="1200" dirty="0" smtClean="0">
                <a:solidFill>
                  <a:schemeClr val="tx1"/>
                </a:solidFill>
                <a:effectLst/>
                <a:latin typeface="Arial" charset="0"/>
                <a:ea typeface="+mn-ea"/>
                <a:cs typeface="+mn-cs"/>
              </a:rPr>
              <a:t>Conclude with a simple prayer, asking God to continue to open our hearts to the wisdom that Sacred Scripture offers to us.</a:t>
            </a:r>
          </a:p>
          <a:p>
            <a:pPr marL="171450" lvl="0" indent="-171450">
              <a:buFont typeface="Arial" panose="020B0604020202020204" pitchFamily="34" charset="0"/>
              <a:buChar char="•"/>
            </a:pPr>
            <a:r>
              <a:rPr lang="en-US" sz="1200" kern="1200" dirty="0" smtClean="0">
                <a:solidFill>
                  <a:schemeClr val="tx1"/>
                </a:solidFill>
                <a:effectLst/>
                <a:latin typeface="Arial" charset="0"/>
                <a:ea typeface="+mn-ea"/>
                <a:cs typeface="+mn-cs"/>
              </a:rPr>
              <a:t>Direct the students to write a one-paragraph reflection or journal entry about the meaning and message of the phrase or sentence that they wrote down.</a:t>
            </a:r>
          </a:p>
          <a:p>
            <a:pPr marL="171450" lvl="0" indent="-171450">
              <a:buFont typeface="Arial" panose="020B0604020202020204" pitchFamily="34" charset="0"/>
              <a:buChar char="•"/>
            </a:pPr>
            <a:r>
              <a:rPr lang="en-US" sz="1200" kern="1200" dirty="0" smtClean="0">
                <a:solidFill>
                  <a:schemeClr val="tx1"/>
                </a:solidFill>
                <a:effectLst/>
                <a:latin typeface="Arial" charset="0"/>
                <a:ea typeface="+mn-ea"/>
                <a:cs typeface="+mn-cs"/>
              </a:rPr>
              <a:t>Facilitate a pair share and/or large group conversation about the phrases or sentences that students wrote down.</a:t>
            </a:r>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947618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63F8C5C-F776-400C-A8B1-CCA585D94176}" type="slidenum">
              <a:rPr lang="en-US" smtClean="0"/>
              <a:pPr/>
              <a:t>10</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7455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63F8C5C-F776-400C-A8B1-CCA585D94176}" type="slidenum">
              <a:rPr lang="en-US" smtClean="0"/>
              <a:pPr/>
              <a:t>11</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74556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63F8C5C-F776-400C-A8B1-CCA585D94176}" type="slidenum">
              <a:rPr lang="en-US" smtClean="0"/>
              <a:pPr/>
              <a:t>12</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74556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63F8C5C-F776-400C-A8B1-CCA585D94176}" type="slidenum">
              <a:rPr lang="en-US" smtClean="0"/>
              <a:pPr/>
              <a:t>13</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74556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63F8C5C-F776-400C-A8B1-CCA585D94176}" type="slidenum">
              <a:rPr lang="en-US" smtClean="0"/>
              <a:pPr/>
              <a:t>14</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1" kern="1200" dirty="0" smtClean="0">
                <a:solidFill>
                  <a:schemeClr val="tx1"/>
                </a:solidFill>
                <a:effectLst/>
                <a:latin typeface="Arial" charset="0"/>
                <a:ea typeface="+mn-ea"/>
                <a:cs typeface="+mn-cs"/>
              </a:rPr>
              <a:t>Notes: </a:t>
            </a:r>
            <a:r>
              <a:rPr lang="en-US" sz="1200" kern="1200" dirty="0" smtClean="0">
                <a:solidFill>
                  <a:schemeClr val="tx1"/>
                </a:solidFill>
                <a:effectLst/>
                <a:latin typeface="Arial" charset="0"/>
                <a:ea typeface="+mn-ea"/>
                <a:cs typeface="+mn-cs"/>
              </a:rPr>
              <a:t>If </a:t>
            </a:r>
            <a:r>
              <a:rPr lang="en-US" sz="1200" kern="1200" dirty="0" smtClean="0">
                <a:solidFill>
                  <a:schemeClr val="tx1"/>
                </a:solidFill>
                <a:effectLst/>
                <a:latin typeface="Arial" charset="0"/>
                <a:ea typeface="+mn-ea"/>
                <a:cs typeface="+mn-cs"/>
              </a:rPr>
              <a:t>every student has not chosen a phrase or sentence from one of the slides, you may wish to cycle briefly through the slides again, in order for them to make a selection.</a:t>
            </a:r>
            <a:endParaRPr lang="en-US" dirty="0" smtClean="0">
              <a:effectLst/>
            </a:endParaRPr>
          </a:p>
          <a:p>
            <a:pPr eaLnBrk="1" hangingPunct="1"/>
            <a:endParaRPr lang="en-US" dirty="0" smtClean="0"/>
          </a:p>
        </p:txBody>
      </p:sp>
    </p:spTree>
    <p:extLst>
      <p:ext uri="{BB962C8B-B14F-4D97-AF65-F5344CB8AC3E}">
        <p14:creationId xmlns:p14="http://schemas.microsoft.com/office/powerpoint/2010/main" val="974556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F453B36-6F5C-402F-9D8D-CDB9A994B156}" type="slidenum">
              <a:rPr lang="en-US" smtClean="0"/>
              <a:pPr/>
              <a:t>2</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3555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7CF4565-0C10-475C-AB6E-FBD75C27279F}" type="slidenum">
              <a:rPr lang="en-US" smtClean="0"/>
              <a:pPr/>
              <a:t>3</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0312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5341F7F8-25A2-4480-B28C-AA9113955A7A}" type="slidenum">
              <a:rPr lang="en-US" smtClean="0"/>
              <a:pPr/>
              <a:t>4</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6320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5</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448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135A475-7D44-4833-9AA5-B98DE36E1FA0}" type="slidenum">
              <a:rPr lang="en-US" smtClean="0"/>
              <a:pPr/>
              <a:t>6</a:t>
            </a:fld>
            <a:endParaRPr 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lnSpc>
                <a:spcPct val="90000"/>
              </a:lnSpc>
            </a:pPr>
            <a:endParaRPr lang="en-US" dirty="0" smtClean="0"/>
          </a:p>
        </p:txBody>
      </p:sp>
    </p:spTree>
    <p:extLst>
      <p:ext uri="{BB962C8B-B14F-4D97-AF65-F5344CB8AC3E}">
        <p14:creationId xmlns:p14="http://schemas.microsoft.com/office/powerpoint/2010/main" val="65128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7084FDC-F7EF-4439-A842-3BABFA1656F5}" type="slidenum">
              <a:rPr lang="en-US" smtClean="0"/>
              <a:pPr/>
              <a:t>7</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6154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F7EDEDF-002B-4537-A54C-42CE0E05A81B}" type="slidenum">
              <a:rPr lang="en-US" smtClean="0"/>
              <a:pPr/>
              <a:t>8</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50954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63F8C5C-F776-400C-A8B1-CCA585D94176}" type="slidenum">
              <a:rPr lang="en-US" smtClean="0"/>
              <a:pPr/>
              <a:t>9</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74556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1296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050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Text Placeholder 4"/>
          <p:cNvSpPr>
            <a:spLocks noGrp="1"/>
          </p:cNvSpPr>
          <p:nvPr>
            <p:ph type="body" sz="quarter" idx="12" hasCustomPrompt="1"/>
          </p:nvPr>
        </p:nvSpPr>
        <p:spPr>
          <a:xfrm>
            <a:off x="7467600" y="6019800"/>
            <a:ext cx="1295400" cy="152400"/>
          </a:xfrm>
        </p:spPr>
        <p:txBody>
          <a:bodyPr>
            <a:noAutofit/>
          </a:bodyPr>
          <a:lstStyle>
            <a:lvl1pPr marL="0" indent="0">
              <a:buFontTx/>
              <a:buNone/>
              <a:defRPr sz="800"/>
            </a:lvl1pPr>
          </a:lstStyle>
          <a:p>
            <a:pPr>
              <a:defRPr/>
            </a:pPr>
            <a:r>
              <a:rPr lang="en-US" dirty="0" smtClean="0"/>
              <a:t>Document #: TX000000</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3174DD-0A7C-4E43-A7F1-A9352066A8B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B3152-2CAA-489E-A4B9-B4E234702B7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74B11-1131-47BF-A1EA-20D3CFFE54D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283B3-1FBD-4CC0-B434-8093E88EEED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0AC500-17B0-4036-80A3-1CE26918236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FA712A-49ED-4D2B-8F49-A0DD56050A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CA38F2-15D0-4478-A507-BE90CD0F104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0D61A4-7BC0-4D69-A5A0-886F0554C69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0CD283-E662-481B-A841-356D642A2AF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2C0EEE4-B1FF-4A42-9919-29548DB518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219200" y="2514600"/>
            <a:ext cx="7772400" cy="1470025"/>
          </a:xfrm>
        </p:spPr>
        <p:txBody>
          <a:bodyPr/>
          <a:lstStyle/>
          <a:p>
            <a:pPr eaLnBrk="1" hangingPunct="1"/>
            <a:r>
              <a:rPr lang="en-US" b="1" dirty="0"/>
              <a:t>Reflecting on Wisdom Literature </a:t>
            </a:r>
            <a:endParaRPr lang="en-US" b="1" dirty="0" smtClean="0">
              <a:solidFill>
                <a:schemeClr val="tx1"/>
              </a:solidFill>
            </a:endParaRPr>
          </a:p>
        </p:txBody>
      </p:sp>
      <p:sp>
        <p:nvSpPr>
          <p:cNvPr id="2052" name="Text Box 6"/>
          <p:cNvSpPr txBox="1">
            <a:spLocks noChangeArrowheads="1"/>
          </p:cNvSpPr>
          <p:nvPr/>
        </p:nvSpPr>
        <p:spPr bwMode="auto">
          <a:xfrm>
            <a:off x="7467600" y="6019800"/>
            <a:ext cx="1524000" cy="214313"/>
          </a:xfrm>
          <a:prstGeom prst="rect">
            <a:avLst/>
          </a:prstGeom>
          <a:noFill/>
          <a:ln w="9525">
            <a:noFill/>
            <a:miter lim="800000"/>
            <a:headEnd/>
            <a:tailEnd/>
          </a:ln>
        </p:spPr>
        <p:txBody>
          <a:bodyPr>
            <a:spAutoFit/>
          </a:bodyPr>
          <a:lstStyle/>
          <a:p>
            <a:r>
              <a:rPr lang="en-US" sz="800" dirty="0">
                <a:solidFill>
                  <a:schemeClr val="bg2"/>
                </a:solidFill>
              </a:rPr>
              <a:t>Document #: </a:t>
            </a:r>
            <a:r>
              <a:rPr lang="en-US" sz="800" dirty="0" smtClean="0">
                <a:solidFill>
                  <a:schemeClr val="bg2"/>
                </a:solidFill>
              </a:rPr>
              <a:t>TX004710</a:t>
            </a:r>
            <a:endParaRPr lang="en-US" sz="800"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44" name="TextBox 4"/>
          <p:cNvSpPr txBox="1">
            <a:spLocks noChangeArrowheads="1"/>
          </p:cNvSpPr>
          <p:nvPr/>
        </p:nvSpPr>
        <p:spPr bwMode="auto">
          <a:xfrm>
            <a:off x="457200" y="1295400"/>
            <a:ext cx="4572000" cy="533400"/>
          </a:xfrm>
          <a:prstGeom prst="rect">
            <a:avLst/>
          </a:prstGeom>
          <a:noFill/>
          <a:ln w="9525">
            <a:noFill/>
            <a:miter lim="800000"/>
            <a:headEnd/>
            <a:tailEnd/>
          </a:ln>
        </p:spPr>
        <p:txBody>
          <a:bodyPr wrap="square">
            <a:spAutoFit/>
          </a:bodyPr>
          <a:lstStyle/>
          <a:p>
            <a:pPr algn="ctr">
              <a:spcBef>
                <a:spcPct val="50000"/>
              </a:spcBef>
            </a:pPr>
            <a:r>
              <a:rPr lang="en-US" sz="2800" b="1" dirty="0" smtClean="0"/>
              <a:t>Ben </a:t>
            </a:r>
            <a:r>
              <a:rPr lang="en-US" sz="2800" b="1" dirty="0" err="1" smtClean="0"/>
              <a:t>Sira</a:t>
            </a:r>
            <a:r>
              <a:rPr lang="en-US" sz="2800" b="1" dirty="0" smtClean="0"/>
              <a:t> </a:t>
            </a:r>
            <a:endParaRPr lang="en-US" sz="2800" b="1" dirty="0">
              <a:solidFill>
                <a:srgbClr val="00B050"/>
              </a:solidFill>
            </a:endParaRPr>
          </a:p>
        </p:txBody>
      </p:sp>
      <p:sp>
        <p:nvSpPr>
          <p:cNvPr id="12" name="Text Box 6"/>
          <p:cNvSpPr txBox="1">
            <a:spLocks noChangeArrowheads="1"/>
          </p:cNvSpPr>
          <p:nvPr/>
        </p:nvSpPr>
        <p:spPr bwMode="auto">
          <a:xfrm>
            <a:off x="762000" y="2335649"/>
            <a:ext cx="3962400" cy="1015663"/>
          </a:xfrm>
          <a:prstGeom prst="rect">
            <a:avLst/>
          </a:prstGeom>
          <a:noFill/>
          <a:ln w="9525">
            <a:noFill/>
            <a:miter lim="800000"/>
            <a:headEnd/>
            <a:tailEnd/>
          </a:ln>
        </p:spPr>
        <p:txBody>
          <a:bodyPr wrap="square">
            <a:spAutoFit/>
          </a:bodyPr>
          <a:lstStyle/>
          <a:p>
            <a:r>
              <a:rPr lang="en-US" sz="2000" dirty="0" smtClean="0"/>
              <a:t>As water </a:t>
            </a:r>
            <a:r>
              <a:rPr lang="en-US" sz="2000" dirty="0"/>
              <a:t>quenches a flaming fire,</a:t>
            </a:r>
          </a:p>
          <a:p>
            <a:r>
              <a:rPr lang="en-US" sz="2000" dirty="0"/>
              <a:t> </a:t>
            </a:r>
            <a:r>
              <a:rPr lang="en-US" sz="2000" dirty="0" smtClean="0"/>
              <a:t>     so almsgiving atones </a:t>
            </a:r>
            <a:r>
              <a:rPr lang="en-US" sz="2000" dirty="0"/>
              <a:t>for sins.</a:t>
            </a:r>
          </a:p>
          <a:p>
            <a:r>
              <a:rPr lang="en-US" sz="2000" dirty="0" smtClean="0"/>
              <a:t>		</a:t>
            </a:r>
            <a:r>
              <a:rPr lang="en-US" sz="2000" dirty="0" smtClean="0"/>
              <a:t>      </a:t>
            </a:r>
            <a:r>
              <a:rPr lang="en-US" sz="2000" dirty="0">
                <a:solidFill>
                  <a:srgbClr val="7F7F7F"/>
                </a:solidFill>
              </a:rPr>
              <a:t>‒ </a:t>
            </a:r>
            <a:r>
              <a:rPr lang="en-US" sz="2000" dirty="0" smtClean="0">
                <a:solidFill>
                  <a:schemeClr val="tx1">
                    <a:lumMod val="50000"/>
                    <a:lumOff val="50000"/>
                  </a:schemeClr>
                </a:solidFill>
              </a:rPr>
              <a:t>Sirach </a:t>
            </a:r>
            <a:r>
              <a:rPr lang="en-US" sz="2000" dirty="0" smtClean="0">
                <a:solidFill>
                  <a:schemeClr val="tx1">
                    <a:lumMod val="50000"/>
                    <a:lumOff val="50000"/>
                  </a:schemeClr>
                </a:solidFill>
              </a:rPr>
              <a:t>3:30</a:t>
            </a:r>
            <a:endParaRPr lang="en-US" sz="2000" dirty="0">
              <a:solidFill>
                <a:schemeClr val="tx1">
                  <a:lumMod val="50000"/>
                  <a:lumOff val="50000"/>
                </a:schemeClr>
              </a:solidFill>
              <a:effectLst/>
            </a:endParaRPr>
          </a:p>
        </p:txBody>
      </p:sp>
      <p:sp>
        <p:nvSpPr>
          <p:cNvPr id="13" name="Text Box 10"/>
          <p:cNvSpPr txBox="1">
            <a:spLocks noChangeArrowheads="1"/>
          </p:cNvSpPr>
          <p:nvPr/>
        </p:nvSpPr>
        <p:spPr bwMode="auto">
          <a:xfrm>
            <a:off x="4908883" y="6324161"/>
            <a:ext cx="2590801"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Photographee.eu</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4" name="Picture 3" descr="Slide 10_shutterstock_15923550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894" y="731040"/>
            <a:ext cx="3657600" cy="5486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24904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44" name="TextBox 4"/>
          <p:cNvSpPr txBox="1">
            <a:spLocks noChangeArrowheads="1"/>
          </p:cNvSpPr>
          <p:nvPr/>
        </p:nvSpPr>
        <p:spPr bwMode="auto">
          <a:xfrm>
            <a:off x="533400" y="1915180"/>
            <a:ext cx="5791200" cy="523220"/>
          </a:xfrm>
          <a:prstGeom prst="rect">
            <a:avLst/>
          </a:prstGeom>
          <a:noFill/>
          <a:ln w="9525">
            <a:noFill/>
            <a:miter lim="800000"/>
            <a:headEnd/>
            <a:tailEnd/>
          </a:ln>
        </p:spPr>
        <p:txBody>
          <a:bodyPr wrap="square">
            <a:spAutoFit/>
          </a:bodyPr>
          <a:lstStyle/>
          <a:p>
            <a:pPr>
              <a:spcBef>
                <a:spcPct val="50000"/>
              </a:spcBef>
            </a:pPr>
            <a:r>
              <a:rPr lang="en-US" sz="2800" b="1" dirty="0"/>
              <a:t>Song of Songs </a:t>
            </a:r>
            <a:endParaRPr lang="en-US" sz="2800" b="1" dirty="0">
              <a:solidFill>
                <a:srgbClr val="00B050"/>
              </a:solidFill>
            </a:endParaRPr>
          </a:p>
        </p:txBody>
      </p:sp>
      <p:sp>
        <p:nvSpPr>
          <p:cNvPr id="12" name="Text Box 6"/>
          <p:cNvSpPr txBox="1">
            <a:spLocks noChangeArrowheads="1"/>
          </p:cNvSpPr>
          <p:nvPr/>
        </p:nvSpPr>
        <p:spPr bwMode="auto">
          <a:xfrm>
            <a:off x="533400" y="2895600"/>
            <a:ext cx="5638800" cy="2246769"/>
          </a:xfrm>
          <a:prstGeom prst="rect">
            <a:avLst/>
          </a:prstGeom>
          <a:noFill/>
          <a:ln w="9525">
            <a:noFill/>
            <a:miter lim="800000"/>
            <a:headEnd/>
            <a:tailEnd/>
          </a:ln>
        </p:spPr>
        <p:txBody>
          <a:bodyPr wrap="square">
            <a:spAutoFit/>
          </a:bodyPr>
          <a:lstStyle/>
          <a:p>
            <a:r>
              <a:rPr lang="en-US" sz="2000" dirty="0"/>
              <a:t>Set me as a seal </a:t>
            </a:r>
            <a:r>
              <a:rPr lang="en-US" sz="2000" dirty="0" smtClean="0"/>
              <a:t>upon </a:t>
            </a:r>
            <a:r>
              <a:rPr lang="en-US" sz="2000" dirty="0"/>
              <a:t>your heart,</a:t>
            </a:r>
          </a:p>
          <a:p>
            <a:r>
              <a:rPr lang="en-US" sz="2000" dirty="0"/>
              <a:t>	as a seal </a:t>
            </a:r>
            <a:r>
              <a:rPr lang="en-US" sz="2000" dirty="0" smtClean="0"/>
              <a:t>upon </a:t>
            </a:r>
            <a:r>
              <a:rPr lang="en-US" sz="2000" dirty="0"/>
              <a:t>your arm;</a:t>
            </a:r>
          </a:p>
          <a:p>
            <a:r>
              <a:rPr lang="en-US" sz="2000" dirty="0"/>
              <a:t>For </a:t>
            </a:r>
            <a:r>
              <a:rPr lang="en-US" sz="2000" dirty="0" smtClean="0"/>
              <a:t>Love is strong as Death,</a:t>
            </a:r>
            <a:endParaRPr lang="en-US" sz="2000" dirty="0"/>
          </a:p>
          <a:p>
            <a:r>
              <a:rPr lang="en-US" sz="2000" dirty="0"/>
              <a:t>	</a:t>
            </a:r>
            <a:r>
              <a:rPr lang="en-US" sz="2000" dirty="0" smtClean="0"/>
              <a:t>longing is fierce as </a:t>
            </a:r>
            <a:r>
              <a:rPr lang="en-US" sz="2000" dirty="0" err="1" smtClean="0"/>
              <a:t>Sheol</a:t>
            </a:r>
            <a:r>
              <a:rPr lang="en-US" sz="2000" dirty="0"/>
              <a:t>.</a:t>
            </a:r>
          </a:p>
          <a:p>
            <a:r>
              <a:rPr lang="en-US" sz="2000" dirty="0" smtClean="0"/>
              <a:t>Its arrows are arrows of fire,</a:t>
            </a:r>
          </a:p>
          <a:p>
            <a:r>
              <a:rPr lang="en-US" sz="2000" dirty="0" smtClean="0"/>
              <a:t>	flames of the divine.</a:t>
            </a:r>
            <a:endParaRPr lang="en-US" sz="2000" dirty="0"/>
          </a:p>
          <a:p>
            <a:r>
              <a:rPr lang="en-US" sz="2000" dirty="0" smtClean="0"/>
              <a:t>			 </a:t>
            </a:r>
            <a:r>
              <a:rPr lang="en-US" sz="2000" dirty="0">
                <a:solidFill>
                  <a:srgbClr val="7F7F7F"/>
                </a:solidFill>
              </a:rPr>
              <a:t>‒ Song </a:t>
            </a:r>
            <a:r>
              <a:rPr lang="en-US" sz="2000" dirty="0">
                <a:solidFill>
                  <a:srgbClr val="7F7F7F"/>
                </a:solidFill>
              </a:rPr>
              <a:t>of Songs 8:6</a:t>
            </a:r>
            <a:endParaRPr lang="en-US" sz="2000" dirty="0">
              <a:solidFill>
                <a:srgbClr val="7F7F7F"/>
              </a:solidFill>
              <a:effectLst/>
            </a:endParaRPr>
          </a:p>
        </p:txBody>
      </p:sp>
      <p:sp>
        <p:nvSpPr>
          <p:cNvPr id="13" name="Text Box 10"/>
          <p:cNvSpPr txBox="1">
            <a:spLocks noChangeArrowheads="1"/>
          </p:cNvSpPr>
          <p:nvPr/>
        </p:nvSpPr>
        <p:spPr bwMode="auto">
          <a:xfrm rot="17243445">
            <a:off x="6553200" y="4977628"/>
            <a:ext cx="2286001"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Karen </a:t>
            </a:r>
            <a:r>
              <a:rPr lang="en-US" sz="800" dirty="0" err="1">
                <a:solidFill>
                  <a:srgbClr val="7F7F7F"/>
                </a:solidFill>
                <a:latin typeface="Arial"/>
                <a:ea typeface="Calibri"/>
                <a:cs typeface="Arial"/>
              </a:rPr>
              <a:t>Kaspar</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4" name="Picture 3" descr="Slide 11_shutterstock_152979749.jpg"/>
          <p:cNvPicPr>
            <a:picLocks noChangeAspect="1"/>
          </p:cNvPicPr>
          <p:nvPr/>
        </p:nvPicPr>
        <p:blipFill>
          <a:blip r:embed="rId4" cstate="print">
            <a:extLst>
              <a:ext uri="{BEBA8EAE-BF5A-486C-A8C5-ECC9F3942E4B}">
                <a14:imgProps xmlns:a14="http://schemas.microsoft.com/office/drawing/2010/main">
                  <a14:imgLayer r:embed="rId5">
                    <a14:imgEffect>
                      <a14:backgroundRemoval t="7156" b="96422" l="4082" r="96003"/>
                    </a14:imgEffect>
                  </a14:imgLayer>
                </a14:imgProps>
              </a:ext>
              <a:ext uri="{28A0092B-C50C-407E-A947-70E740481C1C}">
                <a14:useLocalDpi xmlns:a14="http://schemas.microsoft.com/office/drawing/2010/main" val="0"/>
              </a:ext>
            </a:extLst>
          </a:blip>
          <a:stretch>
            <a:fillRect/>
          </a:stretch>
        </p:blipFill>
        <p:spPr>
          <a:xfrm>
            <a:off x="5029200" y="384764"/>
            <a:ext cx="4288230" cy="6016036"/>
          </a:xfrm>
          <a:prstGeom prst="rect">
            <a:avLst/>
          </a:prstGeom>
        </p:spPr>
      </p:pic>
    </p:spTree>
    <p:extLst>
      <p:ext uri="{BB962C8B-B14F-4D97-AF65-F5344CB8AC3E}">
        <p14:creationId xmlns:p14="http://schemas.microsoft.com/office/powerpoint/2010/main" val="944976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44" name="TextBox 4"/>
          <p:cNvSpPr txBox="1">
            <a:spLocks noChangeArrowheads="1"/>
          </p:cNvSpPr>
          <p:nvPr/>
        </p:nvSpPr>
        <p:spPr bwMode="auto">
          <a:xfrm>
            <a:off x="685800" y="762000"/>
            <a:ext cx="7848600" cy="523220"/>
          </a:xfrm>
          <a:prstGeom prst="rect">
            <a:avLst/>
          </a:prstGeom>
          <a:noFill/>
          <a:ln w="9525">
            <a:noFill/>
            <a:miter lim="800000"/>
            <a:headEnd/>
            <a:tailEnd/>
          </a:ln>
        </p:spPr>
        <p:txBody>
          <a:bodyPr>
            <a:spAutoFit/>
          </a:bodyPr>
          <a:lstStyle/>
          <a:p>
            <a:pPr algn="ctr">
              <a:spcBef>
                <a:spcPct val="50000"/>
              </a:spcBef>
            </a:pPr>
            <a:r>
              <a:rPr lang="en-US" sz="2800" b="1" dirty="0"/>
              <a:t>Song of Songs </a:t>
            </a:r>
            <a:endParaRPr lang="en-US" sz="2800" b="1" dirty="0">
              <a:solidFill>
                <a:srgbClr val="00B050"/>
              </a:solidFill>
            </a:endParaRPr>
          </a:p>
        </p:txBody>
      </p:sp>
      <p:sp>
        <p:nvSpPr>
          <p:cNvPr id="12" name="Text Box 6"/>
          <p:cNvSpPr txBox="1">
            <a:spLocks noChangeArrowheads="1"/>
          </p:cNvSpPr>
          <p:nvPr/>
        </p:nvSpPr>
        <p:spPr bwMode="auto">
          <a:xfrm>
            <a:off x="2514600" y="1676400"/>
            <a:ext cx="4038600" cy="1017151"/>
          </a:xfrm>
          <a:prstGeom prst="rect">
            <a:avLst/>
          </a:prstGeom>
          <a:noFill/>
          <a:ln w="9525">
            <a:noFill/>
            <a:miter lim="800000"/>
            <a:headEnd/>
            <a:tailEnd/>
          </a:ln>
        </p:spPr>
        <p:txBody>
          <a:bodyPr wrap="square">
            <a:spAutoFit/>
          </a:bodyPr>
          <a:lstStyle/>
          <a:p>
            <a:r>
              <a:rPr lang="en-US" sz="2000" dirty="0"/>
              <a:t>Deep waters cannot quench love,</a:t>
            </a:r>
          </a:p>
          <a:p>
            <a:r>
              <a:rPr lang="en-US" sz="2000" dirty="0"/>
              <a:t>	nor </a:t>
            </a:r>
            <a:r>
              <a:rPr lang="en-US" sz="2000" dirty="0" smtClean="0"/>
              <a:t>rivers sweep </a:t>
            </a:r>
            <a:r>
              <a:rPr lang="en-US" sz="2000" dirty="0"/>
              <a:t>it away.</a:t>
            </a:r>
          </a:p>
          <a:p>
            <a:r>
              <a:rPr lang="en-US" sz="2000" dirty="0" smtClean="0">
                <a:solidFill>
                  <a:srgbClr val="7F7F7F"/>
                </a:solidFill>
              </a:rPr>
              <a:t>	</a:t>
            </a:r>
            <a:r>
              <a:rPr lang="en-US" sz="2000" dirty="0" smtClean="0">
                <a:solidFill>
                  <a:srgbClr val="7F7F7F"/>
                </a:solidFill>
              </a:rPr>
              <a:t>        </a:t>
            </a:r>
            <a:r>
              <a:rPr lang="en-US" sz="2000" dirty="0">
                <a:solidFill>
                  <a:srgbClr val="7F7F7F"/>
                </a:solidFill>
              </a:rPr>
              <a:t>‒ Song </a:t>
            </a:r>
            <a:r>
              <a:rPr lang="en-US" sz="2000" dirty="0">
                <a:solidFill>
                  <a:srgbClr val="7F7F7F"/>
                </a:solidFill>
              </a:rPr>
              <a:t>of Songs </a:t>
            </a:r>
            <a:r>
              <a:rPr lang="en-US" sz="2000" dirty="0" smtClean="0">
                <a:solidFill>
                  <a:srgbClr val="7F7F7F"/>
                </a:solidFill>
              </a:rPr>
              <a:t>8:7</a:t>
            </a:r>
            <a:endParaRPr lang="en-US" sz="2000" dirty="0">
              <a:solidFill>
                <a:srgbClr val="7F7F7F"/>
              </a:solidFill>
              <a:effectLst/>
            </a:endParaRPr>
          </a:p>
        </p:txBody>
      </p:sp>
      <p:sp>
        <p:nvSpPr>
          <p:cNvPr id="13" name="Text Box 10"/>
          <p:cNvSpPr txBox="1">
            <a:spLocks noChangeArrowheads="1"/>
          </p:cNvSpPr>
          <p:nvPr/>
        </p:nvSpPr>
        <p:spPr bwMode="auto">
          <a:xfrm>
            <a:off x="1676400" y="6261556"/>
            <a:ext cx="2438401"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ventdusud</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4" name="Picture 3" descr="Slide 12_shutterstock_130394543.jpg"/>
          <p:cNvPicPr>
            <a:picLocks noChangeAspect="1"/>
          </p:cNvPicPr>
          <p:nvPr/>
        </p:nvPicPr>
        <p:blipFill rotWithShape="1">
          <a:blip r:embed="rId4" cstate="print">
            <a:extLst>
              <a:ext uri="{28A0092B-C50C-407E-A947-70E740481C1C}">
                <a14:useLocalDpi xmlns:a14="http://schemas.microsoft.com/office/drawing/2010/main" val="0"/>
              </a:ext>
            </a:extLst>
          </a:blip>
          <a:srcRect t="20408"/>
          <a:stretch/>
        </p:blipFill>
        <p:spPr>
          <a:xfrm>
            <a:off x="1752600" y="3065595"/>
            <a:ext cx="5830611" cy="31066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5365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44" name="TextBox 4"/>
          <p:cNvSpPr txBox="1">
            <a:spLocks noChangeArrowheads="1"/>
          </p:cNvSpPr>
          <p:nvPr/>
        </p:nvSpPr>
        <p:spPr bwMode="auto">
          <a:xfrm>
            <a:off x="1600200" y="1000780"/>
            <a:ext cx="7848600" cy="523220"/>
          </a:xfrm>
          <a:prstGeom prst="rect">
            <a:avLst/>
          </a:prstGeom>
          <a:noFill/>
          <a:ln w="9525">
            <a:noFill/>
            <a:miter lim="800000"/>
            <a:headEnd/>
            <a:tailEnd/>
          </a:ln>
        </p:spPr>
        <p:txBody>
          <a:bodyPr>
            <a:spAutoFit/>
          </a:bodyPr>
          <a:lstStyle/>
          <a:p>
            <a:pPr algn="ctr">
              <a:spcBef>
                <a:spcPct val="50000"/>
              </a:spcBef>
            </a:pPr>
            <a:r>
              <a:rPr lang="en-US" sz="2800" b="1" dirty="0"/>
              <a:t>Wisdom </a:t>
            </a:r>
            <a:endParaRPr lang="en-US" sz="2800" b="1" dirty="0">
              <a:solidFill>
                <a:srgbClr val="00B050"/>
              </a:solidFill>
            </a:endParaRPr>
          </a:p>
        </p:txBody>
      </p:sp>
      <p:sp>
        <p:nvSpPr>
          <p:cNvPr id="12" name="Text Box 6"/>
          <p:cNvSpPr txBox="1">
            <a:spLocks noChangeArrowheads="1"/>
          </p:cNvSpPr>
          <p:nvPr/>
        </p:nvSpPr>
        <p:spPr bwMode="auto">
          <a:xfrm>
            <a:off x="2667000" y="2029361"/>
            <a:ext cx="6324600" cy="1631216"/>
          </a:xfrm>
          <a:prstGeom prst="rect">
            <a:avLst/>
          </a:prstGeom>
          <a:noFill/>
          <a:ln w="9525">
            <a:noFill/>
            <a:miter lim="800000"/>
            <a:headEnd/>
            <a:tailEnd/>
          </a:ln>
        </p:spPr>
        <p:txBody>
          <a:bodyPr wrap="square">
            <a:spAutoFit/>
          </a:bodyPr>
          <a:lstStyle/>
          <a:p>
            <a:r>
              <a:rPr lang="en-US" sz="2000" dirty="0"/>
              <a:t>Resplendent and unfading is Wisdom,</a:t>
            </a:r>
          </a:p>
          <a:p>
            <a:r>
              <a:rPr lang="en-US" sz="2000" dirty="0"/>
              <a:t>	</a:t>
            </a:r>
            <a:r>
              <a:rPr lang="en-US" sz="2000" dirty="0" smtClean="0"/>
              <a:t>and </a:t>
            </a:r>
            <a:r>
              <a:rPr lang="en-US" sz="2000" dirty="0"/>
              <a:t>she is readily perceived by </a:t>
            </a:r>
            <a:r>
              <a:rPr lang="en-US" sz="2000" dirty="0" smtClean="0"/>
              <a:t>those</a:t>
            </a:r>
          </a:p>
          <a:p>
            <a:r>
              <a:rPr lang="en-US" sz="2000" dirty="0"/>
              <a:t>	</a:t>
            </a:r>
            <a:r>
              <a:rPr lang="en-US" sz="2000" dirty="0" smtClean="0"/>
              <a:t>      who </a:t>
            </a:r>
            <a:r>
              <a:rPr lang="en-US" sz="2000" dirty="0"/>
              <a:t>love her,</a:t>
            </a:r>
          </a:p>
          <a:p>
            <a:r>
              <a:rPr lang="en-US" sz="2000" dirty="0"/>
              <a:t>	</a:t>
            </a:r>
            <a:r>
              <a:rPr lang="en-US" sz="2000" dirty="0" smtClean="0"/>
              <a:t>and </a:t>
            </a:r>
            <a:r>
              <a:rPr lang="en-US" sz="2000" dirty="0"/>
              <a:t>found by those who seek her.</a:t>
            </a:r>
          </a:p>
          <a:p>
            <a:r>
              <a:rPr lang="en-US" sz="2000" dirty="0" smtClean="0"/>
              <a:t>				</a:t>
            </a:r>
            <a:r>
              <a:rPr lang="en-US" sz="2000" dirty="0" smtClean="0"/>
              <a:t>         </a:t>
            </a:r>
            <a:r>
              <a:rPr lang="en-US" sz="2000" dirty="0" smtClean="0">
                <a:solidFill>
                  <a:srgbClr val="7F7F7F"/>
                </a:solidFill>
              </a:rPr>
              <a:t>‒ </a:t>
            </a:r>
            <a:r>
              <a:rPr lang="en-US" sz="2000" dirty="0">
                <a:solidFill>
                  <a:srgbClr val="7F7F7F"/>
                </a:solidFill>
              </a:rPr>
              <a:t>Wisdom </a:t>
            </a:r>
            <a:r>
              <a:rPr lang="en-US" sz="2000" dirty="0">
                <a:solidFill>
                  <a:srgbClr val="7F7F7F"/>
                </a:solidFill>
              </a:rPr>
              <a:t>6:12</a:t>
            </a:r>
            <a:endParaRPr lang="en-US" sz="2000" dirty="0">
              <a:solidFill>
                <a:srgbClr val="7F7F7F"/>
              </a:solidFill>
              <a:effectLst/>
            </a:endParaRPr>
          </a:p>
        </p:txBody>
      </p:sp>
      <p:sp>
        <p:nvSpPr>
          <p:cNvPr id="13" name="Text Box 10"/>
          <p:cNvSpPr txBox="1">
            <a:spLocks noChangeArrowheads="1"/>
          </p:cNvSpPr>
          <p:nvPr/>
        </p:nvSpPr>
        <p:spPr bwMode="auto">
          <a:xfrm rot="21306808">
            <a:off x="1147884" y="5551738"/>
            <a:ext cx="2362201"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naturemania</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4" name="Picture 3" descr="Slide 13_shutterstock_166871483.jpg"/>
          <p:cNvPicPr>
            <a:picLocks noChangeAspect="1"/>
          </p:cNvPicPr>
          <p:nvPr/>
        </p:nvPicPr>
        <p:blipFill rotWithShape="1">
          <a:blip r:embed="rId4" cstate="print">
            <a:extLst>
              <a:ext uri="{28A0092B-C50C-407E-A947-70E740481C1C}">
                <a14:useLocalDpi xmlns:a14="http://schemas.microsoft.com/office/drawing/2010/main" val="0"/>
              </a:ext>
            </a:extLst>
          </a:blip>
          <a:srcRect l="17679" r="15810"/>
          <a:stretch/>
        </p:blipFill>
        <p:spPr>
          <a:xfrm>
            <a:off x="533400" y="990600"/>
            <a:ext cx="1930401"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41938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44" name="TextBox 4"/>
          <p:cNvSpPr txBox="1">
            <a:spLocks noChangeArrowheads="1"/>
          </p:cNvSpPr>
          <p:nvPr/>
        </p:nvSpPr>
        <p:spPr bwMode="auto">
          <a:xfrm>
            <a:off x="609600" y="1752600"/>
            <a:ext cx="4648200" cy="533400"/>
          </a:xfrm>
          <a:prstGeom prst="rect">
            <a:avLst/>
          </a:prstGeom>
          <a:noFill/>
          <a:ln w="9525">
            <a:noFill/>
            <a:miter lim="800000"/>
            <a:headEnd/>
            <a:tailEnd/>
          </a:ln>
        </p:spPr>
        <p:txBody>
          <a:bodyPr wrap="square">
            <a:spAutoFit/>
          </a:bodyPr>
          <a:lstStyle/>
          <a:p>
            <a:pPr algn="ctr">
              <a:spcBef>
                <a:spcPct val="50000"/>
              </a:spcBef>
            </a:pPr>
            <a:r>
              <a:rPr lang="en-US" sz="2800" b="1" dirty="0"/>
              <a:t>Wisdom </a:t>
            </a:r>
            <a:endParaRPr lang="en-US" sz="2800" b="1" dirty="0">
              <a:solidFill>
                <a:srgbClr val="00B050"/>
              </a:solidFill>
            </a:endParaRPr>
          </a:p>
        </p:txBody>
      </p:sp>
      <p:sp>
        <p:nvSpPr>
          <p:cNvPr id="12" name="Text Box 6"/>
          <p:cNvSpPr txBox="1">
            <a:spLocks noChangeArrowheads="1"/>
          </p:cNvSpPr>
          <p:nvPr/>
        </p:nvSpPr>
        <p:spPr bwMode="auto">
          <a:xfrm>
            <a:off x="609600" y="2946737"/>
            <a:ext cx="4572000" cy="1015663"/>
          </a:xfrm>
          <a:prstGeom prst="rect">
            <a:avLst/>
          </a:prstGeom>
          <a:noFill/>
          <a:ln w="9525">
            <a:noFill/>
            <a:miter lim="800000"/>
            <a:headEnd/>
            <a:tailEnd/>
          </a:ln>
        </p:spPr>
        <p:txBody>
          <a:bodyPr wrap="square">
            <a:spAutoFit/>
          </a:bodyPr>
          <a:lstStyle/>
          <a:p>
            <a:r>
              <a:rPr lang="en-US" sz="2000" dirty="0"/>
              <a:t>For </a:t>
            </a:r>
            <a:r>
              <a:rPr lang="en-US" sz="2000" dirty="0" smtClean="0"/>
              <a:t>God loves nothing so much as the </a:t>
            </a:r>
            <a:br>
              <a:rPr lang="en-US" sz="2000" dirty="0" smtClean="0"/>
            </a:br>
            <a:r>
              <a:rPr lang="en-US" sz="2000" dirty="0"/>
              <a:t>	</a:t>
            </a:r>
            <a:r>
              <a:rPr lang="en-US" sz="2000" dirty="0" smtClean="0"/>
              <a:t>one </a:t>
            </a:r>
            <a:r>
              <a:rPr lang="en-US" sz="2000" dirty="0"/>
              <a:t>who dwells with Wisdom.</a:t>
            </a:r>
          </a:p>
          <a:p>
            <a:r>
              <a:rPr lang="en-US" sz="2000" dirty="0" smtClean="0"/>
              <a:t>		</a:t>
            </a:r>
            <a:r>
              <a:rPr lang="en-US" sz="2000" dirty="0" smtClean="0"/>
              <a:t>            </a:t>
            </a:r>
            <a:r>
              <a:rPr lang="en-US" sz="2000" dirty="0">
                <a:solidFill>
                  <a:srgbClr val="7F7F7F"/>
                </a:solidFill>
              </a:rPr>
              <a:t>‒ Wisdom </a:t>
            </a:r>
            <a:r>
              <a:rPr lang="en-US" sz="2000" dirty="0">
                <a:solidFill>
                  <a:srgbClr val="7F7F7F"/>
                </a:solidFill>
              </a:rPr>
              <a:t>7:28</a:t>
            </a:r>
            <a:endParaRPr lang="en-US" sz="2000" dirty="0">
              <a:solidFill>
                <a:srgbClr val="7F7F7F"/>
              </a:solidFill>
              <a:effectLst/>
            </a:endParaRPr>
          </a:p>
        </p:txBody>
      </p:sp>
      <p:sp>
        <p:nvSpPr>
          <p:cNvPr id="6" name="Text Box 10"/>
          <p:cNvSpPr txBox="1">
            <a:spLocks noChangeArrowheads="1"/>
          </p:cNvSpPr>
          <p:nvPr/>
        </p:nvSpPr>
        <p:spPr bwMode="auto">
          <a:xfrm>
            <a:off x="6248400" y="5943600"/>
            <a:ext cx="2362200"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ausinasia</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iStockphoto.com</a:t>
            </a:r>
            <a:endParaRPr lang="en-US" dirty="0">
              <a:solidFill>
                <a:srgbClr val="7F7F7F"/>
              </a:solidFill>
              <a:latin typeface="Arial"/>
              <a:cs typeface="Arial"/>
            </a:endParaRPr>
          </a:p>
        </p:txBody>
      </p:sp>
      <p:pic>
        <p:nvPicPr>
          <p:cNvPr id="2" name="Picture 1" descr="Slide 2and14_iStock_11811750_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838200"/>
            <a:ext cx="3429000" cy="5105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5216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a:t>
            </a:r>
            <a:endParaRPr lang="en-US" dirty="0"/>
          </a:p>
        </p:txBody>
      </p:sp>
      <p:sp>
        <p:nvSpPr>
          <p:cNvPr id="3" name="Content Placeholder 2"/>
          <p:cNvSpPr>
            <a:spLocks noGrp="1"/>
          </p:cNvSpPr>
          <p:nvPr>
            <p:ph idx="1"/>
          </p:nvPr>
        </p:nvSpPr>
        <p:spPr/>
        <p:txBody>
          <a:bodyPr/>
          <a:lstStyle/>
          <a:p>
            <a:pPr marL="0" indent="0">
              <a:buNone/>
            </a:pPr>
            <a:r>
              <a:rPr lang="en-US" sz="2000" dirty="0"/>
              <a:t>Scripture texts used in this presentation are taken from the </a:t>
            </a:r>
            <a:r>
              <a:rPr lang="en-US" sz="2000" i="1" dirty="0"/>
              <a:t>New American Bible, revised edition </a:t>
            </a:r>
            <a:r>
              <a:rPr lang="en-US" sz="2000" dirty="0"/>
              <a:t>© 2010, 1991, 1986, 1970 Confraternity of Christian Doctrine, Inc., Washington, DC. All Rights Reserved. No part of this work may be reproduced or transmitted in any form or by any means, electronic or mechanical, including photocopying, recording, or by any information storage and retrieval system, without permission in writing from the copyright owner.</a:t>
            </a:r>
            <a:endParaRPr lang="en-US" sz="2000" dirty="0"/>
          </a:p>
        </p:txBody>
      </p:sp>
    </p:spTree>
    <p:extLst>
      <p:ext uri="{BB962C8B-B14F-4D97-AF65-F5344CB8AC3E}">
        <p14:creationId xmlns:p14="http://schemas.microsoft.com/office/powerpoint/2010/main" val="631864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5" name="Text Box 6"/>
          <p:cNvSpPr txBox="1">
            <a:spLocks noChangeArrowheads="1"/>
          </p:cNvSpPr>
          <p:nvPr/>
        </p:nvSpPr>
        <p:spPr bwMode="auto">
          <a:xfrm>
            <a:off x="2362200" y="1076980"/>
            <a:ext cx="3810000" cy="523220"/>
          </a:xfrm>
          <a:prstGeom prst="rect">
            <a:avLst/>
          </a:prstGeom>
          <a:noFill/>
          <a:ln w="9525">
            <a:noFill/>
            <a:miter lim="800000"/>
            <a:headEnd/>
            <a:tailEnd/>
          </a:ln>
        </p:spPr>
        <p:txBody>
          <a:bodyPr wrap="square">
            <a:spAutoFit/>
          </a:bodyPr>
          <a:lstStyle/>
          <a:p>
            <a:pPr>
              <a:spcBef>
                <a:spcPct val="50000"/>
              </a:spcBef>
            </a:pPr>
            <a:r>
              <a:rPr lang="en-US" sz="2800" b="1" dirty="0"/>
              <a:t>Psalms </a:t>
            </a:r>
          </a:p>
        </p:txBody>
      </p:sp>
      <p:sp>
        <p:nvSpPr>
          <p:cNvPr id="2" name="Text Box 11"/>
          <p:cNvSpPr txBox="1">
            <a:spLocks noChangeArrowheads="1"/>
          </p:cNvSpPr>
          <p:nvPr/>
        </p:nvSpPr>
        <p:spPr bwMode="auto">
          <a:xfrm>
            <a:off x="609600" y="2398455"/>
            <a:ext cx="5181600" cy="2554545"/>
          </a:xfrm>
          <a:prstGeom prst="rect">
            <a:avLst/>
          </a:prstGeom>
          <a:noFill/>
          <a:ln w="9525">
            <a:noFill/>
            <a:miter lim="800000"/>
            <a:headEnd/>
            <a:tailEnd/>
          </a:ln>
        </p:spPr>
        <p:txBody>
          <a:bodyPr wrap="square" lIns="0" rIns="0">
            <a:spAutoFit/>
          </a:bodyPr>
          <a:lstStyle/>
          <a:p>
            <a:r>
              <a:rPr lang="en-US" sz="2000" dirty="0"/>
              <a:t>The </a:t>
            </a:r>
            <a:r>
              <a:rPr lang="en-US" sz="2000" cap="small" dirty="0"/>
              <a:t>Lord</a:t>
            </a:r>
            <a:r>
              <a:rPr lang="en-US" sz="2000" dirty="0"/>
              <a:t> is a stronghold for the oppressed, </a:t>
            </a:r>
            <a:r>
              <a:rPr lang="en-US" sz="2000" dirty="0" smtClean="0"/>
              <a:t/>
            </a:r>
            <a:br>
              <a:rPr lang="en-US" sz="2000" dirty="0" smtClean="0"/>
            </a:br>
            <a:r>
              <a:rPr lang="en-US" sz="2000" dirty="0"/>
              <a:t>	</a:t>
            </a:r>
            <a:r>
              <a:rPr lang="en-US" sz="2000" dirty="0" smtClean="0"/>
              <a:t>a </a:t>
            </a:r>
            <a:r>
              <a:rPr lang="en-US" sz="2000" dirty="0"/>
              <a:t>stronghold in times of trouble.</a:t>
            </a:r>
          </a:p>
          <a:p>
            <a:r>
              <a:rPr lang="en-US" sz="2000" dirty="0"/>
              <a:t>Those who </a:t>
            </a:r>
            <a:r>
              <a:rPr lang="en-US" sz="2000" dirty="0" smtClean="0"/>
              <a:t>know your </a:t>
            </a:r>
            <a:r>
              <a:rPr lang="en-US" sz="2000" dirty="0"/>
              <a:t>name trust in you;</a:t>
            </a:r>
          </a:p>
          <a:p>
            <a:r>
              <a:rPr lang="en-US" sz="2000" dirty="0" smtClean="0"/>
              <a:t>	You </a:t>
            </a:r>
            <a:r>
              <a:rPr lang="en-US" sz="2000" dirty="0"/>
              <a:t>never forsake those who seek </a:t>
            </a:r>
            <a:r>
              <a:rPr lang="en-US" sz="2000" dirty="0" smtClean="0"/>
              <a:t>		you</a:t>
            </a:r>
            <a:r>
              <a:rPr lang="en-US" sz="2000" dirty="0"/>
              <a:t>, </a:t>
            </a:r>
            <a:r>
              <a:rPr lang="en-US" sz="2000" cap="small" dirty="0"/>
              <a:t>Lord.</a:t>
            </a:r>
            <a:r>
              <a:rPr lang="en-US" sz="2000" dirty="0"/>
              <a:t> </a:t>
            </a:r>
          </a:p>
          <a:p>
            <a:r>
              <a:rPr lang="en-US" sz="2000" dirty="0" smtClean="0"/>
              <a:t>			     </a:t>
            </a:r>
            <a:r>
              <a:rPr lang="en-US" sz="2000" dirty="0" smtClean="0">
                <a:solidFill>
                  <a:srgbClr val="7F7F7F"/>
                </a:solidFill>
              </a:rPr>
              <a:t>‒ </a:t>
            </a:r>
            <a:r>
              <a:rPr lang="en-US" sz="2000" dirty="0">
                <a:solidFill>
                  <a:srgbClr val="7F7F7F"/>
                </a:solidFill>
              </a:rPr>
              <a:t>Psalm </a:t>
            </a:r>
            <a:r>
              <a:rPr lang="en-US" sz="2000" dirty="0" smtClean="0">
                <a:solidFill>
                  <a:srgbClr val="7F7F7F"/>
                </a:solidFill>
              </a:rPr>
              <a:t>9:10‒11</a:t>
            </a:r>
            <a:endParaRPr lang="en-US" sz="2000" dirty="0">
              <a:solidFill>
                <a:srgbClr val="7F7F7F"/>
              </a:solidFill>
            </a:endParaRPr>
          </a:p>
          <a:p>
            <a:pPr algn="r"/>
            <a:r>
              <a:rPr lang="en-US" sz="2000" dirty="0"/>
              <a:t> </a:t>
            </a:r>
          </a:p>
          <a:p>
            <a:r>
              <a:rPr lang="en-US" sz="2000" dirty="0"/>
              <a:t> </a:t>
            </a:r>
          </a:p>
        </p:txBody>
      </p:sp>
      <p:sp>
        <p:nvSpPr>
          <p:cNvPr id="8" name="Text Box 10"/>
          <p:cNvSpPr txBox="1">
            <a:spLocks noChangeArrowheads="1"/>
          </p:cNvSpPr>
          <p:nvPr/>
        </p:nvSpPr>
        <p:spPr bwMode="auto">
          <a:xfrm rot="831240">
            <a:off x="6087435" y="5766080"/>
            <a:ext cx="2362200"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ausinasia</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iStockphoto.com</a:t>
            </a:r>
            <a:endParaRPr lang="en-US" dirty="0">
              <a:solidFill>
                <a:srgbClr val="7F7F7F"/>
              </a:solidFill>
              <a:latin typeface="Arial"/>
              <a:cs typeface="Arial"/>
            </a:endParaRPr>
          </a:p>
        </p:txBody>
      </p:sp>
      <p:pic>
        <p:nvPicPr>
          <p:cNvPr id="7" name="Picture 6" descr="Slide 2and14_iStock_11811750_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989970"/>
            <a:ext cx="3232985" cy="484501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50" name="Text Box 6"/>
          <p:cNvSpPr txBox="1">
            <a:spLocks noChangeArrowheads="1"/>
          </p:cNvSpPr>
          <p:nvPr/>
        </p:nvSpPr>
        <p:spPr bwMode="auto">
          <a:xfrm>
            <a:off x="2057400" y="1724561"/>
            <a:ext cx="5486400" cy="1323439"/>
          </a:xfrm>
          <a:prstGeom prst="rect">
            <a:avLst/>
          </a:prstGeom>
          <a:noFill/>
          <a:ln w="9525">
            <a:noFill/>
            <a:miter lim="800000"/>
            <a:headEnd/>
            <a:tailEnd/>
          </a:ln>
        </p:spPr>
        <p:txBody>
          <a:bodyPr wrap="square">
            <a:spAutoFit/>
          </a:bodyPr>
          <a:lstStyle/>
          <a:p>
            <a:r>
              <a:rPr lang="en-US" sz="2000" dirty="0"/>
              <a:t>You </a:t>
            </a:r>
            <a:r>
              <a:rPr lang="en-US" sz="2000" dirty="0" smtClean="0"/>
              <a:t>will show </a:t>
            </a:r>
            <a:r>
              <a:rPr lang="en-US" sz="2000" dirty="0"/>
              <a:t>me the path to life,</a:t>
            </a:r>
          </a:p>
          <a:p>
            <a:r>
              <a:rPr lang="en-US" sz="2000" dirty="0" smtClean="0"/>
              <a:t>	abounding </a:t>
            </a:r>
            <a:r>
              <a:rPr lang="en-US" sz="2000" dirty="0"/>
              <a:t>joy in your presence, </a:t>
            </a:r>
          </a:p>
          <a:p>
            <a:r>
              <a:rPr lang="en-US" sz="2000" dirty="0" smtClean="0"/>
              <a:t>	the </a:t>
            </a:r>
            <a:r>
              <a:rPr lang="en-US" sz="2000" dirty="0"/>
              <a:t>delights at your right hand forever. </a:t>
            </a:r>
          </a:p>
          <a:p>
            <a:r>
              <a:rPr lang="en-US" sz="2000" dirty="0" smtClean="0"/>
              <a:t>			</a:t>
            </a:r>
            <a:r>
              <a:rPr lang="en-US" sz="2000" dirty="0"/>
              <a:t> </a:t>
            </a:r>
            <a:r>
              <a:rPr lang="en-US" sz="2000" dirty="0" smtClean="0"/>
              <a:t>          </a:t>
            </a:r>
            <a:r>
              <a:rPr lang="en-US" sz="2000" dirty="0" smtClean="0">
                <a:solidFill>
                  <a:srgbClr val="7F7F7F"/>
                </a:solidFill>
              </a:rPr>
              <a:t> </a:t>
            </a:r>
            <a:r>
              <a:rPr lang="en-US" sz="2000" dirty="0">
                <a:solidFill>
                  <a:srgbClr val="7F7F7F"/>
                </a:solidFill>
              </a:rPr>
              <a:t>‒ Psalm </a:t>
            </a:r>
            <a:r>
              <a:rPr lang="en-US" sz="2000" dirty="0">
                <a:solidFill>
                  <a:srgbClr val="7F7F7F"/>
                </a:solidFill>
              </a:rPr>
              <a:t>16:11</a:t>
            </a:r>
            <a:endParaRPr lang="en-US" sz="2000" dirty="0">
              <a:solidFill>
                <a:srgbClr val="7F7F7F"/>
              </a:solidFill>
              <a:effectLst/>
            </a:endParaRPr>
          </a:p>
        </p:txBody>
      </p:sp>
      <p:sp>
        <p:nvSpPr>
          <p:cNvPr id="4101" name="TextBox 4"/>
          <p:cNvSpPr txBox="1">
            <a:spLocks noChangeArrowheads="1"/>
          </p:cNvSpPr>
          <p:nvPr/>
        </p:nvSpPr>
        <p:spPr bwMode="auto">
          <a:xfrm>
            <a:off x="1447800" y="914400"/>
            <a:ext cx="6553200" cy="523220"/>
          </a:xfrm>
          <a:prstGeom prst="rect">
            <a:avLst/>
          </a:prstGeom>
          <a:noFill/>
          <a:ln w="9525">
            <a:noFill/>
            <a:miter lim="800000"/>
            <a:headEnd/>
            <a:tailEnd/>
          </a:ln>
        </p:spPr>
        <p:txBody>
          <a:bodyPr wrap="square">
            <a:spAutoFit/>
          </a:bodyPr>
          <a:lstStyle/>
          <a:p>
            <a:pPr algn="ctr"/>
            <a:r>
              <a:rPr lang="en-US" sz="2800" b="1" dirty="0"/>
              <a:t>Psalms </a:t>
            </a:r>
          </a:p>
        </p:txBody>
      </p:sp>
      <p:sp>
        <p:nvSpPr>
          <p:cNvPr id="13" name="Text Box 10"/>
          <p:cNvSpPr txBox="1">
            <a:spLocks noChangeArrowheads="1"/>
          </p:cNvSpPr>
          <p:nvPr/>
        </p:nvSpPr>
        <p:spPr bwMode="auto">
          <a:xfrm>
            <a:off x="2209800" y="6553200"/>
            <a:ext cx="2362200"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rasica</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3" name="Picture 2" descr="Slide 3_shutterstock_15398142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3403216"/>
            <a:ext cx="4953000" cy="322618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123" name="TextBox 4"/>
          <p:cNvSpPr txBox="1">
            <a:spLocks noChangeArrowheads="1"/>
          </p:cNvSpPr>
          <p:nvPr/>
        </p:nvSpPr>
        <p:spPr bwMode="auto">
          <a:xfrm>
            <a:off x="914400" y="838200"/>
            <a:ext cx="7315200" cy="523220"/>
          </a:xfrm>
          <a:prstGeom prst="rect">
            <a:avLst/>
          </a:prstGeom>
          <a:noFill/>
          <a:ln w="9525">
            <a:noFill/>
            <a:miter lim="800000"/>
            <a:headEnd/>
            <a:tailEnd/>
          </a:ln>
        </p:spPr>
        <p:txBody>
          <a:bodyPr>
            <a:spAutoFit/>
          </a:bodyPr>
          <a:lstStyle/>
          <a:p>
            <a:pPr algn="ctr"/>
            <a:r>
              <a:rPr lang="en-US" sz="2800" b="1" dirty="0"/>
              <a:t>Job </a:t>
            </a:r>
          </a:p>
        </p:txBody>
      </p:sp>
      <p:sp>
        <p:nvSpPr>
          <p:cNvPr id="21" name="Text Box 6"/>
          <p:cNvSpPr txBox="1">
            <a:spLocks noChangeArrowheads="1"/>
          </p:cNvSpPr>
          <p:nvPr/>
        </p:nvSpPr>
        <p:spPr bwMode="auto">
          <a:xfrm>
            <a:off x="1828800" y="1803737"/>
            <a:ext cx="5486400" cy="1015663"/>
          </a:xfrm>
          <a:prstGeom prst="rect">
            <a:avLst/>
          </a:prstGeom>
          <a:noFill/>
          <a:ln w="9525">
            <a:noFill/>
            <a:miter lim="800000"/>
            <a:headEnd/>
            <a:tailEnd/>
          </a:ln>
        </p:spPr>
        <p:txBody>
          <a:bodyPr wrap="square">
            <a:spAutoFit/>
          </a:bodyPr>
          <a:lstStyle/>
          <a:p>
            <a:r>
              <a:rPr lang="en-US" sz="2000" dirty="0" smtClean="0"/>
              <a:t>“The </a:t>
            </a:r>
            <a:r>
              <a:rPr lang="en-US" sz="2000" cap="small" dirty="0"/>
              <a:t>Lord</a:t>
            </a:r>
            <a:r>
              <a:rPr lang="en-US" sz="2000" dirty="0"/>
              <a:t> </a:t>
            </a:r>
            <a:r>
              <a:rPr lang="en-US" sz="2000" dirty="0" smtClean="0"/>
              <a:t>gave </a:t>
            </a:r>
            <a:r>
              <a:rPr lang="en-US" sz="2000" dirty="0"/>
              <a:t>and the </a:t>
            </a:r>
            <a:r>
              <a:rPr lang="en-US" sz="2000" cap="small" dirty="0"/>
              <a:t>Lord</a:t>
            </a:r>
            <a:r>
              <a:rPr lang="en-US" sz="2000" dirty="0"/>
              <a:t> has taken away; </a:t>
            </a:r>
          </a:p>
          <a:p>
            <a:r>
              <a:rPr lang="en-US" sz="2000" dirty="0" smtClean="0"/>
              <a:t>	blessed </a:t>
            </a:r>
            <a:r>
              <a:rPr lang="en-US" sz="2000" dirty="0"/>
              <a:t>be the name of the </a:t>
            </a:r>
            <a:r>
              <a:rPr lang="en-US" sz="2000" cap="small" dirty="0"/>
              <a:t>Lord</a:t>
            </a:r>
            <a:r>
              <a:rPr lang="en-US" sz="2000" dirty="0" smtClean="0"/>
              <a:t>!”</a:t>
            </a:r>
            <a:endParaRPr lang="en-US" sz="2000" dirty="0"/>
          </a:p>
          <a:p>
            <a:r>
              <a:rPr lang="en-US" sz="2000" dirty="0" smtClean="0"/>
              <a:t>				</a:t>
            </a:r>
            <a:r>
              <a:rPr lang="en-US" sz="2000" dirty="0" smtClean="0"/>
              <a:t>    </a:t>
            </a:r>
            <a:r>
              <a:rPr lang="en-US" sz="2000" dirty="0">
                <a:solidFill>
                  <a:srgbClr val="7F7F7F"/>
                </a:solidFill>
              </a:rPr>
              <a:t>‒ Job </a:t>
            </a:r>
            <a:r>
              <a:rPr lang="en-US" sz="2000" dirty="0">
                <a:solidFill>
                  <a:srgbClr val="7F7F7F"/>
                </a:solidFill>
              </a:rPr>
              <a:t>1:21b</a:t>
            </a:r>
            <a:endParaRPr lang="en-US" sz="2000" dirty="0">
              <a:solidFill>
                <a:srgbClr val="7F7F7F"/>
              </a:solidFill>
              <a:effectLst/>
            </a:endParaRPr>
          </a:p>
        </p:txBody>
      </p:sp>
      <p:sp>
        <p:nvSpPr>
          <p:cNvPr id="22" name="Text Box 10"/>
          <p:cNvSpPr txBox="1">
            <a:spLocks noChangeArrowheads="1"/>
          </p:cNvSpPr>
          <p:nvPr/>
        </p:nvSpPr>
        <p:spPr bwMode="auto">
          <a:xfrm>
            <a:off x="3886199" y="6413956"/>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MJTH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3" name="Picture 2" descr="Slide 4_shutterstock_175071452.jpg"/>
          <p:cNvPicPr>
            <a:picLocks noChangeAspect="1"/>
          </p:cNvPicPr>
          <p:nvPr/>
        </p:nvPicPr>
        <p:blipFill rotWithShape="1">
          <a:blip r:embed="rId4" cstate="print">
            <a:extLst>
              <a:ext uri="{28A0092B-C50C-407E-A947-70E740481C1C}">
                <a14:useLocalDpi xmlns:a14="http://schemas.microsoft.com/office/drawing/2010/main" val="0"/>
              </a:ext>
            </a:extLst>
          </a:blip>
          <a:srcRect t="9853" b="4853"/>
          <a:stretch/>
        </p:blipFill>
        <p:spPr>
          <a:xfrm>
            <a:off x="1143000" y="2743200"/>
            <a:ext cx="7053165" cy="3810000"/>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3886200" y="2099608"/>
            <a:ext cx="5181600" cy="2246769"/>
          </a:xfrm>
          <a:prstGeom prst="rect">
            <a:avLst/>
          </a:prstGeom>
          <a:noFill/>
          <a:ln w="9525">
            <a:noFill/>
            <a:miter lim="800000"/>
            <a:headEnd/>
            <a:tailEnd/>
          </a:ln>
        </p:spPr>
        <p:txBody>
          <a:bodyPr wrap="square">
            <a:spAutoFit/>
          </a:bodyPr>
          <a:lstStyle/>
          <a:p>
            <a:r>
              <a:rPr lang="en-US" sz="2000" dirty="0"/>
              <a:t>Happy the </a:t>
            </a:r>
            <a:r>
              <a:rPr lang="en-US" sz="2000" dirty="0" smtClean="0"/>
              <a:t>one who </a:t>
            </a:r>
            <a:r>
              <a:rPr lang="en-US" sz="2000" dirty="0"/>
              <a:t>finds </a:t>
            </a:r>
            <a:r>
              <a:rPr lang="en-US" sz="2000" dirty="0" smtClean="0"/>
              <a:t>wisdom. …</a:t>
            </a:r>
            <a:endParaRPr lang="en-US" sz="2000" dirty="0"/>
          </a:p>
          <a:p>
            <a:r>
              <a:rPr lang="en-US" sz="2000" dirty="0"/>
              <a:t>Her ways are pleasant ways, </a:t>
            </a:r>
          </a:p>
          <a:p>
            <a:r>
              <a:rPr lang="en-US" sz="2000" dirty="0"/>
              <a:t>	</a:t>
            </a:r>
            <a:r>
              <a:rPr lang="en-US" sz="2000" dirty="0" smtClean="0"/>
              <a:t>and </a:t>
            </a:r>
            <a:r>
              <a:rPr lang="en-US" sz="2000" dirty="0"/>
              <a:t>all her paths are peace;</a:t>
            </a:r>
          </a:p>
          <a:p>
            <a:r>
              <a:rPr lang="en-US" sz="2000" dirty="0"/>
              <a:t>She is a tree of life to those who </a:t>
            </a:r>
            <a:r>
              <a:rPr lang="en-US" sz="2000" dirty="0" smtClean="0"/>
              <a:t>grasp her</a:t>
            </a:r>
            <a:r>
              <a:rPr lang="en-US" sz="2000" dirty="0"/>
              <a:t>, </a:t>
            </a:r>
            <a:endParaRPr lang="en-US" sz="2000" dirty="0" smtClean="0"/>
          </a:p>
          <a:p>
            <a:r>
              <a:rPr lang="en-US" sz="2000" dirty="0" smtClean="0"/>
              <a:t>	and those who hold her fast</a:t>
            </a:r>
          </a:p>
          <a:p>
            <a:r>
              <a:rPr lang="en-US" sz="2000" dirty="0"/>
              <a:t>	</a:t>
            </a:r>
            <a:r>
              <a:rPr lang="en-US" sz="2000" dirty="0" smtClean="0"/>
              <a:t>are happy. </a:t>
            </a:r>
          </a:p>
          <a:p>
            <a:r>
              <a:rPr lang="en-US" sz="2000" dirty="0" smtClean="0"/>
              <a:t>		 </a:t>
            </a:r>
            <a:r>
              <a:rPr lang="en-US" sz="2000" dirty="0">
                <a:solidFill>
                  <a:srgbClr val="7F7F7F"/>
                </a:solidFill>
              </a:rPr>
              <a:t>‒ Proverbs </a:t>
            </a:r>
            <a:r>
              <a:rPr lang="en-US" sz="2000" dirty="0" smtClean="0">
                <a:solidFill>
                  <a:srgbClr val="7F7F7F"/>
                </a:solidFill>
              </a:rPr>
              <a:t>3:13a,</a:t>
            </a:r>
            <a:r>
              <a:rPr lang="en-US" sz="2000" dirty="0" smtClean="0">
                <a:solidFill>
                  <a:srgbClr val="7F7F7F"/>
                </a:solidFill>
              </a:rPr>
              <a:t>17‒18</a:t>
            </a:r>
            <a:endParaRPr lang="en-US" sz="2000" dirty="0">
              <a:solidFill>
                <a:srgbClr val="7F7F7F"/>
              </a:solidFill>
              <a:effectLst/>
            </a:endParaRPr>
          </a:p>
        </p:txBody>
      </p:sp>
      <p:sp>
        <p:nvSpPr>
          <p:cNvPr id="6" name="Text Box 10"/>
          <p:cNvSpPr txBox="1">
            <a:spLocks noChangeArrowheads="1"/>
          </p:cNvSpPr>
          <p:nvPr/>
        </p:nvSpPr>
        <p:spPr bwMode="auto">
          <a:xfrm>
            <a:off x="1600199" y="5347156"/>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Olha</a:t>
            </a: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Afanasieva</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6147" name="TextBox 4"/>
          <p:cNvSpPr txBox="1">
            <a:spLocks noChangeArrowheads="1"/>
          </p:cNvSpPr>
          <p:nvPr/>
        </p:nvSpPr>
        <p:spPr bwMode="auto">
          <a:xfrm>
            <a:off x="3505200" y="1000780"/>
            <a:ext cx="5715000" cy="523220"/>
          </a:xfrm>
          <a:prstGeom prst="rect">
            <a:avLst/>
          </a:prstGeom>
          <a:noFill/>
          <a:ln w="9525">
            <a:noFill/>
            <a:miter lim="800000"/>
            <a:headEnd/>
            <a:tailEnd/>
          </a:ln>
        </p:spPr>
        <p:txBody>
          <a:bodyPr wrap="square">
            <a:spAutoFit/>
          </a:bodyPr>
          <a:lstStyle/>
          <a:p>
            <a:pPr algn="ctr"/>
            <a:r>
              <a:rPr lang="en-US" sz="2800" b="1" dirty="0"/>
              <a:t>Proverbs </a:t>
            </a:r>
          </a:p>
        </p:txBody>
      </p:sp>
      <p:pic>
        <p:nvPicPr>
          <p:cNvPr id="4" name="Picture 3" descr="Slide 5_shutterstock_127876253.jpg"/>
          <p:cNvPicPr>
            <a:picLocks noChangeAspect="1"/>
          </p:cNvPicPr>
          <p:nvPr/>
        </p:nvPicPr>
        <p:blipFill rotWithShape="1">
          <a:blip r:embed="rId4" cstate="print">
            <a:extLst>
              <a:ext uri="{28A0092B-C50C-407E-A947-70E740481C1C}">
                <a14:useLocalDpi xmlns:a14="http://schemas.microsoft.com/office/drawing/2010/main" val="0"/>
              </a:ext>
            </a:extLst>
          </a:blip>
          <a:srcRect l="9902" r="9789"/>
          <a:stretch/>
        </p:blipFill>
        <p:spPr>
          <a:xfrm>
            <a:off x="152400" y="1828800"/>
            <a:ext cx="3719805" cy="3505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71" name="TextBox 4"/>
          <p:cNvSpPr txBox="1">
            <a:spLocks noChangeArrowheads="1"/>
          </p:cNvSpPr>
          <p:nvPr/>
        </p:nvSpPr>
        <p:spPr bwMode="auto">
          <a:xfrm>
            <a:off x="814387" y="914400"/>
            <a:ext cx="7720013" cy="523220"/>
          </a:xfrm>
          <a:prstGeom prst="rect">
            <a:avLst/>
          </a:prstGeom>
          <a:noFill/>
          <a:ln w="9525">
            <a:noFill/>
            <a:miter lim="800000"/>
            <a:headEnd/>
            <a:tailEnd/>
          </a:ln>
        </p:spPr>
        <p:txBody>
          <a:bodyPr>
            <a:spAutoFit/>
          </a:bodyPr>
          <a:lstStyle/>
          <a:p>
            <a:pPr algn="ctr">
              <a:spcBef>
                <a:spcPct val="50000"/>
              </a:spcBef>
            </a:pPr>
            <a:r>
              <a:rPr lang="en-US" sz="2800" b="1" dirty="0"/>
              <a:t>Proverbs </a:t>
            </a:r>
            <a:endParaRPr lang="en-US" sz="2800" b="1" dirty="0">
              <a:solidFill>
                <a:srgbClr val="00B0F0"/>
              </a:solidFill>
            </a:endParaRPr>
          </a:p>
        </p:txBody>
      </p:sp>
      <p:sp>
        <p:nvSpPr>
          <p:cNvPr id="7172" name="Text Box 6"/>
          <p:cNvSpPr txBox="1">
            <a:spLocks noChangeArrowheads="1"/>
          </p:cNvSpPr>
          <p:nvPr/>
        </p:nvSpPr>
        <p:spPr bwMode="auto">
          <a:xfrm>
            <a:off x="1066800" y="0"/>
            <a:ext cx="762000" cy="366713"/>
          </a:xfrm>
          <a:prstGeom prst="rect">
            <a:avLst/>
          </a:prstGeom>
          <a:noFill/>
          <a:ln w="9525">
            <a:noFill/>
            <a:miter lim="800000"/>
            <a:headEnd/>
            <a:tailEnd/>
          </a:ln>
        </p:spPr>
        <p:txBody>
          <a:bodyPr>
            <a:spAutoFit/>
          </a:bodyPr>
          <a:lstStyle/>
          <a:p>
            <a:pPr>
              <a:spcBef>
                <a:spcPct val="50000"/>
              </a:spcBef>
            </a:pPr>
            <a:endParaRPr lang="en-US"/>
          </a:p>
        </p:txBody>
      </p:sp>
      <p:sp>
        <p:nvSpPr>
          <p:cNvPr id="7173" name="Text Box 7"/>
          <p:cNvSpPr txBox="1">
            <a:spLocks noChangeArrowheads="1"/>
          </p:cNvSpPr>
          <p:nvPr/>
        </p:nvSpPr>
        <p:spPr bwMode="auto">
          <a:xfrm>
            <a:off x="2057400" y="381000"/>
            <a:ext cx="1524000" cy="457200"/>
          </a:xfrm>
          <a:prstGeom prst="rect">
            <a:avLst/>
          </a:prstGeom>
          <a:noFill/>
          <a:ln w="9525">
            <a:noFill/>
            <a:miter lim="800000"/>
            <a:headEnd/>
            <a:tailEnd/>
          </a:ln>
        </p:spPr>
        <p:txBody>
          <a:bodyPr>
            <a:spAutoFit/>
          </a:bodyPr>
          <a:lstStyle/>
          <a:p>
            <a:pPr algn="ctr">
              <a:spcBef>
                <a:spcPct val="50000"/>
              </a:spcBef>
            </a:pPr>
            <a:endParaRPr lang="en-US" sz="2400"/>
          </a:p>
        </p:txBody>
      </p:sp>
      <p:sp>
        <p:nvSpPr>
          <p:cNvPr id="8" name="Text Box 6"/>
          <p:cNvSpPr txBox="1">
            <a:spLocks noChangeArrowheads="1"/>
          </p:cNvSpPr>
          <p:nvPr/>
        </p:nvSpPr>
        <p:spPr bwMode="auto">
          <a:xfrm>
            <a:off x="838200" y="1905000"/>
            <a:ext cx="6019800" cy="1015663"/>
          </a:xfrm>
          <a:prstGeom prst="rect">
            <a:avLst/>
          </a:prstGeom>
          <a:noFill/>
          <a:ln w="9525">
            <a:noFill/>
            <a:miter lim="800000"/>
            <a:headEnd/>
            <a:tailEnd/>
          </a:ln>
        </p:spPr>
        <p:txBody>
          <a:bodyPr wrap="square">
            <a:spAutoFit/>
          </a:bodyPr>
          <a:lstStyle/>
          <a:p>
            <a:r>
              <a:rPr lang="en-US" sz="2000" dirty="0"/>
              <a:t>Hatred stirs up disputes,</a:t>
            </a:r>
          </a:p>
          <a:p>
            <a:r>
              <a:rPr lang="en-US" sz="2000" dirty="0" smtClean="0"/>
              <a:t>	but </a:t>
            </a:r>
            <a:r>
              <a:rPr lang="en-US" sz="2000" dirty="0"/>
              <a:t>love covers all offenses. </a:t>
            </a:r>
          </a:p>
          <a:p>
            <a:r>
              <a:rPr lang="en-US" sz="2000" dirty="0" smtClean="0"/>
              <a:t>		</a:t>
            </a:r>
            <a:r>
              <a:rPr lang="en-US" sz="2000" dirty="0" smtClean="0"/>
              <a:t>     </a:t>
            </a:r>
            <a:r>
              <a:rPr lang="en-US" sz="2000" dirty="0">
                <a:solidFill>
                  <a:srgbClr val="7F7F7F"/>
                </a:solidFill>
              </a:rPr>
              <a:t>‒ Proverbs </a:t>
            </a:r>
            <a:r>
              <a:rPr lang="en-US" sz="2000" dirty="0">
                <a:solidFill>
                  <a:srgbClr val="7F7F7F"/>
                </a:solidFill>
              </a:rPr>
              <a:t>10:</a:t>
            </a:r>
            <a:r>
              <a:rPr lang="en-US" sz="2000" dirty="0" smtClean="0">
                <a:solidFill>
                  <a:srgbClr val="7F7F7F"/>
                </a:solidFill>
              </a:rPr>
              <a:t>12 </a:t>
            </a:r>
            <a:endParaRPr lang="en-US" sz="2000" dirty="0">
              <a:solidFill>
                <a:srgbClr val="7F7F7F"/>
              </a:solidFill>
              <a:effectLst/>
            </a:endParaRPr>
          </a:p>
        </p:txBody>
      </p:sp>
      <p:sp>
        <p:nvSpPr>
          <p:cNvPr id="9" name="Text Box 10"/>
          <p:cNvSpPr txBox="1">
            <a:spLocks noChangeArrowheads="1"/>
          </p:cNvSpPr>
          <p:nvPr/>
        </p:nvSpPr>
        <p:spPr bwMode="auto">
          <a:xfrm>
            <a:off x="4800600" y="6096000"/>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Odua</a:t>
            </a:r>
            <a:r>
              <a:rPr lang="en-US" sz="800" dirty="0">
                <a:solidFill>
                  <a:srgbClr val="7F7F7F"/>
                </a:solidFill>
                <a:latin typeface="Arial"/>
                <a:ea typeface="Calibri"/>
                <a:cs typeface="Arial"/>
              </a:rPr>
              <a:t> Images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5" name="Picture 4" descr="Slide 6_shutterstock_92144092.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6040" r="98456">
                        <a14:foregroundMark x1="25250" y1="95232" x2="26748" y2="86512"/>
                        <a14:foregroundMark x1="75795" y1="92371" x2="73342" y2="65940"/>
                        <a14:foregroundMark x1="49682" y1="94074" x2="34832" y2="94346"/>
                      </a14:backgroundRemoval>
                    </a14:imgEffect>
                  </a14:imgLayer>
                </a14:imgProps>
              </a:ext>
              <a:ext uri="{28A0092B-C50C-407E-A947-70E740481C1C}">
                <a14:useLocalDpi xmlns:a14="http://schemas.microsoft.com/office/drawing/2010/main" val="0"/>
              </a:ext>
            </a:extLst>
          </a:blip>
          <a:srcRect l="12676" r="4319"/>
          <a:stretch/>
        </p:blipFill>
        <p:spPr>
          <a:xfrm>
            <a:off x="4191000" y="2514600"/>
            <a:ext cx="4490720" cy="3606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195" name="TextBox 4"/>
          <p:cNvSpPr txBox="1">
            <a:spLocks noChangeArrowheads="1"/>
          </p:cNvSpPr>
          <p:nvPr/>
        </p:nvSpPr>
        <p:spPr bwMode="auto">
          <a:xfrm>
            <a:off x="685800" y="990600"/>
            <a:ext cx="7848600" cy="523220"/>
          </a:xfrm>
          <a:prstGeom prst="rect">
            <a:avLst/>
          </a:prstGeom>
          <a:noFill/>
          <a:ln w="9525">
            <a:noFill/>
            <a:miter lim="800000"/>
            <a:headEnd/>
            <a:tailEnd/>
          </a:ln>
        </p:spPr>
        <p:txBody>
          <a:bodyPr>
            <a:spAutoFit/>
          </a:bodyPr>
          <a:lstStyle/>
          <a:p>
            <a:pPr algn="ctr">
              <a:spcBef>
                <a:spcPct val="50000"/>
              </a:spcBef>
            </a:pPr>
            <a:r>
              <a:rPr lang="en-US" sz="2800" b="1" dirty="0"/>
              <a:t>Ecclesiastes </a:t>
            </a:r>
            <a:endParaRPr lang="en-US" sz="2800" b="1" dirty="0">
              <a:solidFill>
                <a:srgbClr val="7030A0"/>
              </a:solidFill>
            </a:endParaRPr>
          </a:p>
        </p:txBody>
      </p:sp>
      <p:sp>
        <p:nvSpPr>
          <p:cNvPr id="7" name="Text Box 6"/>
          <p:cNvSpPr txBox="1">
            <a:spLocks noChangeArrowheads="1"/>
          </p:cNvSpPr>
          <p:nvPr/>
        </p:nvSpPr>
        <p:spPr bwMode="auto">
          <a:xfrm>
            <a:off x="1524000" y="1879937"/>
            <a:ext cx="6248400" cy="1015663"/>
          </a:xfrm>
          <a:prstGeom prst="rect">
            <a:avLst/>
          </a:prstGeom>
          <a:noFill/>
          <a:ln w="9525">
            <a:noFill/>
            <a:miter lim="800000"/>
            <a:headEnd/>
            <a:tailEnd/>
          </a:ln>
        </p:spPr>
        <p:txBody>
          <a:bodyPr wrap="square">
            <a:spAutoFit/>
          </a:bodyPr>
          <a:lstStyle/>
          <a:p>
            <a:r>
              <a:rPr lang="en-US" sz="2000" dirty="0"/>
              <a:t>There is an appointed time for everything,</a:t>
            </a:r>
          </a:p>
          <a:p>
            <a:r>
              <a:rPr lang="en-US" sz="2000" dirty="0"/>
              <a:t>	and a time for every affair under the heavens.</a:t>
            </a:r>
          </a:p>
          <a:p>
            <a:r>
              <a:rPr lang="en-US" sz="2000" dirty="0" smtClean="0"/>
              <a:t>				</a:t>
            </a:r>
            <a:r>
              <a:rPr lang="en-US" sz="2000" dirty="0" smtClean="0"/>
              <a:t>     </a:t>
            </a:r>
            <a:r>
              <a:rPr lang="en-US" sz="2000" dirty="0">
                <a:solidFill>
                  <a:srgbClr val="7F7F7F"/>
                </a:solidFill>
              </a:rPr>
              <a:t>‒ Ecclesiastes </a:t>
            </a:r>
            <a:r>
              <a:rPr lang="en-US" sz="2000" dirty="0">
                <a:solidFill>
                  <a:srgbClr val="7F7F7F"/>
                </a:solidFill>
              </a:rPr>
              <a:t>3:1</a:t>
            </a:r>
            <a:endParaRPr lang="en-US" sz="2000" dirty="0">
              <a:solidFill>
                <a:srgbClr val="7F7F7F"/>
              </a:solidFill>
              <a:effectLst/>
            </a:endParaRPr>
          </a:p>
        </p:txBody>
      </p:sp>
      <p:sp>
        <p:nvSpPr>
          <p:cNvPr id="8" name="Text Box 10"/>
          <p:cNvSpPr txBox="1">
            <a:spLocks noChangeArrowheads="1"/>
          </p:cNvSpPr>
          <p:nvPr/>
        </p:nvSpPr>
        <p:spPr bwMode="auto">
          <a:xfrm>
            <a:off x="6934200" y="5956756"/>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Smit</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11" name="Picture 10" descr="Slide 7_shutterstock_70843258.jpg"/>
          <p:cNvPicPr>
            <a:picLocks noChangeAspect="1"/>
          </p:cNvPicPr>
          <p:nvPr/>
        </p:nvPicPr>
        <p:blipFill rotWithShape="1">
          <a:blip r:embed="rId4" cstate="print">
            <a:extLst>
              <a:ext uri="{28A0092B-C50C-407E-A947-70E740481C1C}">
                <a14:useLocalDpi xmlns:a14="http://schemas.microsoft.com/office/drawing/2010/main" val="0"/>
              </a:ext>
            </a:extLst>
          </a:blip>
          <a:srcRect l="49870" t="49996"/>
          <a:stretch/>
        </p:blipFill>
        <p:spPr>
          <a:xfrm>
            <a:off x="6938300" y="4008856"/>
            <a:ext cx="2739100" cy="2010944"/>
          </a:xfrm>
          <a:prstGeom prst="rect">
            <a:avLst/>
          </a:prstGeom>
        </p:spPr>
      </p:pic>
      <p:pic>
        <p:nvPicPr>
          <p:cNvPr id="12" name="Picture 11" descr="Slide 7_shutterstock_70843258.jpg"/>
          <p:cNvPicPr>
            <a:picLocks noChangeAspect="1"/>
          </p:cNvPicPr>
          <p:nvPr/>
        </p:nvPicPr>
        <p:blipFill rotWithShape="1">
          <a:blip r:embed="rId5" cstate="print">
            <a:extLst>
              <a:ext uri="{28A0092B-C50C-407E-A947-70E740481C1C}">
                <a14:useLocalDpi xmlns:a14="http://schemas.microsoft.com/office/drawing/2010/main" val="0"/>
              </a:ext>
            </a:extLst>
          </a:blip>
          <a:srcRect t="50466" r="50649"/>
          <a:stretch/>
        </p:blipFill>
        <p:spPr>
          <a:xfrm>
            <a:off x="4724400" y="3753241"/>
            <a:ext cx="2718444" cy="2008215"/>
          </a:xfrm>
          <a:prstGeom prst="rect">
            <a:avLst/>
          </a:prstGeom>
        </p:spPr>
      </p:pic>
      <p:pic>
        <p:nvPicPr>
          <p:cNvPr id="6" name="Picture 5" descr="Slide 7_shutterstock_70843258.jpg"/>
          <p:cNvPicPr>
            <a:picLocks noChangeAspect="1"/>
          </p:cNvPicPr>
          <p:nvPr/>
        </p:nvPicPr>
        <p:blipFill rotWithShape="1">
          <a:blip r:embed="rId4" cstate="print">
            <a:extLst>
              <a:ext uri="{28A0092B-C50C-407E-A947-70E740481C1C}">
                <a14:useLocalDpi xmlns:a14="http://schemas.microsoft.com/office/drawing/2010/main" val="0"/>
              </a:ext>
            </a:extLst>
          </a:blip>
          <a:srcRect l="49870" b="50240"/>
          <a:stretch/>
        </p:blipFill>
        <p:spPr>
          <a:xfrm>
            <a:off x="2362200" y="4008856"/>
            <a:ext cx="2743200" cy="2004099"/>
          </a:xfrm>
          <a:prstGeom prst="rect">
            <a:avLst/>
          </a:prstGeom>
        </p:spPr>
      </p:pic>
      <p:pic>
        <p:nvPicPr>
          <p:cNvPr id="10" name="Picture 9" descr="Slide 7_shutterstock_70843258.jpg"/>
          <p:cNvPicPr>
            <a:picLocks noChangeAspect="1"/>
          </p:cNvPicPr>
          <p:nvPr/>
        </p:nvPicPr>
        <p:blipFill rotWithShape="1">
          <a:blip r:embed="rId4" cstate="print">
            <a:extLst>
              <a:ext uri="{28A0092B-C50C-407E-A947-70E740481C1C}">
                <a14:useLocalDpi xmlns:a14="http://schemas.microsoft.com/office/drawing/2010/main" val="0"/>
              </a:ext>
            </a:extLst>
          </a:blip>
          <a:srcRect r="50476" b="50004"/>
          <a:stretch/>
        </p:blipFill>
        <p:spPr>
          <a:xfrm>
            <a:off x="-115479" y="3750671"/>
            <a:ext cx="2706279" cy="20107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219" name="TextBox 4"/>
          <p:cNvSpPr txBox="1">
            <a:spLocks noChangeArrowheads="1"/>
          </p:cNvSpPr>
          <p:nvPr/>
        </p:nvSpPr>
        <p:spPr bwMode="auto">
          <a:xfrm>
            <a:off x="1447800" y="1000780"/>
            <a:ext cx="6400800" cy="523220"/>
          </a:xfrm>
          <a:prstGeom prst="rect">
            <a:avLst/>
          </a:prstGeom>
          <a:noFill/>
          <a:ln w="9525">
            <a:noFill/>
            <a:miter lim="800000"/>
            <a:headEnd/>
            <a:tailEnd/>
          </a:ln>
        </p:spPr>
        <p:txBody>
          <a:bodyPr wrap="square">
            <a:spAutoFit/>
          </a:bodyPr>
          <a:lstStyle/>
          <a:p>
            <a:pPr algn="ctr">
              <a:spcBef>
                <a:spcPct val="50000"/>
              </a:spcBef>
            </a:pPr>
            <a:r>
              <a:rPr lang="en-US" sz="2800" b="1" dirty="0"/>
              <a:t>Ecclesiastes </a:t>
            </a:r>
            <a:endParaRPr lang="en-US" sz="2800" b="1" dirty="0">
              <a:solidFill>
                <a:srgbClr val="FF0000"/>
              </a:solidFill>
            </a:endParaRPr>
          </a:p>
        </p:txBody>
      </p:sp>
      <p:sp>
        <p:nvSpPr>
          <p:cNvPr id="6" name="Text Box 6"/>
          <p:cNvSpPr txBox="1">
            <a:spLocks noChangeArrowheads="1"/>
          </p:cNvSpPr>
          <p:nvPr/>
        </p:nvSpPr>
        <p:spPr bwMode="auto">
          <a:xfrm>
            <a:off x="1371600" y="1828800"/>
            <a:ext cx="6705600" cy="1015663"/>
          </a:xfrm>
          <a:prstGeom prst="rect">
            <a:avLst/>
          </a:prstGeom>
          <a:noFill/>
          <a:ln w="9525">
            <a:noFill/>
            <a:miter lim="800000"/>
            <a:headEnd/>
            <a:tailEnd/>
          </a:ln>
        </p:spPr>
        <p:txBody>
          <a:bodyPr wrap="square">
            <a:spAutoFit/>
          </a:bodyPr>
          <a:lstStyle/>
          <a:p>
            <a:r>
              <a:rPr lang="en-US" sz="2000" dirty="0"/>
              <a:t>The covetous </a:t>
            </a:r>
            <a:r>
              <a:rPr lang="en-US" sz="2000" dirty="0" smtClean="0"/>
              <a:t>are never </a:t>
            </a:r>
            <a:r>
              <a:rPr lang="en-US" sz="2000" dirty="0"/>
              <a:t>satisfied with money, </a:t>
            </a:r>
            <a:r>
              <a:rPr lang="en-US" sz="2000" dirty="0" smtClean="0"/>
              <a:t>nor lovers </a:t>
            </a:r>
            <a:r>
              <a:rPr lang="en-US" sz="2000" dirty="0"/>
              <a:t>of wealth </a:t>
            </a:r>
            <a:r>
              <a:rPr lang="en-US" sz="2000" dirty="0" smtClean="0"/>
              <a:t>with their gain; </a:t>
            </a:r>
            <a:r>
              <a:rPr lang="en-US" sz="2000" dirty="0"/>
              <a:t>so this too is vanity.</a:t>
            </a:r>
          </a:p>
          <a:p>
            <a:r>
              <a:rPr lang="en-US" sz="2000" dirty="0" smtClean="0"/>
              <a:t>				</a:t>
            </a:r>
            <a:r>
              <a:rPr lang="en-US" sz="2000" dirty="0" smtClean="0"/>
              <a:t>        </a:t>
            </a:r>
            <a:r>
              <a:rPr lang="en-US" sz="2000" dirty="0">
                <a:solidFill>
                  <a:srgbClr val="7F7F7F"/>
                </a:solidFill>
              </a:rPr>
              <a:t>‒ Ecclesiastes </a:t>
            </a:r>
            <a:r>
              <a:rPr lang="en-US" sz="2000" dirty="0">
                <a:solidFill>
                  <a:srgbClr val="7F7F7F"/>
                </a:solidFill>
              </a:rPr>
              <a:t>5:9</a:t>
            </a:r>
          </a:p>
        </p:txBody>
      </p:sp>
      <p:sp>
        <p:nvSpPr>
          <p:cNvPr id="8" name="Text Box 10"/>
          <p:cNvSpPr txBox="1">
            <a:spLocks noChangeArrowheads="1"/>
          </p:cNvSpPr>
          <p:nvPr/>
        </p:nvSpPr>
        <p:spPr bwMode="auto">
          <a:xfrm>
            <a:off x="4876799" y="6400800"/>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Monkey Business Images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5" name="Picture 4" descr="Slide 8_shutterstock_18490975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276600"/>
            <a:ext cx="4648200" cy="3098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44" name="TextBox 4"/>
          <p:cNvSpPr txBox="1">
            <a:spLocks noChangeArrowheads="1"/>
          </p:cNvSpPr>
          <p:nvPr/>
        </p:nvSpPr>
        <p:spPr bwMode="auto">
          <a:xfrm>
            <a:off x="762000" y="848380"/>
            <a:ext cx="7848600" cy="523220"/>
          </a:xfrm>
          <a:prstGeom prst="rect">
            <a:avLst/>
          </a:prstGeom>
          <a:noFill/>
          <a:ln w="9525">
            <a:noFill/>
            <a:miter lim="800000"/>
            <a:headEnd/>
            <a:tailEnd/>
          </a:ln>
        </p:spPr>
        <p:txBody>
          <a:bodyPr>
            <a:spAutoFit/>
          </a:bodyPr>
          <a:lstStyle/>
          <a:p>
            <a:pPr algn="ctr">
              <a:spcBef>
                <a:spcPct val="50000"/>
              </a:spcBef>
            </a:pPr>
            <a:r>
              <a:rPr lang="en-US" sz="2800" b="1" dirty="0" smtClean="0"/>
              <a:t>Ben </a:t>
            </a:r>
            <a:r>
              <a:rPr lang="en-US" sz="2800" b="1" dirty="0" err="1" smtClean="0"/>
              <a:t>Sira</a:t>
            </a:r>
            <a:r>
              <a:rPr lang="en-US" sz="2800" b="1" dirty="0" smtClean="0"/>
              <a:t> </a:t>
            </a:r>
            <a:endParaRPr lang="en-US" sz="2800" b="1" dirty="0">
              <a:solidFill>
                <a:srgbClr val="00B050"/>
              </a:solidFill>
            </a:endParaRPr>
          </a:p>
        </p:txBody>
      </p:sp>
      <p:sp>
        <p:nvSpPr>
          <p:cNvPr id="12" name="Text Box 6"/>
          <p:cNvSpPr txBox="1">
            <a:spLocks noChangeArrowheads="1"/>
          </p:cNvSpPr>
          <p:nvPr/>
        </p:nvSpPr>
        <p:spPr bwMode="auto">
          <a:xfrm>
            <a:off x="2209800" y="1600200"/>
            <a:ext cx="5181600" cy="1631216"/>
          </a:xfrm>
          <a:prstGeom prst="rect">
            <a:avLst/>
          </a:prstGeom>
          <a:noFill/>
          <a:ln w="9525">
            <a:noFill/>
            <a:miter lim="800000"/>
            <a:headEnd/>
            <a:tailEnd/>
          </a:ln>
        </p:spPr>
        <p:txBody>
          <a:bodyPr wrap="square">
            <a:spAutoFit/>
          </a:bodyPr>
          <a:lstStyle/>
          <a:p>
            <a:r>
              <a:rPr lang="en-US" sz="2000" dirty="0" smtClean="0"/>
              <a:t>Faithful friends are a </a:t>
            </a:r>
            <a:r>
              <a:rPr lang="en-US" sz="2000" dirty="0"/>
              <a:t>sturdy shelter;</a:t>
            </a:r>
          </a:p>
          <a:p>
            <a:r>
              <a:rPr lang="en-US" sz="2000" dirty="0"/>
              <a:t>	</a:t>
            </a:r>
            <a:r>
              <a:rPr lang="en-US" sz="2000" dirty="0" smtClean="0"/>
              <a:t>whoever finds </a:t>
            </a:r>
            <a:r>
              <a:rPr lang="en-US" sz="2000" dirty="0"/>
              <a:t>one finds a treasure.</a:t>
            </a:r>
          </a:p>
          <a:p>
            <a:r>
              <a:rPr lang="en-US" sz="2000" dirty="0" smtClean="0"/>
              <a:t>Faithful friends are </a:t>
            </a:r>
            <a:r>
              <a:rPr lang="en-US" sz="2000" dirty="0"/>
              <a:t>beyond price,</a:t>
            </a:r>
          </a:p>
          <a:p>
            <a:r>
              <a:rPr lang="en-US" sz="2000" dirty="0"/>
              <a:t>	no </a:t>
            </a:r>
            <a:r>
              <a:rPr lang="en-US" sz="2000" dirty="0" smtClean="0"/>
              <a:t>amount can balance their worth</a:t>
            </a:r>
            <a:r>
              <a:rPr lang="en-US" sz="2000" dirty="0"/>
              <a:t>.</a:t>
            </a:r>
          </a:p>
          <a:p>
            <a:r>
              <a:rPr lang="en-US" sz="2000" dirty="0" smtClean="0"/>
              <a:t>			</a:t>
            </a:r>
            <a:r>
              <a:rPr lang="en-US" sz="2000" dirty="0">
                <a:solidFill>
                  <a:srgbClr val="7F7F7F"/>
                </a:solidFill>
              </a:rPr>
              <a:t> ‒ </a:t>
            </a:r>
            <a:r>
              <a:rPr lang="en-US" sz="2000" dirty="0" smtClean="0">
                <a:solidFill>
                  <a:srgbClr val="7F7F7F"/>
                </a:solidFill>
              </a:rPr>
              <a:t>Ben </a:t>
            </a:r>
            <a:r>
              <a:rPr lang="en-US" sz="2000" dirty="0" err="1" smtClean="0">
                <a:solidFill>
                  <a:srgbClr val="7F7F7F"/>
                </a:solidFill>
              </a:rPr>
              <a:t>Sira</a:t>
            </a:r>
            <a:r>
              <a:rPr lang="en-US" sz="2000" dirty="0" smtClean="0">
                <a:solidFill>
                  <a:srgbClr val="7F7F7F"/>
                </a:solidFill>
              </a:rPr>
              <a:t> 6:14‒15</a:t>
            </a:r>
            <a:endParaRPr lang="en-US" sz="2000" dirty="0">
              <a:solidFill>
                <a:srgbClr val="7F7F7F"/>
              </a:solidFill>
              <a:effectLst/>
            </a:endParaRPr>
          </a:p>
        </p:txBody>
      </p:sp>
      <p:sp>
        <p:nvSpPr>
          <p:cNvPr id="13" name="Text Box 10"/>
          <p:cNvSpPr txBox="1">
            <a:spLocks noChangeArrowheads="1"/>
          </p:cNvSpPr>
          <p:nvPr/>
        </p:nvSpPr>
        <p:spPr bwMode="auto">
          <a:xfrm>
            <a:off x="2895599" y="6490156"/>
            <a:ext cx="2362201"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Monkey Business Images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6" name="Picture 5" descr="Slide 9_shutterstock_4501649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500" y="3468037"/>
            <a:ext cx="4419600" cy="2946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3663</TotalTime>
  <Words>703</Words>
  <Application>Microsoft Office PowerPoint</Application>
  <PresentationFormat>On-screen Show (4:3)</PresentationFormat>
  <Paragraphs>107</Paragraphs>
  <Slides>15</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Default Design</vt:lpstr>
      <vt:lpstr>Reflecting on Wisdom Literature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vt:lpstr>
    </vt:vector>
  </TitlesOfParts>
  <Company>Independent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God &amp; Being Found by God</dc:title>
  <dc:creator>Caren Yang</dc:creator>
  <cp:lastModifiedBy>Brooke Saron</cp:lastModifiedBy>
  <cp:revision>370</cp:revision>
  <dcterms:created xsi:type="dcterms:W3CDTF">2009-06-22T14:27:32Z</dcterms:created>
  <dcterms:modified xsi:type="dcterms:W3CDTF">2015-04-02T18:49:09Z</dcterms:modified>
</cp:coreProperties>
</file>