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5"/>
  </p:notesMasterIdLst>
  <p:sldIdLst>
    <p:sldId id="310" r:id="rId2"/>
    <p:sldId id="330" r:id="rId3"/>
    <p:sldId id="331" r:id="rId4"/>
    <p:sldId id="332" r:id="rId5"/>
    <p:sldId id="333" r:id="rId6"/>
    <p:sldId id="334" r:id="rId7"/>
    <p:sldId id="335" r:id="rId8"/>
    <p:sldId id="336" r:id="rId9"/>
    <p:sldId id="337" r:id="rId10"/>
    <p:sldId id="338" r:id="rId11"/>
    <p:sldId id="339" r:id="rId12"/>
    <p:sldId id="340" r:id="rId13"/>
    <p:sldId id="341" r:id="rId14"/>
  </p:sldIdLst>
  <p:sldSz cx="9144000" cy="6858000" type="screen4x3"/>
  <p:notesSz cx="6858000" cy="9144000"/>
  <p:custDataLst>
    <p:tags r:id="rId16"/>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 id="2" name="Joanna Dailey" initials="JD"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8D34"/>
    <a:srgbClr val="0A5598"/>
    <a:srgbClr val="C30027"/>
    <a:srgbClr val="0000FF"/>
    <a:srgbClr val="008000"/>
    <a:srgbClr val="D60005"/>
    <a:srgbClr val="314BCD"/>
    <a:srgbClr val="FF0000"/>
    <a:srgbClr val="353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9" autoAdjust="0"/>
    <p:restoredTop sz="86425" autoAdjust="0"/>
  </p:normalViewPr>
  <p:slideViewPr>
    <p:cSldViewPr snapToGrid="0" snapToObjects="1">
      <p:cViewPr varScale="1">
        <p:scale>
          <a:sx n="99" d="100"/>
          <a:sy n="99" d="100"/>
        </p:scale>
        <p:origin x="1492" y="72"/>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4/4/2023</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4/4/2023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Tree>
    <p:extLst>
      <p:ext uri="{BB962C8B-B14F-4D97-AF65-F5344CB8AC3E}">
        <p14:creationId xmlns:p14="http://schemas.microsoft.com/office/powerpoint/2010/main" val="3733087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dirty="0">
                <a:solidFill>
                  <a:srgbClr val="C30027"/>
                </a:solidFill>
                <a:latin typeface="Arial" panose="020B0604020202020204" pitchFamily="34" charset="0"/>
                <a:cs typeface="Arial" panose="020B0604020202020204" pitchFamily="34" charset="0"/>
              </a:rPr>
              <a:t>“</a:t>
            </a:r>
            <a:r>
              <a:rPr lang="en-US" sz="4200" b="1" dirty="0">
                <a:solidFill>
                  <a:srgbClr val="C30027"/>
                </a:solidFill>
                <a:latin typeface="Arial" panose="020B0604020202020204" pitchFamily="34" charset="0"/>
                <a:cs typeface="Arial" panose="020B0604020202020204" pitchFamily="34" charset="0"/>
              </a:rPr>
              <a:t>Practical Moral Advice”</a:t>
            </a:r>
            <a:br>
              <a:rPr lang="en-US" sz="4200" b="1" dirty="0">
                <a:solidFill>
                  <a:srgbClr val="C30027"/>
                </a:solidFill>
                <a:latin typeface="Arial" panose="020B0604020202020204" pitchFamily="34" charset="0"/>
                <a:cs typeface="Arial" panose="020B0604020202020204" pitchFamily="34" charset="0"/>
              </a:rPr>
            </a:br>
            <a:r>
              <a:rPr lang="en-US" sz="1800" b="1" dirty="0">
                <a:solidFill>
                  <a:schemeClr val="tx1">
                    <a:lumMod val="50000"/>
                    <a:lumOff val="50000"/>
                  </a:schemeClr>
                </a:solidFill>
                <a:latin typeface="Arial" panose="020B0604020202020204" pitchFamily="34" charset="0"/>
                <a:cs typeface="Arial" panose="020B0604020202020204" pitchFamily="34" charset="0"/>
              </a:rPr>
              <a:t>(Handbook, pages 412–414)</a:t>
            </a:r>
            <a:endParaRPr lang="en-US" sz="1800" b="1" dirty="0">
              <a:solidFill>
                <a:schemeClr val="tx1">
                  <a:lumMod val="50000"/>
                  <a:lumOff val="50000"/>
                </a:schemeClr>
              </a:solidFill>
            </a:endParaRPr>
          </a:p>
        </p:txBody>
      </p:sp>
      <p:sp>
        <p:nvSpPr>
          <p:cNvPr id="5" name="TextBox 4"/>
          <p:cNvSpPr txBox="1"/>
          <p:nvPr/>
        </p:nvSpPr>
        <p:spPr>
          <a:xfrm>
            <a:off x="323762" y="1885453"/>
            <a:ext cx="4477658" cy="1938992"/>
          </a:xfrm>
          <a:prstGeom prst="rect">
            <a:avLst/>
          </a:prstGeom>
          <a:noFill/>
        </p:spPr>
        <p:txBody>
          <a:bodyPr wrap="square" rtlCol="0">
            <a:spAutoFit/>
          </a:bodyPr>
          <a:lstStyle/>
          <a:p>
            <a:pPr algn="ctr"/>
            <a:endParaRPr lang="en-US" b="1" u="sng"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Bible offers advice and guidelines for making good moral choices.</a:t>
            </a:r>
          </a:p>
          <a:p>
            <a:endParaRPr lang="en-US" dirty="0"/>
          </a:p>
        </p:txBody>
      </p:sp>
      <p:sp>
        <p:nvSpPr>
          <p:cNvPr id="7" name="Rectangle 6"/>
          <p:cNvSpPr/>
          <p:nvPr/>
        </p:nvSpPr>
        <p:spPr>
          <a:xfrm>
            <a:off x="7139581" y="4834195"/>
            <a:ext cx="1547219" cy="200055"/>
          </a:xfrm>
          <a:prstGeom prst="rect">
            <a:avLst/>
          </a:prstGeom>
        </p:spPr>
        <p:txBody>
          <a:bodyPr wrap="none">
            <a:spAutoFit/>
          </a:bodyPr>
          <a:lstStyle/>
          <a:p>
            <a:pPr algn="r"/>
            <a:r>
              <a:rPr lang="en-US" sz="700" dirty="0">
                <a:solidFill>
                  <a:schemeClr val="bg1">
                    <a:lumMod val="65000"/>
                  </a:schemeClr>
                </a:solidFill>
                <a:latin typeface="Arial" panose="020B0604020202020204" pitchFamily="34" charset="0"/>
                <a:cs typeface="Arial" panose="020B0604020202020204" pitchFamily="34" charset="0"/>
              </a:rPr>
              <a:t>© whitemay/www.istockphoto.com</a:t>
            </a:r>
          </a:p>
        </p:txBody>
      </p:sp>
      <p:pic>
        <p:nvPicPr>
          <p:cNvPr id="8" name="Picture 7" descr="S9-iStock_000006642655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9367" y="1892711"/>
            <a:ext cx="4416128" cy="2941484"/>
          </a:xfrm>
          <a:prstGeom prst="rect">
            <a:avLst/>
          </a:prstGeom>
          <a:ln>
            <a:noFill/>
          </a:ln>
          <a:effectLst>
            <a:softEdge rad="112500"/>
          </a:effectLst>
        </p:spPr>
      </p:pic>
    </p:spTree>
    <p:extLst>
      <p:ext uri="{BB962C8B-B14F-4D97-AF65-F5344CB8AC3E}">
        <p14:creationId xmlns:p14="http://schemas.microsoft.com/office/powerpoint/2010/main" val="740830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dirty="0">
                <a:solidFill>
                  <a:srgbClr val="C30027"/>
                </a:solidFill>
                <a:latin typeface="Arial" panose="020B0604020202020204" pitchFamily="34" charset="0"/>
                <a:cs typeface="Arial" panose="020B0604020202020204" pitchFamily="34" charset="0"/>
              </a:rPr>
              <a:t>“</a:t>
            </a:r>
            <a:r>
              <a:rPr lang="en-US" sz="4200" b="1" dirty="0">
                <a:solidFill>
                  <a:srgbClr val="C30027"/>
                </a:solidFill>
                <a:latin typeface="Arial" panose="020B0604020202020204" pitchFamily="34" charset="0"/>
                <a:cs typeface="Arial" panose="020B0604020202020204" pitchFamily="34" charset="0"/>
              </a:rPr>
              <a:t>Practical Moral Advice”</a:t>
            </a:r>
            <a:br>
              <a:rPr lang="en-US" sz="4200" b="1" dirty="0">
                <a:solidFill>
                  <a:srgbClr val="C30027"/>
                </a:solidFill>
                <a:latin typeface="Arial" panose="020B0604020202020204" pitchFamily="34" charset="0"/>
                <a:cs typeface="Arial" panose="020B0604020202020204" pitchFamily="34" charset="0"/>
              </a:rPr>
            </a:br>
            <a:r>
              <a:rPr lang="en-US" sz="1800" b="1" dirty="0">
                <a:solidFill>
                  <a:schemeClr val="tx1">
                    <a:lumMod val="50000"/>
                    <a:lumOff val="50000"/>
                  </a:schemeClr>
                </a:solidFill>
                <a:latin typeface="Arial" panose="020B0604020202020204" pitchFamily="34" charset="0"/>
                <a:cs typeface="Arial" panose="020B0604020202020204" pitchFamily="34" charset="0"/>
              </a:rPr>
              <a:t>(Handbook, pages 412–414)</a:t>
            </a:r>
            <a:endParaRPr lang="en-US" sz="1800" b="1" dirty="0">
              <a:solidFill>
                <a:schemeClr val="tx1">
                  <a:lumMod val="50000"/>
                  <a:lumOff val="50000"/>
                </a:schemeClr>
              </a:solidFill>
            </a:endParaRPr>
          </a:p>
        </p:txBody>
      </p:sp>
      <p:sp>
        <p:nvSpPr>
          <p:cNvPr id="5" name="Content Placeholder 2"/>
          <p:cNvSpPr>
            <a:spLocks noGrp="1"/>
          </p:cNvSpPr>
          <p:nvPr>
            <p:ph idx="1"/>
          </p:nvPr>
        </p:nvSpPr>
        <p:spPr>
          <a:xfrm>
            <a:off x="457200" y="1901409"/>
            <a:ext cx="8229600" cy="4525963"/>
          </a:xfrm>
        </p:spPr>
        <p:txBody>
          <a:bodyPr>
            <a:normAutofit/>
          </a:bodyPr>
          <a:lstStyle/>
          <a:p>
            <a:r>
              <a:rPr lang="en-US" sz="2600" dirty="0">
                <a:latin typeface="Arial" pitchFamily="34" charset="0"/>
                <a:cs typeface="Arial" pitchFamily="34" charset="0"/>
              </a:rPr>
              <a:t>The Bible gives us guidelines for making good moral choices.</a:t>
            </a:r>
          </a:p>
          <a:p>
            <a:r>
              <a:rPr lang="en-US" sz="2600" dirty="0">
                <a:latin typeface="Arial" pitchFamily="34" charset="0"/>
                <a:cs typeface="Arial" pitchFamily="34" charset="0"/>
              </a:rPr>
              <a:t>The Book of Proverbs offers practical examples for us to follow.</a:t>
            </a:r>
          </a:p>
          <a:p>
            <a:r>
              <a:rPr lang="en-US" sz="2600" dirty="0">
                <a:latin typeface="Arial" pitchFamily="34" charset="0"/>
                <a:cs typeface="Arial" pitchFamily="34" charset="0"/>
              </a:rPr>
              <a:t>Many letters in the New Testament—for example, Saint Paul’s Letter to the Ephesians—help us understand the New Law of Love and find ways to live it out.</a:t>
            </a:r>
          </a:p>
        </p:txBody>
      </p:sp>
    </p:spTree>
    <p:extLst>
      <p:ext uri="{BB962C8B-B14F-4D97-AF65-F5344CB8AC3E}">
        <p14:creationId xmlns:p14="http://schemas.microsoft.com/office/powerpoint/2010/main" val="297592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10-iStock_000014806800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flipH="1">
            <a:off x="3835986" y="-377677"/>
            <a:ext cx="1085291" cy="6515509"/>
          </a:xfrm>
          <a:prstGeom prst="rect">
            <a:avLst/>
          </a:prstGeom>
        </p:spPr>
      </p:pic>
      <p:sp>
        <p:nvSpPr>
          <p:cNvPr id="4" name="Title 1"/>
          <p:cNvSpPr txBox="1">
            <a:spLocks noGrp="1"/>
          </p:cNvSpPr>
          <p:nvPr>
            <p:ph type="title"/>
          </p:nvPr>
        </p:nvSpPr>
        <p:spPr>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dirty="0">
                <a:solidFill>
                  <a:srgbClr val="C30027"/>
                </a:solidFill>
                <a:latin typeface="Arial" panose="020B0604020202020204" pitchFamily="34" charset="0"/>
                <a:cs typeface="Arial" panose="020B0604020202020204" pitchFamily="34" charset="0"/>
              </a:rPr>
              <a:t>“</a:t>
            </a:r>
            <a:r>
              <a:rPr lang="en-US" sz="4200" b="1" dirty="0">
                <a:solidFill>
                  <a:srgbClr val="C30027"/>
                </a:solidFill>
                <a:latin typeface="Arial" panose="020B0604020202020204" pitchFamily="34" charset="0"/>
                <a:cs typeface="Arial" panose="020B0604020202020204" pitchFamily="34" charset="0"/>
              </a:rPr>
              <a:t>Practical Moral Advice”</a:t>
            </a:r>
            <a:br>
              <a:rPr lang="en-US" sz="4200" b="1" dirty="0">
                <a:solidFill>
                  <a:srgbClr val="C30027"/>
                </a:solidFill>
                <a:latin typeface="Arial" panose="020B0604020202020204" pitchFamily="34" charset="0"/>
                <a:cs typeface="Arial" panose="020B0604020202020204" pitchFamily="34" charset="0"/>
              </a:rPr>
            </a:br>
            <a:r>
              <a:rPr lang="en-US" sz="1800" b="1" dirty="0">
                <a:solidFill>
                  <a:schemeClr val="tx1">
                    <a:lumMod val="50000"/>
                    <a:lumOff val="50000"/>
                  </a:schemeClr>
                </a:solidFill>
                <a:latin typeface="Arial" panose="020B0604020202020204" pitchFamily="34" charset="0"/>
                <a:cs typeface="Arial" panose="020B0604020202020204" pitchFamily="34" charset="0"/>
              </a:rPr>
              <a:t>(Handbook, pages 412–414)</a:t>
            </a:r>
            <a:endParaRPr lang="en-US" sz="1800" b="1" dirty="0">
              <a:solidFill>
                <a:schemeClr val="tx1">
                  <a:lumMod val="50000"/>
                  <a:lumOff val="50000"/>
                </a:schemeClr>
              </a:solidFill>
            </a:endParaRPr>
          </a:p>
        </p:txBody>
      </p:sp>
      <p:sp>
        <p:nvSpPr>
          <p:cNvPr id="5" name="TextBox 4"/>
          <p:cNvSpPr txBox="1"/>
          <p:nvPr/>
        </p:nvSpPr>
        <p:spPr>
          <a:xfrm>
            <a:off x="2415684" y="1587317"/>
            <a:ext cx="4268461" cy="1015663"/>
          </a:xfrm>
          <a:prstGeom prst="rect">
            <a:avLst/>
          </a:prstGeom>
          <a:noFill/>
        </p:spPr>
        <p:txBody>
          <a:bodyPr wrap="square" rtlCol="0">
            <a:spAutoFit/>
          </a:bodyPr>
          <a:lstStyle/>
          <a:p>
            <a:pPr algn="ctr"/>
            <a:r>
              <a:rPr lang="en-US" sz="6000" dirty="0">
                <a:latin typeface="Arial" panose="020B0604020202020204" pitchFamily="34" charset="0"/>
                <a:cs typeface="Arial" panose="020B0604020202020204" pitchFamily="34" charset="0"/>
              </a:rPr>
              <a:t>Journal It!</a:t>
            </a:r>
          </a:p>
        </p:txBody>
      </p:sp>
      <p:sp>
        <p:nvSpPr>
          <p:cNvPr id="6" name="TextBox 5"/>
          <p:cNvSpPr txBox="1"/>
          <p:nvPr/>
        </p:nvSpPr>
        <p:spPr>
          <a:xfrm>
            <a:off x="951238" y="4581510"/>
            <a:ext cx="7199086" cy="830997"/>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How can you let God’s Word in Scripture be the compass guiding you to a happy and holy life?</a:t>
            </a:r>
          </a:p>
        </p:txBody>
      </p:sp>
      <p:sp>
        <p:nvSpPr>
          <p:cNvPr id="7" name="TextBox 6"/>
          <p:cNvSpPr txBox="1"/>
          <p:nvPr/>
        </p:nvSpPr>
        <p:spPr>
          <a:xfrm>
            <a:off x="1743586" y="3313009"/>
            <a:ext cx="5892800" cy="1384995"/>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Write one paragraph that answers this question:</a:t>
            </a:r>
          </a:p>
          <a:p>
            <a:pPr algn="ctr"/>
            <a:endParaRPr lang="en-US" sz="2800" u="sng" dirty="0">
              <a:effectLst>
                <a:outerShdw blurRad="38100" dist="38100" dir="2700000" algn="tl">
                  <a:srgbClr val="000000">
                    <a:alpha val="43137"/>
                  </a:srgbClr>
                </a:outerShdw>
              </a:effectLst>
            </a:endParaRPr>
          </a:p>
        </p:txBody>
      </p:sp>
      <p:sp>
        <p:nvSpPr>
          <p:cNvPr id="10" name="Rectangle 9"/>
          <p:cNvSpPr/>
          <p:nvPr/>
        </p:nvSpPr>
        <p:spPr>
          <a:xfrm>
            <a:off x="3643037" y="3039944"/>
            <a:ext cx="1858201" cy="200055"/>
          </a:xfrm>
          <a:prstGeom prst="rect">
            <a:avLst/>
          </a:prstGeom>
        </p:spPr>
        <p:txBody>
          <a:bodyPr wrap="none">
            <a:spAutoFit/>
          </a:bodyPr>
          <a:lstStyle/>
          <a:p>
            <a:r>
              <a:rPr lang="en-US" sz="700" dirty="0">
                <a:solidFill>
                  <a:schemeClr val="bg1">
                    <a:lumMod val="65000"/>
                  </a:schemeClr>
                </a:solidFill>
                <a:latin typeface="Arial" panose="020B0604020202020204" pitchFamily="34" charset="0"/>
                <a:cs typeface="Arial" panose="020B0604020202020204" pitchFamily="34" charset="0"/>
              </a:rPr>
              <a:t>© RuslanDashinsky/www.istockphoto.com</a:t>
            </a:r>
          </a:p>
        </p:txBody>
      </p:sp>
    </p:spTree>
    <p:extLst>
      <p:ext uri="{BB962C8B-B14F-4D97-AF65-F5344CB8AC3E}">
        <p14:creationId xmlns:p14="http://schemas.microsoft.com/office/powerpoint/2010/main" val="3173881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42686" y="372960"/>
            <a:ext cx="8229600" cy="11430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000" b="1" dirty="0">
                <a:solidFill>
                  <a:srgbClr val="0A5598"/>
                </a:solidFill>
                <a:latin typeface="Arial" panose="020B0604020202020204" pitchFamily="34" charset="0"/>
                <a:cs typeface="Arial" panose="020B0604020202020204" pitchFamily="34" charset="0"/>
              </a:rPr>
              <a:t>“The Bible:</a:t>
            </a:r>
            <a:br>
              <a:rPr lang="en-US" sz="4000" b="1" dirty="0">
                <a:solidFill>
                  <a:srgbClr val="0A5598"/>
                </a:solidFill>
                <a:latin typeface="Arial" panose="020B0604020202020204" pitchFamily="34" charset="0"/>
                <a:cs typeface="Arial" panose="020B0604020202020204" pitchFamily="34" charset="0"/>
              </a:rPr>
            </a:br>
            <a:r>
              <a:rPr lang="en-US" sz="4000" b="1" dirty="0">
                <a:solidFill>
                  <a:srgbClr val="0A5598"/>
                </a:solidFill>
                <a:latin typeface="Arial" panose="020B0604020202020204" pitchFamily="34" charset="0"/>
                <a:cs typeface="Arial" panose="020B0604020202020204" pitchFamily="34" charset="0"/>
              </a:rPr>
              <a:t>The Old Law and the New Law”</a:t>
            </a:r>
            <a:br>
              <a:rPr lang="en-US" dirty="0">
                <a:solidFill>
                  <a:srgbClr val="0A5598"/>
                </a:solidFill>
                <a:latin typeface="Arial" panose="020B0604020202020204" pitchFamily="34" charset="0"/>
                <a:cs typeface="Arial" panose="020B0604020202020204" pitchFamily="34" charset="0"/>
              </a:rPr>
            </a:br>
            <a:r>
              <a:rPr lang="en-US" sz="2000" b="1" dirty="0">
                <a:solidFill>
                  <a:schemeClr val="tx1">
                    <a:lumMod val="50000"/>
                    <a:lumOff val="50000"/>
                  </a:schemeClr>
                </a:solidFill>
                <a:latin typeface="Arial" panose="020B0604020202020204" pitchFamily="34" charset="0"/>
                <a:cs typeface="Arial" panose="020B0604020202020204" pitchFamily="34" charset="0"/>
              </a:rPr>
              <a:t>(Handbook, pages 406–415)</a:t>
            </a:r>
            <a:endParaRPr lang="en-US" b="1" dirty="0">
              <a:solidFill>
                <a:schemeClr val="tx1">
                  <a:lumMod val="50000"/>
                  <a:lumOff val="50000"/>
                </a:schemeClr>
              </a:solidFill>
            </a:endParaRPr>
          </a:p>
        </p:txBody>
      </p:sp>
      <p:sp>
        <p:nvSpPr>
          <p:cNvPr id="5" name="TextBox 4"/>
          <p:cNvSpPr txBox="1"/>
          <p:nvPr/>
        </p:nvSpPr>
        <p:spPr>
          <a:xfrm>
            <a:off x="4557486" y="2303558"/>
            <a:ext cx="3875314" cy="181588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Review what you have learned in chapter 37.</a:t>
            </a:r>
          </a:p>
          <a:p>
            <a:pPr algn="ctr"/>
            <a:endParaRPr lang="en-US" sz="2800"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(See next slide.) </a:t>
            </a:r>
          </a:p>
        </p:txBody>
      </p:sp>
      <p:sp>
        <p:nvSpPr>
          <p:cNvPr id="7" name="Rectangle 6"/>
          <p:cNvSpPr/>
          <p:nvPr/>
        </p:nvSpPr>
        <p:spPr>
          <a:xfrm>
            <a:off x="619617" y="5358719"/>
            <a:ext cx="1552028" cy="200055"/>
          </a:xfrm>
          <a:prstGeom prst="rect">
            <a:avLst/>
          </a:prstGeom>
        </p:spPr>
        <p:txBody>
          <a:bodyPr wrap="none">
            <a:spAutoFit/>
          </a:bodyPr>
          <a:lstStyle/>
          <a:p>
            <a:r>
              <a:rPr lang="en-US" sz="700" dirty="0">
                <a:solidFill>
                  <a:schemeClr val="bg1">
                    <a:lumMod val="65000"/>
                  </a:schemeClr>
                </a:solidFill>
                <a:latin typeface="Arial" panose="020B0604020202020204" pitchFamily="34" charset="0"/>
                <a:cs typeface="Arial" panose="020B0604020202020204" pitchFamily="34" charset="0"/>
              </a:rPr>
              <a:t>© petekarici/www.istockphoto.com</a:t>
            </a:r>
          </a:p>
        </p:txBody>
      </p:sp>
      <p:pic>
        <p:nvPicPr>
          <p:cNvPr id="8" name="Picture 7" descr="S11-iStock_000020513172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618" y="2097058"/>
            <a:ext cx="2887222" cy="28846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38318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063314" y="619496"/>
            <a:ext cx="7513867" cy="11975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600" b="1" dirty="0">
                <a:solidFill>
                  <a:srgbClr val="0A5598"/>
                </a:solidFill>
                <a:latin typeface="Arial" panose="020B0604020202020204" pitchFamily="34" charset="0"/>
                <a:cs typeface="Arial" panose="020B0604020202020204" pitchFamily="34" charset="0"/>
              </a:rPr>
              <a:t>Christian Morality</a:t>
            </a:r>
            <a:endParaRPr lang="en-US" sz="66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2239818" y="1642221"/>
            <a:ext cx="7550727" cy="110799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and </a:t>
            </a:r>
            <a:r>
              <a:rPr lang="en-US" sz="6600" b="1" dirty="0">
                <a:solidFill>
                  <a:srgbClr val="C30027"/>
                </a:solidFill>
                <a:latin typeface="Arial" panose="020B0604020202020204" pitchFamily="34" charset="0"/>
                <a:cs typeface="Arial" panose="020B0604020202020204" pitchFamily="34" charset="0"/>
              </a:rPr>
              <a:t>Social Justice</a:t>
            </a:r>
            <a:endParaRPr lang="en-US" sz="6600" b="1" dirty="0">
              <a:solidFill>
                <a:srgbClr val="C30027"/>
              </a:solidFill>
            </a:endParaRPr>
          </a:p>
        </p:txBody>
      </p:sp>
      <p:sp>
        <p:nvSpPr>
          <p:cNvPr id="6" name="TextBox 5"/>
          <p:cNvSpPr txBox="1"/>
          <p:nvPr/>
        </p:nvSpPr>
        <p:spPr>
          <a:xfrm>
            <a:off x="565727" y="3935752"/>
            <a:ext cx="8011454" cy="1323439"/>
          </a:xfrm>
          <a:prstGeom prst="rect">
            <a:avLst/>
          </a:prstGeom>
          <a:noFill/>
        </p:spPr>
        <p:txBody>
          <a:bodyPr wrap="square" rtlCol="0">
            <a:spAutoFit/>
          </a:bodyPr>
          <a:lstStyle/>
          <a:p>
            <a:pPr algn="ctr"/>
            <a:r>
              <a:rPr lang="en-US" sz="2000" dirty="0">
                <a:solidFill>
                  <a:srgbClr val="178D34"/>
                </a:solidFill>
                <a:latin typeface="Arial" panose="020B0604020202020204" pitchFamily="34" charset="0"/>
                <a:cs typeface="Arial" panose="020B0604020202020204" pitchFamily="34" charset="0"/>
              </a:rPr>
              <a:t>Chapter 37</a:t>
            </a:r>
          </a:p>
          <a:p>
            <a:pPr algn="ctr"/>
            <a:r>
              <a:rPr lang="en-US" sz="3600" dirty="0">
                <a:solidFill>
                  <a:srgbClr val="178D34"/>
                </a:solidFill>
                <a:latin typeface="Arial"/>
                <a:cs typeface="Arial"/>
              </a:rPr>
              <a:t>The Bible: Old Law and the New Law</a:t>
            </a:r>
          </a:p>
          <a:p>
            <a:endParaRPr lang="en-US" dirty="0"/>
          </a:p>
        </p:txBody>
      </p:sp>
    </p:spTree>
    <p:extLst>
      <p:ext uri="{BB962C8B-B14F-4D97-AF65-F5344CB8AC3E}">
        <p14:creationId xmlns:p14="http://schemas.microsoft.com/office/powerpoint/2010/main" val="854629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fontScale="90000"/>
          </a:bodyPr>
          <a:lstStyle/>
          <a:p>
            <a:r>
              <a:rPr lang="en-US" sz="4200" b="1" dirty="0">
                <a:latin typeface="Arial" panose="020B0604020202020204" pitchFamily="34" charset="0"/>
                <a:cs typeface="Arial" panose="020B0604020202020204" pitchFamily="34" charset="0"/>
              </a:rPr>
              <a:t>Chapter Summary</a:t>
            </a:r>
            <a:br>
              <a:rPr lang="en-US" sz="4200" dirty="0">
                <a:latin typeface="Arial" panose="020B0604020202020204" pitchFamily="34" charset="0"/>
                <a:cs typeface="Arial" panose="020B0604020202020204" pitchFamily="34" charset="0"/>
              </a:rPr>
            </a:br>
            <a:r>
              <a:rPr lang="en-US" sz="3100" b="1" dirty="0">
                <a:latin typeface="Arial" panose="020B0604020202020204" pitchFamily="34" charset="0"/>
                <a:cs typeface="Arial" panose="020B0604020202020204" pitchFamily="34" charset="0"/>
              </a:rPr>
              <a:t>The Bible: The Old Law and the New Law</a:t>
            </a:r>
          </a:p>
        </p:txBody>
      </p:sp>
      <p:sp>
        <p:nvSpPr>
          <p:cNvPr id="9" name="Content Placeholder 2"/>
          <p:cNvSpPr>
            <a:spLocks noGrp="1"/>
          </p:cNvSpPr>
          <p:nvPr>
            <p:ph idx="1"/>
          </p:nvPr>
        </p:nvSpPr>
        <p:spPr>
          <a:xfrm>
            <a:off x="365674" y="1806293"/>
            <a:ext cx="4671390" cy="4525963"/>
          </a:xfrm>
        </p:spPr>
        <p:txBody>
          <a:bodyPr>
            <a:noAutofit/>
          </a:bodyPr>
          <a:lstStyle/>
          <a:p>
            <a:pPr marL="0" indent="0">
              <a:buNone/>
            </a:pPr>
            <a:r>
              <a:rPr lang="en-US" sz="2000" dirty="0">
                <a:latin typeface="Arial" panose="020B0604020202020204" pitchFamily="34" charset="0"/>
                <a:cs typeface="Arial" panose="020B0604020202020204" pitchFamily="34" charset="0"/>
              </a:rPr>
              <a:t>In this chapter, you will consider what the Old Law and the New Law mean to you. The Ten Commandments are the Old or Original Law. The New Law, the Law of Love, was added to increase our understanding of how to live our lives based on love of God and neighbor. This chapter provides a better understanding of how the Old and the New Law, both given by God, form the moral compass for Christian life.</a:t>
            </a:r>
          </a:p>
          <a:p>
            <a:endParaRPr lang="en-US" sz="2000" dirty="0">
              <a:latin typeface="Arial" panose="020B0604020202020204" pitchFamily="34" charset="0"/>
              <a:cs typeface="Arial" panose="020B0604020202020204" pitchFamily="34" charset="0"/>
            </a:endParaRPr>
          </a:p>
        </p:txBody>
      </p:sp>
      <p:sp>
        <p:nvSpPr>
          <p:cNvPr id="11" name="TextBox 10"/>
          <p:cNvSpPr txBox="1"/>
          <p:nvPr/>
        </p:nvSpPr>
        <p:spPr>
          <a:xfrm>
            <a:off x="5745744" y="5195617"/>
            <a:ext cx="2703443" cy="200055"/>
          </a:xfrm>
          <a:prstGeom prst="rect">
            <a:avLst/>
          </a:prstGeom>
          <a:noFill/>
        </p:spPr>
        <p:txBody>
          <a:bodyPr wrap="square" rtlCol="0">
            <a:spAutoFit/>
          </a:bodyPr>
          <a:lstStyle/>
          <a:p>
            <a:pPr algn="r"/>
            <a:r>
              <a:rPr lang="en-US" sz="700" dirty="0">
                <a:solidFill>
                  <a:schemeClr val="bg1">
                    <a:lumMod val="65000"/>
                  </a:schemeClr>
                </a:solidFill>
                <a:latin typeface="Arial" panose="020B0604020202020204" pitchFamily="34" charset="0"/>
                <a:cs typeface="Arial" panose="020B0604020202020204" pitchFamily="34" charset="0"/>
              </a:rPr>
              <a:t>© blamb/www.istockphoto.com </a:t>
            </a:r>
          </a:p>
        </p:txBody>
      </p:sp>
      <p:pic>
        <p:nvPicPr>
          <p:cNvPr id="13" name="Picture 12" descr="HiRe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1208" y="2031584"/>
            <a:ext cx="3515592" cy="3164033"/>
          </a:xfrm>
          <a:prstGeom prst="rect">
            <a:avLst/>
          </a:prstGeom>
        </p:spPr>
      </p:pic>
    </p:spTree>
    <p:extLst>
      <p:ext uri="{BB962C8B-B14F-4D97-AF65-F5344CB8AC3E}">
        <p14:creationId xmlns:p14="http://schemas.microsoft.com/office/powerpoint/2010/main" val="3753820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nSpc>
                <a:spcPct val="110000"/>
              </a:lnSpc>
            </a:pPr>
            <a:r>
              <a:rPr lang="en-US" sz="4000" b="1" dirty="0">
                <a:solidFill>
                  <a:srgbClr val="0A5598"/>
                </a:solidFill>
                <a:latin typeface="Arial" pitchFamily="34" charset="0"/>
                <a:cs typeface="Arial" pitchFamily="34" charset="0"/>
              </a:rPr>
              <a:t>Introduction and “The Old Law”</a:t>
            </a:r>
            <a:br>
              <a:rPr lang="en-US" sz="4000" b="1" dirty="0">
                <a:solidFill>
                  <a:srgbClr val="0A5598"/>
                </a:solidFill>
                <a:latin typeface="Arial" pitchFamily="34" charset="0"/>
                <a:cs typeface="Arial" pitchFamily="34" charset="0"/>
              </a:rPr>
            </a:br>
            <a:r>
              <a:rPr lang="en-US" sz="1800" b="1" dirty="0">
                <a:solidFill>
                  <a:schemeClr val="tx1">
                    <a:lumMod val="50000"/>
                    <a:lumOff val="50000"/>
                  </a:schemeClr>
                </a:solidFill>
                <a:latin typeface="Arial" pitchFamily="34" charset="0"/>
                <a:cs typeface="Arial" pitchFamily="34" charset="0"/>
              </a:rPr>
              <a:t>(Handbook, pages 406–409)</a:t>
            </a:r>
          </a:p>
        </p:txBody>
      </p:sp>
      <p:sp>
        <p:nvSpPr>
          <p:cNvPr id="5" name="TextBox 4"/>
          <p:cNvSpPr txBox="1"/>
          <p:nvPr/>
        </p:nvSpPr>
        <p:spPr>
          <a:xfrm>
            <a:off x="4313582" y="2205295"/>
            <a:ext cx="4373218" cy="2154436"/>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God revealed the Old Law, the Ten Commandments, to give the Chosen People guidelines on how to live in right relationship with God and one another. </a:t>
            </a:r>
          </a:p>
          <a:p>
            <a:endParaRPr lang="en-US" dirty="0"/>
          </a:p>
        </p:txBody>
      </p:sp>
      <p:pic>
        <p:nvPicPr>
          <p:cNvPr id="8" name="Picture 7" descr="2253035_HiRe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113759"/>
            <a:ext cx="3688823" cy="2497333"/>
          </a:xfrm>
          <a:prstGeom prst="rect">
            <a:avLst/>
          </a:prstGeom>
        </p:spPr>
      </p:pic>
      <p:sp>
        <p:nvSpPr>
          <p:cNvPr id="7" name="Rectangle 6"/>
          <p:cNvSpPr/>
          <p:nvPr/>
        </p:nvSpPr>
        <p:spPr>
          <a:xfrm>
            <a:off x="457200" y="4511064"/>
            <a:ext cx="1343638" cy="200055"/>
          </a:xfrm>
          <a:prstGeom prst="rect">
            <a:avLst/>
          </a:prstGeom>
        </p:spPr>
        <p:txBody>
          <a:bodyPr wrap="none">
            <a:spAutoFit/>
          </a:bodyPr>
          <a:lstStyle/>
          <a:p>
            <a:r>
              <a:rPr lang="en-US" sz="700" dirty="0">
                <a:solidFill>
                  <a:schemeClr val="bg1">
                    <a:lumMod val="65000"/>
                  </a:schemeClr>
                </a:solidFill>
                <a:latin typeface="Arial" panose="020B0604020202020204" pitchFamily="34" charset="0"/>
                <a:cs typeface="Arial" panose="020B0604020202020204" pitchFamily="34" charset="0"/>
              </a:rPr>
              <a:t>© dryp/www.istockphoto.com</a:t>
            </a:r>
          </a:p>
        </p:txBody>
      </p:sp>
    </p:spTree>
    <p:extLst>
      <p:ext uri="{BB962C8B-B14F-4D97-AF65-F5344CB8AC3E}">
        <p14:creationId xmlns:p14="http://schemas.microsoft.com/office/powerpoint/2010/main" val="365308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nSpc>
                <a:spcPct val="110000"/>
              </a:lnSpc>
            </a:pPr>
            <a:r>
              <a:rPr lang="en-US" sz="4000" b="1" dirty="0">
                <a:solidFill>
                  <a:srgbClr val="0A5598"/>
                </a:solidFill>
                <a:latin typeface="Arial" pitchFamily="34" charset="0"/>
                <a:cs typeface="Arial" pitchFamily="34" charset="0"/>
              </a:rPr>
              <a:t>Introduction and “The Old Law”</a:t>
            </a:r>
            <a:br>
              <a:rPr lang="en-US" sz="4000" b="1" dirty="0">
                <a:solidFill>
                  <a:srgbClr val="0A5598"/>
                </a:solidFill>
                <a:latin typeface="Arial" pitchFamily="34" charset="0"/>
                <a:cs typeface="Arial" pitchFamily="34" charset="0"/>
              </a:rPr>
            </a:br>
            <a:r>
              <a:rPr lang="en-US" sz="1800" b="1" dirty="0">
                <a:solidFill>
                  <a:schemeClr val="tx1">
                    <a:lumMod val="50000"/>
                    <a:lumOff val="50000"/>
                  </a:schemeClr>
                </a:solidFill>
                <a:latin typeface="Arial" pitchFamily="34" charset="0"/>
                <a:cs typeface="Arial" pitchFamily="34" charset="0"/>
              </a:rPr>
              <a:t>(Handbook, pages 406–409)</a:t>
            </a:r>
          </a:p>
        </p:txBody>
      </p:sp>
      <p:sp>
        <p:nvSpPr>
          <p:cNvPr id="5" name="Content Placeholder 2"/>
          <p:cNvSpPr>
            <a:spLocks noGrp="1"/>
          </p:cNvSpPr>
          <p:nvPr>
            <p:ph idx="1"/>
          </p:nvPr>
        </p:nvSpPr>
        <p:spPr>
          <a:xfrm>
            <a:off x="457200" y="1748945"/>
            <a:ext cx="8229600" cy="4525963"/>
          </a:xfrm>
        </p:spPr>
        <p:txBody>
          <a:bodyPr>
            <a:normAutofit/>
          </a:bodyPr>
          <a:lstStyle/>
          <a:p>
            <a:r>
              <a:rPr lang="en-US" sz="2800" dirty="0">
                <a:latin typeface="Arial" pitchFamily="34" charset="0"/>
                <a:cs typeface="Arial" pitchFamily="34" charset="0"/>
              </a:rPr>
              <a:t>The Ten Commandments summarize the Old Law.</a:t>
            </a:r>
          </a:p>
          <a:p>
            <a:r>
              <a:rPr lang="en-US" sz="2800" dirty="0">
                <a:latin typeface="Arial" pitchFamily="34" charset="0"/>
                <a:cs typeface="Arial" pitchFamily="34" charset="0"/>
              </a:rPr>
              <a:t>God gave us the Ten Commandments to teach us how to life in right relationship with him and with one another.</a:t>
            </a:r>
          </a:p>
          <a:p>
            <a:r>
              <a:rPr lang="en-US" sz="2800" dirty="0">
                <a:latin typeface="Arial" pitchFamily="34" charset="0"/>
                <a:cs typeface="Arial" pitchFamily="34" charset="0"/>
              </a:rPr>
              <a:t>The Ten Commandments teach us important moral principles and values to guide our life.</a:t>
            </a:r>
          </a:p>
        </p:txBody>
      </p:sp>
    </p:spTree>
    <p:extLst>
      <p:ext uri="{BB962C8B-B14F-4D97-AF65-F5344CB8AC3E}">
        <p14:creationId xmlns:p14="http://schemas.microsoft.com/office/powerpoint/2010/main" val="4050251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nSpc>
                <a:spcPct val="110000"/>
              </a:lnSpc>
            </a:pPr>
            <a:r>
              <a:rPr lang="en-US" sz="4000" b="1" dirty="0">
                <a:solidFill>
                  <a:srgbClr val="0A5598"/>
                </a:solidFill>
                <a:latin typeface="Arial" pitchFamily="34" charset="0"/>
                <a:cs typeface="Arial" pitchFamily="34" charset="0"/>
              </a:rPr>
              <a:t>Introduction and “The Old Law”</a:t>
            </a:r>
            <a:br>
              <a:rPr lang="en-US" sz="4000" b="1" dirty="0">
                <a:solidFill>
                  <a:srgbClr val="0A5598"/>
                </a:solidFill>
                <a:latin typeface="Arial" pitchFamily="34" charset="0"/>
                <a:cs typeface="Arial" pitchFamily="34" charset="0"/>
              </a:rPr>
            </a:br>
            <a:r>
              <a:rPr lang="en-US" sz="1800" b="1" dirty="0">
                <a:solidFill>
                  <a:schemeClr val="tx1">
                    <a:lumMod val="50000"/>
                    <a:lumOff val="50000"/>
                  </a:schemeClr>
                </a:solidFill>
                <a:latin typeface="Arial" pitchFamily="34" charset="0"/>
                <a:cs typeface="Arial" pitchFamily="34" charset="0"/>
              </a:rPr>
              <a:t>(Handbook, pages 406–409)</a:t>
            </a:r>
          </a:p>
        </p:txBody>
      </p:sp>
      <p:sp>
        <p:nvSpPr>
          <p:cNvPr id="6" name="TextBox 5"/>
          <p:cNvSpPr txBox="1"/>
          <p:nvPr/>
        </p:nvSpPr>
        <p:spPr>
          <a:xfrm>
            <a:off x="299454" y="1488410"/>
            <a:ext cx="5304232" cy="3508653"/>
          </a:xfrm>
          <a:prstGeom prst="rect">
            <a:avLst/>
          </a:prstGeom>
          <a:noFill/>
        </p:spPr>
        <p:txBody>
          <a:bodyPr wrap="square" rtlCol="0">
            <a:spAutoFit/>
          </a:bodyPr>
          <a:lstStyle/>
          <a:p>
            <a:pPr algn="ctr"/>
            <a:endParaRPr lang="en-US" sz="2200" i="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Activity: “Create a Moral Compass”</a:t>
            </a:r>
          </a:p>
          <a:p>
            <a:r>
              <a:rPr lang="en-US" sz="2000" dirty="0">
                <a:latin typeface="Arial" panose="020B0604020202020204" pitchFamily="34" charset="0"/>
                <a:cs typeface="Arial" panose="020B0604020202020204" pitchFamily="34" charset="0"/>
              </a:rPr>
              <a:t>The Ten Commandments are like a moral compass that will always lead us in the spiritual direction we want to go: to be in a good and loving relationship with God and others.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What are the </a:t>
            </a:r>
            <a:r>
              <a:rPr lang="en-US" sz="2000" b="1" dirty="0">
                <a:latin typeface="Arial" panose="020B0604020202020204" pitchFamily="34" charset="0"/>
                <a:cs typeface="Arial" panose="020B0604020202020204" pitchFamily="34" charset="0"/>
              </a:rPr>
              <a:t>top four</a:t>
            </a:r>
            <a:r>
              <a:rPr lang="en-US" sz="2000" dirty="0">
                <a:latin typeface="Arial" panose="020B0604020202020204" pitchFamily="34" charset="0"/>
                <a:cs typeface="Arial" panose="020B0604020202020204" pitchFamily="34" charset="0"/>
              </a:rPr>
              <a:t> “moral compass” points for your life? Write and illustrate them on your compass. </a:t>
            </a:r>
          </a:p>
        </p:txBody>
      </p:sp>
      <p:sp>
        <p:nvSpPr>
          <p:cNvPr id="9" name="Rectangle 8"/>
          <p:cNvSpPr/>
          <p:nvPr/>
        </p:nvSpPr>
        <p:spPr>
          <a:xfrm>
            <a:off x="7131566" y="4388031"/>
            <a:ext cx="1555234" cy="200055"/>
          </a:xfrm>
          <a:prstGeom prst="rect">
            <a:avLst/>
          </a:prstGeom>
        </p:spPr>
        <p:txBody>
          <a:bodyPr wrap="none">
            <a:spAutoFit/>
          </a:bodyPr>
          <a:lstStyle/>
          <a:p>
            <a:pPr algn="r"/>
            <a:r>
              <a:rPr lang="en-US" sz="700" dirty="0">
                <a:solidFill>
                  <a:schemeClr val="bg1">
                    <a:lumMod val="65000"/>
                  </a:schemeClr>
                </a:solidFill>
                <a:latin typeface="Arial" panose="020B0604020202020204" pitchFamily="34" charset="0"/>
                <a:cs typeface="Arial" panose="020B0604020202020204" pitchFamily="34" charset="0"/>
              </a:rPr>
              <a:t>© RapidEye/www.istockphoto.com</a:t>
            </a:r>
          </a:p>
        </p:txBody>
      </p:sp>
      <p:pic>
        <p:nvPicPr>
          <p:cNvPr id="10" name="Picture 9" descr="S5-iStock_000013216593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6774" y="1923261"/>
            <a:ext cx="3538911" cy="2358406"/>
          </a:xfrm>
          <a:prstGeom prst="ellipse">
            <a:avLst/>
          </a:prstGeom>
          <a:ln>
            <a:noFill/>
          </a:ln>
          <a:effectLst>
            <a:softEdge rad="112500"/>
          </a:effectLst>
        </p:spPr>
      </p:pic>
    </p:spTree>
    <p:extLst>
      <p:ext uri="{BB962C8B-B14F-4D97-AF65-F5344CB8AC3E}">
        <p14:creationId xmlns:p14="http://schemas.microsoft.com/office/powerpoint/2010/main" val="2904627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6-shutterstock_17815151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60126">
            <a:off x="5309220" y="1628076"/>
            <a:ext cx="3494803" cy="3494803"/>
          </a:xfrm>
          <a:prstGeom prst="rect">
            <a:avLst/>
          </a:prstGeom>
        </p:spPr>
      </p:pic>
      <p:sp>
        <p:nvSpPr>
          <p:cNvPr id="4" name="Title 1"/>
          <p:cNvSpPr txBox="1">
            <a:spLocks noGrp="1"/>
          </p:cNvSpPr>
          <p:nvPr>
            <p:ph type="title"/>
          </p:nvPr>
        </p:nvSpPr>
        <p:spPr>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a:solidFill>
                  <a:srgbClr val="178D34"/>
                </a:solidFill>
                <a:latin typeface="Arial" panose="020B0604020202020204" pitchFamily="34" charset="0"/>
                <a:cs typeface="Arial" panose="020B0604020202020204" pitchFamily="34" charset="0"/>
              </a:rPr>
              <a:t>“The New Law”</a:t>
            </a:r>
            <a:br>
              <a:rPr lang="en-US" sz="4200" b="1" dirty="0">
                <a:solidFill>
                  <a:srgbClr val="178D34"/>
                </a:solidFill>
                <a:latin typeface="Arial" panose="020B0604020202020204" pitchFamily="34" charset="0"/>
                <a:cs typeface="Arial" panose="020B0604020202020204" pitchFamily="34" charset="0"/>
              </a:rPr>
            </a:br>
            <a:r>
              <a:rPr lang="en-US" sz="1800" b="1" dirty="0">
                <a:solidFill>
                  <a:schemeClr val="tx1">
                    <a:lumMod val="50000"/>
                    <a:lumOff val="50000"/>
                  </a:schemeClr>
                </a:solidFill>
                <a:latin typeface="Arial" panose="020B0604020202020204" pitchFamily="34" charset="0"/>
                <a:cs typeface="Arial" panose="020B0604020202020204" pitchFamily="34" charset="0"/>
              </a:rPr>
              <a:t>(Handbook, pages 409–412)</a:t>
            </a:r>
            <a:endParaRPr lang="en-US" sz="1800" b="1" dirty="0">
              <a:solidFill>
                <a:schemeClr val="tx1">
                  <a:lumMod val="50000"/>
                  <a:lumOff val="50000"/>
                </a:schemeClr>
              </a:solidFill>
            </a:endParaRPr>
          </a:p>
        </p:txBody>
      </p:sp>
      <p:sp>
        <p:nvSpPr>
          <p:cNvPr id="5" name="TextBox 4"/>
          <p:cNvSpPr txBox="1"/>
          <p:nvPr/>
        </p:nvSpPr>
        <p:spPr>
          <a:xfrm>
            <a:off x="596491" y="1736564"/>
            <a:ext cx="4688114" cy="3046988"/>
          </a:xfrm>
          <a:prstGeom prst="rect">
            <a:avLst/>
          </a:prstGeom>
          <a:noFill/>
        </p:spPr>
        <p:txBody>
          <a:bodyPr wrap="square" rtlCol="0">
            <a:spAutoFit/>
          </a:bodyPr>
          <a:lstStyle/>
          <a:p>
            <a:pPr algn="ctr"/>
            <a:endParaRPr lang="en-US" sz="2800" b="1" u="sng"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Jesus revealed the New Law, the Law of Love, with the help of the Holy Spirit, as a completion and fulfillment of the Old Law. </a:t>
            </a:r>
          </a:p>
          <a:p>
            <a:pPr algn="ctr"/>
            <a:endParaRPr lang="en-US" dirty="0"/>
          </a:p>
        </p:txBody>
      </p:sp>
      <p:sp>
        <p:nvSpPr>
          <p:cNvPr id="7" name="Rectangle 6"/>
          <p:cNvSpPr/>
          <p:nvPr/>
        </p:nvSpPr>
        <p:spPr>
          <a:xfrm>
            <a:off x="5105172" y="5338924"/>
            <a:ext cx="3524273" cy="200055"/>
          </a:xfrm>
          <a:prstGeom prst="rect">
            <a:avLst/>
          </a:prstGeom>
        </p:spPr>
        <p:txBody>
          <a:bodyPr wrap="square">
            <a:spAutoFit/>
          </a:bodyPr>
          <a:lstStyle/>
          <a:p>
            <a:pPr algn="r"/>
            <a:r>
              <a:rPr lang="en-US" sz="700" dirty="0">
                <a:solidFill>
                  <a:schemeClr val="bg1">
                    <a:lumMod val="65000"/>
                  </a:schemeClr>
                </a:solidFill>
                <a:latin typeface="Arial" panose="020B0604020202020204" pitchFamily="34" charset="0"/>
                <a:cs typeface="Arial" panose="020B0604020202020204" pitchFamily="34" charset="0"/>
              </a:rPr>
              <a:t>© TangYanSong/www.shutterstock.com</a:t>
            </a:r>
          </a:p>
        </p:txBody>
      </p:sp>
    </p:spTree>
    <p:extLst>
      <p:ext uri="{BB962C8B-B14F-4D97-AF65-F5344CB8AC3E}">
        <p14:creationId xmlns:p14="http://schemas.microsoft.com/office/powerpoint/2010/main" val="543636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7-iStock_000013869986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4387" y="1532446"/>
            <a:ext cx="4727679" cy="3150626"/>
          </a:xfrm>
          <a:prstGeom prst="rect">
            <a:avLst/>
          </a:prstGeom>
        </p:spPr>
      </p:pic>
      <p:sp>
        <p:nvSpPr>
          <p:cNvPr id="4" name="Title 1"/>
          <p:cNvSpPr txBox="1">
            <a:spLocks noGrp="1"/>
          </p:cNvSpPr>
          <p:nvPr>
            <p:ph type="title"/>
          </p:nvPr>
        </p:nvSpPr>
        <p:spPr>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a:solidFill>
                  <a:srgbClr val="178D34"/>
                </a:solidFill>
                <a:latin typeface="Arial" panose="020B0604020202020204" pitchFamily="34" charset="0"/>
                <a:cs typeface="Arial" panose="020B0604020202020204" pitchFamily="34" charset="0"/>
              </a:rPr>
              <a:t>“The New Law”</a:t>
            </a:r>
            <a:br>
              <a:rPr lang="en-US" sz="4200" b="1" dirty="0">
                <a:solidFill>
                  <a:srgbClr val="178D34"/>
                </a:solidFill>
                <a:latin typeface="Arial" panose="020B0604020202020204" pitchFamily="34" charset="0"/>
                <a:cs typeface="Arial" panose="020B0604020202020204" pitchFamily="34" charset="0"/>
              </a:rPr>
            </a:br>
            <a:r>
              <a:rPr lang="en-US" sz="1800" b="1" dirty="0">
                <a:solidFill>
                  <a:schemeClr val="tx1">
                    <a:lumMod val="50000"/>
                    <a:lumOff val="50000"/>
                  </a:schemeClr>
                </a:solidFill>
                <a:latin typeface="Arial" panose="020B0604020202020204" pitchFamily="34" charset="0"/>
                <a:cs typeface="Arial" panose="020B0604020202020204" pitchFamily="34" charset="0"/>
              </a:rPr>
              <a:t>(Handbook, pages 409–412)</a:t>
            </a:r>
            <a:endParaRPr lang="en-US" sz="1800" b="1" dirty="0">
              <a:solidFill>
                <a:schemeClr val="tx1">
                  <a:lumMod val="50000"/>
                  <a:lumOff val="50000"/>
                </a:schemeClr>
              </a:solidFill>
            </a:endParaRPr>
          </a:p>
        </p:txBody>
      </p:sp>
      <p:sp>
        <p:nvSpPr>
          <p:cNvPr id="5" name="Content Placeholder 2"/>
          <p:cNvSpPr>
            <a:spLocks noGrp="1"/>
          </p:cNvSpPr>
          <p:nvPr>
            <p:ph sz="half" idx="1"/>
          </p:nvPr>
        </p:nvSpPr>
        <p:spPr>
          <a:xfrm>
            <a:off x="457200" y="1600200"/>
            <a:ext cx="4038600" cy="4525963"/>
          </a:xfrm>
        </p:spPr>
        <p:txBody>
          <a:bodyPr>
            <a:normAutofit/>
          </a:bodyPr>
          <a:lstStyle/>
          <a:p>
            <a:pPr lvl="0"/>
            <a:r>
              <a:rPr lang="en-US" sz="2200" dirty="0">
                <a:latin typeface="Arial" panose="020B0604020202020204" pitchFamily="34" charset="0"/>
                <a:cs typeface="Arial" panose="020B0604020202020204" pitchFamily="34" charset="0"/>
              </a:rPr>
              <a:t>The New Law, the Law of Love, fulfills and completes the Old Law. </a:t>
            </a:r>
          </a:p>
          <a:p>
            <a:pPr lvl="0"/>
            <a:r>
              <a:rPr lang="en-US" sz="2200" dirty="0">
                <a:latin typeface="Arial" panose="020B0604020202020204" pitchFamily="34" charset="0"/>
                <a:cs typeface="Arial" panose="020B0604020202020204" pitchFamily="34" charset="0"/>
              </a:rPr>
              <a:t>Jesus gives us the Beatitudes to teach compassion and love.</a:t>
            </a:r>
          </a:p>
          <a:p>
            <a:pPr lvl="0"/>
            <a:r>
              <a:rPr lang="en-US" sz="2200" dirty="0">
                <a:latin typeface="Arial" panose="020B0604020202020204" pitchFamily="34" charset="0"/>
                <a:cs typeface="Arial" panose="020B0604020202020204" pitchFamily="34" charset="0"/>
              </a:rPr>
              <a:t>Jesus’ New Law teaches</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us that we must love all people, even those who mistreat us.</a:t>
            </a:r>
          </a:p>
          <a:p>
            <a:endParaRPr lang="en-US" sz="2400" dirty="0"/>
          </a:p>
        </p:txBody>
      </p:sp>
      <p:sp>
        <p:nvSpPr>
          <p:cNvPr id="7" name="Rectangle 6"/>
          <p:cNvSpPr/>
          <p:nvPr/>
        </p:nvSpPr>
        <p:spPr>
          <a:xfrm>
            <a:off x="5267805" y="4471413"/>
            <a:ext cx="3418995" cy="200055"/>
          </a:xfrm>
          <a:prstGeom prst="rect">
            <a:avLst/>
          </a:prstGeom>
        </p:spPr>
        <p:txBody>
          <a:bodyPr wrap="square">
            <a:spAutoFit/>
          </a:bodyPr>
          <a:lstStyle/>
          <a:p>
            <a:pPr algn="r"/>
            <a:r>
              <a:rPr lang="en-US" sz="700" dirty="0">
                <a:solidFill>
                  <a:schemeClr val="bg1">
                    <a:lumMod val="65000"/>
                  </a:schemeClr>
                </a:solidFill>
                <a:latin typeface="Arial" panose="020B0604020202020204" pitchFamily="34" charset="0"/>
                <a:cs typeface="Arial" panose="020B0604020202020204" pitchFamily="34" charset="0"/>
              </a:rPr>
              <a:t>© Travellinglight/www.istockphoto.com</a:t>
            </a:r>
          </a:p>
        </p:txBody>
      </p:sp>
    </p:spTree>
    <p:extLst>
      <p:ext uri="{BB962C8B-B14F-4D97-AF65-F5344CB8AC3E}">
        <p14:creationId xmlns:p14="http://schemas.microsoft.com/office/powerpoint/2010/main" val="3757062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a:solidFill>
                  <a:srgbClr val="178D34"/>
                </a:solidFill>
                <a:latin typeface="Arial" panose="020B0604020202020204" pitchFamily="34" charset="0"/>
                <a:cs typeface="Arial" panose="020B0604020202020204" pitchFamily="34" charset="0"/>
              </a:rPr>
              <a:t>“The New Law”</a:t>
            </a:r>
            <a:br>
              <a:rPr lang="en-US" sz="4200" b="1" dirty="0">
                <a:solidFill>
                  <a:srgbClr val="178D34"/>
                </a:solidFill>
                <a:latin typeface="Arial" panose="020B0604020202020204" pitchFamily="34" charset="0"/>
                <a:cs typeface="Arial" panose="020B0604020202020204" pitchFamily="34" charset="0"/>
              </a:rPr>
            </a:br>
            <a:r>
              <a:rPr lang="en-US" sz="1800" b="1" dirty="0">
                <a:solidFill>
                  <a:schemeClr val="tx1">
                    <a:lumMod val="50000"/>
                    <a:lumOff val="50000"/>
                  </a:schemeClr>
                </a:solidFill>
                <a:latin typeface="Arial" panose="020B0604020202020204" pitchFamily="34" charset="0"/>
                <a:cs typeface="Arial" panose="020B0604020202020204" pitchFamily="34" charset="0"/>
              </a:rPr>
              <a:t>(Handbook, pages 409–412)</a:t>
            </a:r>
            <a:endParaRPr lang="en-US" sz="1800" b="1" dirty="0">
              <a:solidFill>
                <a:schemeClr val="tx1">
                  <a:lumMod val="50000"/>
                  <a:lumOff val="50000"/>
                </a:schemeClr>
              </a:solidFill>
            </a:endParaRPr>
          </a:p>
        </p:txBody>
      </p:sp>
      <p:sp>
        <p:nvSpPr>
          <p:cNvPr id="8" name="Content Placeholder 3"/>
          <p:cNvSpPr>
            <a:spLocks noGrp="1"/>
          </p:cNvSpPr>
          <p:nvPr>
            <p:ph sz="half" idx="4294967295"/>
          </p:nvPr>
        </p:nvSpPr>
        <p:spPr>
          <a:xfrm>
            <a:off x="4721942" y="1649436"/>
            <a:ext cx="4038600" cy="4525963"/>
          </a:xfrm>
          <a:prstGeom prst="rect">
            <a:avLst/>
          </a:prstGeom>
        </p:spPr>
        <p:txBody>
          <a:bodyPr>
            <a:normAutofit/>
          </a:bodyPr>
          <a:lstStyle/>
          <a:p>
            <a:pPr marL="0" indent="1588">
              <a:buNone/>
            </a:pPr>
            <a:r>
              <a:rPr lang="en-US" sz="2000" b="1" dirty="0">
                <a:latin typeface="Arial" panose="020B0604020202020204" pitchFamily="34" charset="0"/>
                <a:cs typeface="Arial" panose="020B0604020202020204" pitchFamily="34" charset="0"/>
              </a:rPr>
              <a:t>Activity: “Beatitudes Attitudes”</a:t>
            </a:r>
          </a:p>
          <a:p>
            <a:r>
              <a:rPr lang="en-US" sz="2000" dirty="0">
                <a:latin typeface="Arial" panose="020B0604020202020204" pitchFamily="34" charset="0"/>
                <a:cs typeface="Arial" panose="020B0604020202020204" pitchFamily="34" charset="0"/>
              </a:rPr>
              <a:t>In groups of two or three . . .</a:t>
            </a:r>
          </a:p>
          <a:p>
            <a:r>
              <a:rPr lang="en-US" sz="2000" dirty="0">
                <a:latin typeface="Arial" panose="020B0604020202020204" pitchFamily="34" charset="0"/>
                <a:cs typeface="Arial" panose="020B0604020202020204" pitchFamily="34" charset="0"/>
              </a:rPr>
              <a:t>Write capital letters spelling </a:t>
            </a:r>
            <a:r>
              <a:rPr lang="en-US" sz="2000" i="1" dirty="0">
                <a:latin typeface="Arial" panose="020B0604020202020204" pitchFamily="34" charset="0"/>
                <a:cs typeface="Arial" panose="020B0604020202020204" pitchFamily="34" charset="0"/>
              </a:rPr>
              <a:t>BEATITUDES</a:t>
            </a:r>
            <a:r>
              <a:rPr lang="en-US" sz="2000" dirty="0">
                <a:latin typeface="Arial" panose="020B0604020202020204" pitchFamily="34" charset="0"/>
                <a:cs typeface="Arial" panose="020B0604020202020204" pitchFamily="34" charset="0"/>
              </a:rPr>
              <a:t> down the left side of a sheet of paper.</a:t>
            </a:r>
          </a:p>
          <a:p>
            <a:r>
              <a:rPr lang="en-US" sz="2000" dirty="0">
                <a:latin typeface="Arial" panose="020B0604020202020204" pitchFamily="34" charset="0"/>
                <a:cs typeface="Arial" panose="020B0604020202020204" pitchFamily="34" charset="0"/>
              </a:rPr>
              <a:t>Come up with two- to three-word phrases summarizing </a:t>
            </a:r>
            <a:r>
              <a:rPr lang="en-US" sz="2000" b="1" dirty="0">
                <a:latin typeface="Arial" panose="020B0604020202020204" pitchFamily="34" charset="0"/>
                <a:cs typeface="Arial" panose="020B0604020202020204" pitchFamily="34" charset="0"/>
              </a:rPr>
              <a:t>“Beatitudes attitudes,”</a:t>
            </a:r>
            <a:r>
              <a:rPr lang="en-US" sz="2000" dirty="0">
                <a:latin typeface="Arial" panose="020B0604020202020204" pitchFamily="34" charset="0"/>
                <a:cs typeface="Arial" panose="020B0604020202020204" pitchFamily="34" charset="0"/>
              </a:rPr>
              <a:t> each phrase beginning with a letter on the left side of the page.</a:t>
            </a:r>
          </a:p>
          <a:p>
            <a:endParaRPr lang="en-US" sz="2000" dirty="0"/>
          </a:p>
        </p:txBody>
      </p:sp>
      <p:sp>
        <p:nvSpPr>
          <p:cNvPr id="10" name="Rectangle 9"/>
          <p:cNvSpPr/>
          <p:nvPr/>
        </p:nvSpPr>
        <p:spPr>
          <a:xfrm>
            <a:off x="660293" y="5293300"/>
            <a:ext cx="4572000" cy="200055"/>
          </a:xfrm>
          <a:prstGeom prst="rect">
            <a:avLst/>
          </a:prstGeom>
        </p:spPr>
        <p:txBody>
          <a:bodyPr>
            <a:spAutoFit/>
          </a:bodyPr>
          <a:lstStyle/>
          <a:p>
            <a:r>
              <a:rPr lang="en-US" sz="700" dirty="0">
                <a:solidFill>
                  <a:schemeClr val="bg1">
                    <a:lumMod val="65000"/>
                  </a:schemeClr>
                </a:solidFill>
                <a:latin typeface="Arial" panose="020B0604020202020204" pitchFamily="34" charset="0"/>
                <a:cs typeface="Arial" panose="020B0604020202020204" pitchFamily="34" charset="0"/>
              </a:rPr>
              <a:t>© KreativKolors/www.shutterstock.com</a:t>
            </a:r>
          </a:p>
        </p:txBody>
      </p:sp>
      <p:pic>
        <p:nvPicPr>
          <p:cNvPr id="13" name="Picture 12" descr="S8-shutterstock_21022180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583888"/>
            <a:ext cx="3596968" cy="3596968"/>
          </a:xfrm>
          <a:prstGeom prst="ellipse">
            <a:avLst/>
          </a:prstGeom>
          <a:ln>
            <a:noFill/>
          </a:ln>
          <a:effectLst>
            <a:softEdge rad="112500"/>
          </a:effectLst>
        </p:spPr>
      </p:pic>
    </p:spTree>
    <p:extLst>
      <p:ext uri="{BB962C8B-B14F-4D97-AF65-F5344CB8AC3E}">
        <p14:creationId xmlns:p14="http://schemas.microsoft.com/office/powerpoint/2010/main" val="21486032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A22E41114A0442BDA4B318CCD17E04" ma:contentTypeVersion="17" ma:contentTypeDescription="Create a new document." ma:contentTypeScope="" ma:versionID="bb879eebb89bfda9cdf8cc88ffd0c214">
  <xsd:schema xmlns:xsd="http://www.w3.org/2001/XMLSchema" xmlns:xs="http://www.w3.org/2001/XMLSchema" xmlns:p="http://schemas.microsoft.com/office/2006/metadata/properties" xmlns:ns2="142e9677-830b-44b4-ba0c-f58ef7e2469c" xmlns:ns3="0b3d0e23-ca78-4c63-975f-9e9c5d49a020" targetNamespace="http://schemas.microsoft.com/office/2006/metadata/properties" ma:root="true" ma:fieldsID="3c96d41aa3af96678310697e81b7fbd3" ns2:_="" ns3:_="">
    <xsd:import namespace="142e9677-830b-44b4-ba0c-f58ef7e2469c"/>
    <xsd:import namespace="0b3d0e23-ca78-4c63-975f-9e9c5d49a0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2e9677-830b-44b4-ba0c-f58ef7e24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0150653-d90f-4439-85a8-715be6315a4a"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3d0e23-ca78-4c63-975f-9e9c5d49a0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988ff61-c716-4deb-bf2b-16a4962f11e7}" ma:internalName="TaxCatchAll" ma:showField="CatchAllData" ma:web="0b3d0e23-ca78-4c63-975f-9e9c5d49a0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F4FC89-EB89-496D-A4C3-DCF7E7990039}"/>
</file>

<file path=customXml/itemProps2.xml><?xml version="1.0" encoding="utf-8"?>
<ds:datastoreItem xmlns:ds="http://schemas.openxmlformats.org/officeDocument/2006/customXml" ds:itemID="{A560B9A9-C369-4B8B-824E-FD6DE81E2728}"/>
</file>

<file path=docProps/app.xml><?xml version="1.0" encoding="utf-8"?>
<Properties xmlns="http://schemas.openxmlformats.org/officeDocument/2006/extended-properties" xmlns:vt="http://schemas.openxmlformats.org/officeDocument/2006/docPropsVTypes">
  <Template>Catholic Quiz Show-template ver 1-1</Template>
  <TotalTime>3094</TotalTime>
  <Words>705</Words>
  <Application>Microsoft Office PowerPoint</Application>
  <PresentationFormat>On-screen Show (4:3)</PresentationFormat>
  <Paragraphs>54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CorpPowerpoint</vt:lpstr>
      <vt:lpstr>PowerPoint Presentation</vt:lpstr>
      <vt:lpstr>PowerPoint Presentation</vt:lpstr>
      <vt:lpstr>Chapter Summary The Bible: The Old Law and the New Law</vt:lpstr>
      <vt:lpstr>Introduction and “The Old Law” (Handbook, pages 406–409)</vt:lpstr>
      <vt:lpstr>Introduction and “The Old Law” (Handbook, pages 406–409)</vt:lpstr>
      <vt:lpstr>Introduction and “The Old Law” (Handbook, pages 406–409)</vt:lpstr>
      <vt:lpstr>“The New Law” (Handbook, pages 409–412)</vt:lpstr>
      <vt:lpstr>“The New Law” (Handbook, pages 409–412)</vt:lpstr>
      <vt:lpstr>“The New Law” (Handbook, pages 409–412)</vt:lpstr>
      <vt:lpstr>“Practical Moral Advice” (Handbook, pages 412–414)</vt:lpstr>
      <vt:lpstr>“Practical Moral Advice” (Handbook, pages 412–414)</vt:lpstr>
      <vt:lpstr>“Practical Moral Advice” (Handbook, pages 412–414)</vt:lpstr>
      <vt:lpstr>“The Bible: The Old Law and the New Law” (Handbook, pages 406–415)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Brooke Saron</cp:lastModifiedBy>
  <cp:revision>177</cp:revision>
  <dcterms:created xsi:type="dcterms:W3CDTF">2012-11-07T17:11:11Z</dcterms:created>
  <dcterms:modified xsi:type="dcterms:W3CDTF">2023-04-04T17:57:13Z</dcterms:modified>
</cp:coreProperties>
</file>