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58" r:id="rId3"/>
    <p:sldId id="336" r:id="rId4"/>
    <p:sldId id="359" r:id="rId5"/>
    <p:sldId id="360" r:id="rId6"/>
    <p:sldId id="361" r:id="rId7"/>
    <p:sldId id="364" r:id="rId8"/>
    <p:sldId id="363" r:id="rId9"/>
    <p:sldId id="365" r:id="rId10"/>
    <p:sldId id="366" r:id="rId11"/>
    <p:sldId id="3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10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77282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it was God himself who took on flesh so that he could die for us.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85098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the quotation on the slide aloud. Ask the students to reflect quietly on whether they could ever picture themselves risking their life for a loved one—or for a stranger. Direct the students’ attention to the last line, and remind them that this means Christ died for each of us. Ask them to picture a criminal who has committed the worst kind of crime they can imagine. Assure the students that Jesus died for that person too. Lead a discussion about how the criminal they pictured should respond to Jesus’ sacrificial death. Ask, “How should we respond?”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404755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about their experience of these items and practices, making sure that everyone knows what they are. Invite them to share how each recalls the Passion and death of Jesus. Ask students if the experiences they’ve mentioned have contributed to their understanding or to their faith life.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99723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what Catholics do on Good Friday. Remind them that we venerate the cross on Good Friday. You may wish to share your own experience of this practice and the place it has in your faith life.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4296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throughout history people have resented oppressive regimes and have wanted to rise up against them. Use a current world situation to illustrate how oppressive governments, which may be related to religious powers, may come down hard on threats. You may wish to include more detail in your presentation about the reasons for Jesus’ death. If so, review with the students the material on pages 105–107 in the student handbook.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427667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that Jesus knew he would face death when he entered Jerusalem because he understood he would be seen as a threat. Ask the students what personal qualities Jesus must have had. </a:t>
            </a:r>
            <a:r>
              <a:rPr lang="en-US" sz="1200" i="1" kern="1200" dirty="0" smtClean="0">
                <a:solidFill>
                  <a:schemeClr val="tx1"/>
                </a:solidFill>
                <a:effectLst/>
                <a:latin typeface="+mn-lt"/>
                <a:ea typeface="+mn-ea"/>
                <a:cs typeface="+mn-cs"/>
              </a:rPr>
              <a:t>(Courage, commitment, and obedience to God’s will) </a:t>
            </a:r>
            <a:r>
              <a:rPr lang="en-US" sz="1200" kern="1200" dirty="0" smtClean="0">
                <a:solidFill>
                  <a:schemeClr val="tx1"/>
                </a:solidFill>
                <a:effectLst/>
                <a:latin typeface="+mn-lt"/>
                <a:ea typeface="+mn-ea"/>
                <a:cs typeface="+mn-cs"/>
              </a:rPr>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48142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Jesus built on Scripture and religious laws, but makes their true meaning clear to his followers.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21107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give examples of people who make sacrifices, or risk suffering, on behalf of others. Ask them what these people have in common with Jesus, and ask them how Jesus’ sacrifice was unique.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44560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Review the Passover story, if necessary. The student handbook provides a brief summary on page 110.</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93200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picture themselves behind bars. Direct them to imagine a loved one, perhaps a parent or sibling, bringing bond money so the student can be released. Tell them to picture themselves walking away arm in arm with the person who paid the bail. Ask the students to analyze this metaphor. Which points correspond with Christ’s saving action, and which points don’t correlate?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887571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Jesus’ </a:t>
            </a:r>
            <a:r>
              <a:rPr lang="en-US" dirty="0" smtClean="0"/>
              <a:t>Death</a:t>
            </a:r>
            <a:endParaRPr lang="en-US" dirty="0"/>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620000" y="5867400"/>
            <a:ext cx="1371600" cy="2286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TX003141</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10</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914400" y="2401669"/>
            <a:ext cx="76200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This is the ultimate sign of God’s love for us.</a:t>
            </a:r>
          </a:p>
        </p:txBody>
      </p:sp>
      <p:sp>
        <p:nvSpPr>
          <p:cNvPr id="3" name="TextBox 2"/>
          <p:cNvSpPr txBox="1"/>
          <p:nvPr/>
        </p:nvSpPr>
        <p:spPr bwMode="auto">
          <a:xfrm>
            <a:off x="914400" y="3022315"/>
            <a:ext cx="754281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Through his sacrificial death, Christ saves us and gives us the grace to be reconciled with 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914400" y="3849469"/>
            <a:ext cx="4953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cross has been transformed into the symbol of freedom and life. </a:t>
            </a:r>
          </a:p>
        </p:txBody>
      </p:sp>
      <p:sp>
        <p:nvSpPr>
          <p:cNvPr id="16" name="Content Placeholder 6"/>
          <p:cNvSpPr txBox="1">
            <a:spLocks/>
          </p:cNvSpPr>
          <p:nvPr/>
        </p:nvSpPr>
        <p:spPr>
          <a:xfrm>
            <a:off x="2514600" y="1494472"/>
            <a:ext cx="4191000" cy="419100"/>
          </a:xfrm>
          <a:prstGeom prst="rect">
            <a:avLst/>
          </a:prstGeom>
        </p:spPr>
        <p:txBody>
          <a:bodyPr>
            <a:noAutofit/>
          </a:bodyPr>
          <a:lstStyle/>
          <a:p>
            <a:pPr algn="ctr"/>
            <a:r>
              <a:rPr lang="en-US" sz="2400" b="1" dirty="0">
                <a:latin typeface="Arial" pitchFamily="34" charset="0"/>
                <a:cs typeface="Arial" pitchFamily="34" charset="0"/>
              </a:rPr>
              <a:t>Jesus Died for Us</a:t>
            </a:r>
          </a:p>
        </p:txBody>
      </p:sp>
      <p:sp>
        <p:nvSpPr>
          <p:cNvPr id="9" name="TextBox 5"/>
          <p:cNvSpPr txBox="1">
            <a:spLocks noChangeArrowheads="1"/>
          </p:cNvSpPr>
          <p:nvPr/>
        </p:nvSpPr>
        <p:spPr bwMode="auto">
          <a:xfrm>
            <a:off x="5722747" y="6231523"/>
            <a:ext cx="1659553"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a:latin typeface="Arial" pitchFamily="34" charset="0"/>
                <a:cs typeface="Arial" pitchFamily="34" charset="0"/>
              </a:rPr>
              <a:t>wavebreakmedia</a:t>
            </a:r>
            <a:r>
              <a:rPr lang="en-US" sz="500" dirty="0">
                <a:latin typeface="Arial" pitchFamily="34" charset="0"/>
                <a:cs typeface="Arial" pitchFamily="34" charset="0"/>
              </a:rPr>
              <a:t> / www.shutterstock.com</a:t>
            </a:r>
          </a:p>
        </p:txBody>
      </p:sp>
      <p:pic>
        <p:nvPicPr>
          <p:cNvPr id="5122" name="Picture 2" descr="\\sun\Shared Data\Projects\100326_RevCFH_TG\Working\design\3 - to proofing\PowerPoints\powerpoint images\chapter10\shutterstock_30633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12300"/>
            <a:ext cx="2734100" cy="2668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66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971801" y="2508538"/>
            <a:ext cx="5638799" cy="2215862"/>
          </a:xfrm>
          <a:prstGeom prst="rect">
            <a:avLst/>
          </a:prstGeom>
        </p:spPr>
        <p:txBody>
          <a:bodyPr>
            <a:noAutofit/>
          </a:bodyPr>
          <a:lstStyle/>
          <a:p>
            <a:pPr algn="ctr"/>
            <a:r>
              <a:rPr lang="en-US" dirty="0">
                <a:latin typeface="Arial" pitchFamily="34" charset="0"/>
                <a:cs typeface="Arial" pitchFamily="34" charset="0"/>
              </a:rPr>
              <a:t>“For while we were still weak, at the right time Christ died for the ungodly. Indeed, rarely will anyone die for a righteous person—though perhaps for a good person someone might actually dare to die. But God proves his love for us in that while we were still sinners Christ died for us” (Romans 5:6–8).</a:t>
            </a:r>
          </a:p>
        </p:txBody>
      </p:sp>
      <p:sp>
        <p:nvSpPr>
          <p:cNvPr id="9" name="TextBox 5"/>
          <p:cNvSpPr txBox="1">
            <a:spLocks noChangeArrowheads="1"/>
          </p:cNvSpPr>
          <p:nvPr/>
        </p:nvSpPr>
        <p:spPr bwMode="auto">
          <a:xfrm>
            <a:off x="474047" y="5181600"/>
            <a:ext cx="1659553"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a:latin typeface="Arial" pitchFamily="34" charset="0"/>
                <a:cs typeface="Arial" pitchFamily="34" charset="0"/>
              </a:rPr>
              <a:t>Stephen </a:t>
            </a:r>
            <a:r>
              <a:rPr lang="en-US" sz="500" dirty="0" err="1">
                <a:latin typeface="Arial" pitchFamily="34" charset="0"/>
                <a:cs typeface="Arial" pitchFamily="34" charset="0"/>
              </a:rPr>
              <a:t>Mcsweeny</a:t>
            </a:r>
            <a:r>
              <a:rPr lang="en-US" sz="500" dirty="0">
                <a:latin typeface="Arial" pitchFamily="34" charset="0"/>
                <a:cs typeface="Arial" pitchFamily="34" charset="0"/>
              </a:rPr>
              <a:t> / www.shutterstock.com</a:t>
            </a:r>
          </a:p>
        </p:txBody>
      </p:sp>
      <p:pic>
        <p:nvPicPr>
          <p:cNvPr id="6146" name="Picture 2" descr="\\sun\Shared Data\Projects\100326_RevCFH_TG\Working\design\3 - to proofing\PowerPoints\powerpoint images\chapter10\shutterstock_143507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1" y="1676400"/>
            <a:ext cx="2373949" cy="3555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3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124200" y="1714500"/>
            <a:ext cx="5815685" cy="876300"/>
          </a:xfrm>
          <a:prstGeom prst="rect">
            <a:avLst/>
          </a:prstGeom>
        </p:spPr>
        <p:txBody>
          <a:bodyPr>
            <a:noAutofit/>
          </a:bodyPr>
          <a:lstStyle/>
          <a:p>
            <a:pPr algn="ctr"/>
            <a:r>
              <a:rPr lang="en-US" sz="2400" b="1" dirty="0">
                <a:latin typeface="Arial" pitchFamily="34" charset="0"/>
                <a:cs typeface="Arial" pitchFamily="34" charset="0"/>
              </a:rPr>
              <a:t>Jesus’ Death and Catholic Life</a:t>
            </a:r>
          </a:p>
        </p:txBody>
      </p:sp>
      <p:sp>
        <p:nvSpPr>
          <p:cNvPr id="11" name="TextBox 5"/>
          <p:cNvSpPr txBox="1">
            <a:spLocks noChangeArrowheads="1"/>
          </p:cNvSpPr>
          <p:nvPr/>
        </p:nvSpPr>
        <p:spPr bwMode="auto">
          <a:xfrm>
            <a:off x="533400" y="2954923"/>
            <a:ext cx="2891977"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a:latin typeface="Arial" pitchFamily="34" charset="0"/>
                <a:cs typeface="Arial" pitchFamily="34" charset="0"/>
              </a:rPr>
              <a:t>clearimages</a:t>
            </a:r>
            <a:r>
              <a:rPr lang="en-US" sz="500" dirty="0">
                <a:latin typeface="Arial" pitchFamily="34" charset="0"/>
                <a:cs typeface="Arial" pitchFamily="34" charset="0"/>
              </a:rPr>
              <a:t> / www.shutterstock.com</a:t>
            </a:r>
          </a:p>
        </p:txBody>
      </p:sp>
      <p:sp>
        <p:nvSpPr>
          <p:cNvPr id="15" name="Content Placeholder 6"/>
          <p:cNvSpPr txBox="1">
            <a:spLocks/>
          </p:cNvSpPr>
          <p:nvPr/>
        </p:nvSpPr>
        <p:spPr>
          <a:xfrm>
            <a:off x="4191647" y="2438400"/>
            <a:ext cx="4191000"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Calibri (Body)"/>
              </a:rPr>
              <a:t>Crucifixes </a:t>
            </a:r>
          </a:p>
        </p:txBody>
      </p:sp>
      <p:sp>
        <p:nvSpPr>
          <p:cNvPr id="12" name="Content Placeholder 6"/>
          <p:cNvSpPr txBox="1">
            <a:spLocks/>
          </p:cNvSpPr>
          <p:nvPr/>
        </p:nvSpPr>
        <p:spPr>
          <a:xfrm>
            <a:off x="4191000" y="3657600"/>
            <a:ext cx="4191000"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Calibri (Body)"/>
              </a:rPr>
              <a:t>Rosary</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4191647" y="3048000"/>
            <a:ext cx="4191000"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Calibri (Body)"/>
              </a:rPr>
              <a:t>Stations of the Cross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42" y="1131411"/>
            <a:ext cx="2697308" cy="1806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50" y="3473536"/>
            <a:ext cx="2875186" cy="1919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TextBox 5"/>
          <p:cNvSpPr txBox="1">
            <a:spLocks noChangeArrowheads="1"/>
          </p:cNvSpPr>
          <p:nvPr/>
        </p:nvSpPr>
        <p:spPr bwMode="auto">
          <a:xfrm>
            <a:off x="609600" y="5469523"/>
            <a:ext cx="2891977"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944" y="4038600"/>
            <a:ext cx="2613779" cy="1745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 name="TextBox 5"/>
          <p:cNvSpPr txBox="1">
            <a:spLocks noChangeArrowheads="1"/>
          </p:cNvSpPr>
          <p:nvPr/>
        </p:nvSpPr>
        <p:spPr bwMode="auto">
          <a:xfrm>
            <a:off x="5947223" y="5839231"/>
            <a:ext cx="2891977"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a:latin typeface="Arial" pitchFamily="34" charset="0"/>
                <a:cs typeface="Arial" pitchFamily="34" charset="0"/>
              </a:rPr>
              <a:t>udra</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additive="base">
                                        <p:cTn id="29" dur="500" fill="hold"/>
                                        <p:tgtEl>
                                          <p:spTgt spid="1029"/>
                                        </p:tgtEl>
                                        <p:attrNameLst>
                                          <p:attrName>ppt_x</p:attrName>
                                        </p:attrNameLst>
                                      </p:cBhvr>
                                      <p:tavLst>
                                        <p:tav tm="0">
                                          <p:val>
                                            <p:strVal val="#ppt_x"/>
                                          </p:val>
                                        </p:tav>
                                        <p:tav tm="100000">
                                          <p:val>
                                            <p:strVal val="#ppt_x"/>
                                          </p:val>
                                        </p:tav>
                                      </p:tavLst>
                                    </p:anim>
                                    <p:anim calcmode="lin" valueType="num">
                                      <p:cBhvr additive="base">
                                        <p:cTn id="3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667000" y="6307723"/>
            <a:ext cx="3657600"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a:latin typeface="Arial" pitchFamily="34" charset="0"/>
                <a:cs typeface="Arial" pitchFamily="34" charset="0"/>
              </a:rPr>
              <a:t>Stephen </a:t>
            </a:r>
            <a:r>
              <a:rPr lang="en-US" sz="500" dirty="0" err="1">
                <a:latin typeface="Arial" pitchFamily="34" charset="0"/>
                <a:cs typeface="Arial" pitchFamily="34" charset="0"/>
              </a:rPr>
              <a:t>Mcsweeny</a:t>
            </a:r>
            <a:r>
              <a:rPr lang="en-US" sz="500" dirty="0">
                <a:latin typeface="Arial" pitchFamily="34" charset="0"/>
                <a:cs typeface="Arial" pitchFamily="34" charset="0"/>
              </a:rPr>
              <a:t> / www.shutterstock.com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83" y="1066800"/>
            <a:ext cx="3436917" cy="5147331"/>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477000" y="3635276"/>
            <a:ext cx="2497753" cy="169277"/>
          </a:xfrm>
          <a:prstGeom prst="rect">
            <a:avLst/>
          </a:prstGeom>
          <a:noFill/>
          <a:ln w="9525">
            <a:noFill/>
            <a:miter lim="800000"/>
            <a:headEnd/>
            <a:tailEnd/>
          </a:ln>
        </p:spPr>
        <p:txBody>
          <a:bodyPr wrap="square">
            <a:spAutoFit/>
          </a:bodyPr>
          <a:lstStyle/>
          <a:p>
            <a:pPr algn="r"/>
            <a:r>
              <a:rPr lang="en-US" sz="500" dirty="0" smtClean="0">
                <a:latin typeface="Arial" pitchFamily="34" charset="0"/>
                <a:cs typeface="Arial" pitchFamily="34" charset="0"/>
              </a:rPr>
              <a:t>© </a:t>
            </a:r>
            <a:r>
              <a:rPr lang="en-US" sz="500" dirty="0">
                <a:latin typeface="Arial" pitchFamily="34" charset="0"/>
                <a:cs typeface="Arial" pitchFamily="34" charset="0"/>
              </a:rPr>
              <a:t>Mohamed </a:t>
            </a:r>
            <a:r>
              <a:rPr lang="en-US" sz="500" dirty="0" err="1">
                <a:latin typeface="Arial" pitchFamily="34" charset="0"/>
                <a:cs typeface="Arial" pitchFamily="34" charset="0"/>
              </a:rPr>
              <a:t>Elsayyed</a:t>
            </a:r>
            <a:r>
              <a:rPr lang="en-US" sz="500" dirty="0">
                <a:latin typeface="Arial" pitchFamily="34" charset="0"/>
                <a:cs typeface="Arial" pitchFamily="34" charset="0"/>
              </a:rPr>
              <a:t> / www.shutterstock.com</a:t>
            </a:r>
          </a:p>
        </p:txBody>
      </p:sp>
      <p:sp>
        <p:nvSpPr>
          <p:cNvPr id="3" name="TextBox 2"/>
          <p:cNvSpPr txBox="1"/>
          <p:nvPr/>
        </p:nvSpPr>
        <p:spPr bwMode="auto">
          <a:xfrm>
            <a:off x="652118" y="3199745"/>
            <a:ext cx="4224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religious and political authorities of his day saw Jesus as a threat.</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533400" y="2282933"/>
            <a:ext cx="4150723" cy="685800"/>
          </a:xfrm>
          <a:prstGeom prst="rect">
            <a:avLst/>
          </a:prstGeom>
        </p:spPr>
        <p:txBody>
          <a:bodyPr>
            <a:noAutofit/>
          </a:bodyPr>
          <a:lstStyle/>
          <a:p>
            <a:r>
              <a:rPr lang="en-US" sz="2400" b="1" dirty="0">
                <a:latin typeface="Arial" pitchFamily="34" charset="0"/>
                <a:cs typeface="Arial" pitchFamily="34" charset="0"/>
              </a:rPr>
              <a:t>The Death of Jesus</a:t>
            </a:r>
          </a:p>
        </p:txBody>
      </p:sp>
      <p:sp>
        <p:nvSpPr>
          <p:cNvPr id="12" name="TextBox 11"/>
          <p:cNvSpPr txBox="1"/>
          <p:nvPr/>
        </p:nvSpPr>
        <p:spPr bwMode="auto">
          <a:xfrm>
            <a:off x="652118" y="4035533"/>
            <a:ext cx="82632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challenged Jewish leaders’ authority, teachings, beliefs, </a:t>
            </a:r>
            <a:r>
              <a:rPr lang="en-US" dirty="0" smtClean="0">
                <a:latin typeface="Arial" pitchFamily="34" charset="0"/>
                <a:cs typeface="Arial" pitchFamily="34" charset="0"/>
              </a:rPr>
              <a:t>and </a:t>
            </a:r>
            <a:r>
              <a:rPr lang="en-US" dirty="0">
                <a:latin typeface="Arial" pitchFamily="34" charset="0"/>
                <a:cs typeface="Arial" pitchFamily="34" charset="0"/>
              </a:rPr>
              <a:t>practices.</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652117" y="4648200"/>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was likely seen as a potential leader of a rebellion against the Romans.</a:t>
            </a:r>
            <a:endParaRPr lang="en-US" dirty="0">
              <a:solidFill>
                <a:schemeClr val="bg1">
                  <a:lumMod val="65000"/>
                </a:schemeClr>
              </a:solidFill>
              <a:latin typeface="Arial" pitchFamily="34" charset="0"/>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433" y="1215807"/>
            <a:ext cx="3803967" cy="23655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2362200" y="1371600"/>
            <a:ext cx="4724399" cy="609600"/>
          </a:xfrm>
          <a:prstGeom prst="rect">
            <a:avLst/>
          </a:prstGeom>
        </p:spPr>
        <p:txBody>
          <a:bodyPr>
            <a:noAutofit/>
          </a:bodyPr>
          <a:lstStyle/>
          <a:p>
            <a:pPr algn="ctr"/>
            <a:r>
              <a:rPr lang="en-US" sz="2400" b="1" dirty="0" smtClean="0">
                <a:latin typeface="Arial" pitchFamily="34" charset="0"/>
                <a:cs typeface="Arial" pitchFamily="34" charset="0"/>
              </a:rPr>
              <a:t>Jesus</a:t>
            </a:r>
            <a:r>
              <a:rPr lang="en-US" sz="2400" b="1" dirty="0">
                <a:latin typeface="Arial" pitchFamily="34" charset="0"/>
                <a:cs typeface="Arial" pitchFamily="34" charset="0"/>
              </a:rPr>
              <a:t>’ Death Is the Real Thing</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36" y="2895601"/>
            <a:ext cx="446796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5"/>
          <p:cNvSpPr txBox="1">
            <a:spLocks noChangeArrowheads="1"/>
          </p:cNvSpPr>
          <p:nvPr/>
        </p:nvSpPr>
        <p:spPr bwMode="auto">
          <a:xfrm>
            <a:off x="3810000" y="6536323"/>
            <a:ext cx="2124694"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a:latin typeface="Arial" pitchFamily="34" charset="0"/>
                <a:cs typeface="Arial" pitchFamily="34" charset="0"/>
              </a:rPr>
              <a:t>Galushko</a:t>
            </a:r>
            <a:r>
              <a:rPr lang="en-US" sz="500" dirty="0">
                <a:latin typeface="Arial" pitchFamily="34" charset="0"/>
                <a:cs typeface="Arial" pitchFamily="34" charset="0"/>
              </a:rPr>
              <a:t> Sergey / www.shutterstock.com</a:t>
            </a:r>
          </a:p>
        </p:txBody>
      </p:sp>
      <p:sp>
        <p:nvSpPr>
          <p:cNvPr id="10" name="Content Placeholder 6"/>
          <p:cNvSpPr txBox="1">
            <a:spLocks/>
          </p:cNvSpPr>
          <p:nvPr/>
        </p:nvSpPr>
        <p:spPr>
          <a:xfrm>
            <a:off x="3657600" y="2057400"/>
            <a:ext cx="49530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experienced doubt, pain, and </a:t>
            </a:r>
            <a:r>
              <a:rPr lang="en-US" dirty="0" smtClean="0">
                <a:latin typeface="Arial" pitchFamily="34" charset="0"/>
                <a:cs typeface="Arial" pitchFamily="34" charset="0"/>
              </a:rPr>
              <a:t>fear.</a:t>
            </a:r>
            <a:endParaRPr lang="en-US" dirty="0">
              <a:latin typeface="Arial" pitchFamily="34" charset="0"/>
              <a:cs typeface="Arial" pitchFamily="34" charset="0"/>
            </a:endParaRPr>
          </a:p>
        </p:txBody>
      </p:sp>
      <p:sp>
        <p:nvSpPr>
          <p:cNvPr id="12" name="Content Placeholder 6"/>
          <p:cNvSpPr txBox="1">
            <a:spLocks/>
          </p:cNvSpPr>
          <p:nvPr/>
        </p:nvSpPr>
        <p:spPr>
          <a:xfrm>
            <a:off x="3657600" y="2590800"/>
            <a:ext cx="5410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was fully human and not spared from human feelings because of his divine nature.</a:t>
            </a:r>
          </a:p>
        </p:txBody>
      </p:sp>
      <p:sp>
        <p:nvSpPr>
          <p:cNvPr id="17" name="Content Placeholder 6"/>
          <p:cNvSpPr txBox="1">
            <a:spLocks/>
          </p:cNvSpPr>
          <p:nvPr/>
        </p:nvSpPr>
        <p:spPr>
          <a:xfrm>
            <a:off x="3657600" y="3429000"/>
            <a:ext cx="4572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His execution was especially </a:t>
            </a:r>
            <a:r>
              <a:rPr lang="en-US" dirty="0" smtClean="0">
                <a:latin typeface="Arial" pitchFamily="34" charset="0"/>
                <a:cs typeface="Arial" pitchFamily="34" charset="0"/>
              </a:rPr>
              <a:t>brutal:</a:t>
            </a:r>
          </a:p>
          <a:p>
            <a:pPr marL="742950" lvl="1" indent="-285750">
              <a:buFont typeface="Courier New" pitchFamily="49" charset="0"/>
              <a:buChar char="o"/>
            </a:pPr>
            <a:r>
              <a:rPr lang="en-US" dirty="0">
                <a:latin typeface="Arial" pitchFamily="34" charset="0"/>
                <a:cs typeface="Arial" pitchFamily="34" charset="0"/>
              </a:rPr>
              <a:t>s</a:t>
            </a:r>
            <a:r>
              <a:rPr lang="en-US" dirty="0" smtClean="0">
                <a:latin typeface="Arial" pitchFamily="34" charset="0"/>
                <a:cs typeface="Arial" pitchFamily="34" charset="0"/>
              </a:rPr>
              <a:t>courged</a:t>
            </a:r>
          </a:p>
          <a:p>
            <a:pPr marL="742950" lvl="1" indent="-285750">
              <a:buFont typeface="Courier New" pitchFamily="49" charset="0"/>
              <a:buChar char="o"/>
            </a:pPr>
            <a:r>
              <a:rPr lang="en-US" dirty="0">
                <a:latin typeface="Arial" pitchFamily="34" charset="0"/>
                <a:cs typeface="Arial" pitchFamily="34" charset="0"/>
              </a:rPr>
              <a:t>c</a:t>
            </a:r>
            <a:r>
              <a:rPr lang="en-US" dirty="0" smtClean="0">
                <a:latin typeface="Arial" pitchFamily="34" charset="0"/>
                <a:cs typeface="Arial" pitchFamily="34" charset="0"/>
              </a:rPr>
              <a:t>arried the cross</a:t>
            </a:r>
          </a:p>
          <a:p>
            <a:pPr marL="742950" lvl="1" indent="-285750">
              <a:buFont typeface="Courier New" pitchFamily="49" charset="0"/>
              <a:buChar char="o"/>
            </a:pPr>
            <a:r>
              <a:rPr lang="en-US" dirty="0">
                <a:latin typeface="Arial" pitchFamily="34" charset="0"/>
                <a:cs typeface="Arial" pitchFamily="34" charset="0"/>
              </a:rPr>
              <a:t>s</a:t>
            </a:r>
            <a:r>
              <a:rPr lang="en-US" dirty="0" smtClean="0">
                <a:latin typeface="Arial" pitchFamily="34" charset="0"/>
                <a:cs typeface="Arial" pitchFamily="34" charset="0"/>
              </a:rPr>
              <a:t>tripped his clothes</a:t>
            </a:r>
          </a:p>
          <a:p>
            <a:pPr marL="742950" lvl="1" indent="-285750">
              <a:buFont typeface="Courier New" pitchFamily="49" charset="0"/>
              <a:buChar char="o"/>
            </a:pPr>
            <a:r>
              <a:rPr lang="en-US" dirty="0" smtClean="0">
                <a:latin typeface="Arial" pitchFamily="34" charset="0"/>
                <a:cs typeface="Arial" pitchFamily="34" charset="0"/>
              </a:rPr>
              <a:t>crucified</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219200" y="2221468"/>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taught that God does not reject sinners, if they repent.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219200" y="2819400"/>
            <a:ext cx="6477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taught that God calls everyone, not only Jews, to his Kingdom.</a:t>
            </a:r>
          </a:p>
        </p:txBody>
      </p:sp>
      <p:sp>
        <p:nvSpPr>
          <p:cNvPr id="16" name="Content Placeholder 6"/>
          <p:cNvSpPr txBox="1">
            <a:spLocks/>
          </p:cNvSpPr>
          <p:nvPr/>
        </p:nvSpPr>
        <p:spPr>
          <a:xfrm>
            <a:off x="2132615" y="1371600"/>
            <a:ext cx="5030185" cy="685800"/>
          </a:xfrm>
          <a:prstGeom prst="rect">
            <a:avLst/>
          </a:prstGeom>
        </p:spPr>
        <p:txBody>
          <a:bodyPr>
            <a:noAutofit/>
          </a:bodyPr>
          <a:lstStyle/>
          <a:p>
            <a:pPr algn="ctr"/>
            <a:r>
              <a:rPr lang="en-US" sz="2400" b="1" dirty="0">
                <a:latin typeface="Arial" pitchFamily="34" charset="0"/>
                <a:cs typeface="Arial" pitchFamily="34" charset="0"/>
              </a:rPr>
              <a:t>Jesus Challenged Some Beliefs</a:t>
            </a:r>
          </a:p>
        </p:txBody>
      </p:sp>
      <p:sp>
        <p:nvSpPr>
          <p:cNvPr id="9" name="TextBox 8"/>
          <p:cNvSpPr txBox="1"/>
          <p:nvPr/>
        </p:nvSpPr>
        <p:spPr bwMode="auto">
          <a:xfrm>
            <a:off x="1219200" y="3620869"/>
            <a:ext cx="6477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 taught that the Messiah will rule a Kingdom, but not an earthly one.</a:t>
            </a:r>
          </a:p>
        </p:txBody>
      </p:sp>
      <p:sp>
        <p:nvSpPr>
          <p:cNvPr id="11" name="TextBox 5"/>
          <p:cNvSpPr txBox="1">
            <a:spLocks noChangeArrowheads="1"/>
          </p:cNvSpPr>
          <p:nvPr/>
        </p:nvSpPr>
        <p:spPr bwMode="auto">
          <a:xfrm>
            <a:off x="5029200" y="6612523"/>
            <a:ext cx="1600200"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a:latin typeface="Arial" pitchFamily="34" charset="0"/>
                <a:cs typeface="Arial" pitchFamily="34" charset="0"/>
              </a:rPr>
              <a:t>R</a:t>
            </a:r>
            <a:r>
              <a:rPr lang="en-US" sz="500" dirty="0" err="1" smtClean="0">
                <a:latin typeface="Arial" pitchFamily="34" charset="0"/>
                <a:cs typeface="Arial" pitchFamily="34" charset="0"/>
              </a:rPr>
              <a:t>efat</a:t>
            </a:r>
            <a:r>
              <a:rPr lang="en-US" sz="500" dirty="0" smtClean="0">
                <a:latin typeface="Arial" pitchFamily="34" charset="0"/>
                <a:cs typeface="Arial" pitchFamily="34" charset="0"/>
              </a:rPr>
              <a:t> / www.shutterstock.com</a:t>
            </a:r>
            <a:endParaRPr lang="en-US" sz="500" dirty="0">
              <a:latin typeface="Arial" pitchFamily="34" charset="0"/>
              <a:cs typeface="Arial" pitchFamily="34" charset="0"/>
            </a:endParaRPr>
          </a:p>
        </p:txBody>
      </p:sp>
      <p:pic>
        <p:nvPicPr>
          <p:cNvPr id="1026" name="Picture 2" descr="\\sun\Shared Data\Projects\100326_RevCFH_TG\Working\design\3 - to proofing\PowerPoints\powerpoint images\chapter10\shutterstock_85928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192" y="4343399"/>
            <a:ext cx="2663030" cy="2269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828800" y="1600200"/>
            <a:ext cx="5105400" cy="838200"/>
          </a:xfrm>
          <a:prstGeom prst="rect">
            <a:avLst/>
          </a:prstGeom>
        </p:spPr>
        <p:txBody>
          <a:bodyPr>
            <a:noAutofit/>
          </a:bodyPr>
          <a:lstStyle/>
          <a:p>
            <a:pPr algn="ctr"/>
            <a:r>
              <a:rPr lang="en-US" sz="2400" b="1" dirty="0" smtClean="0">
                <a:latin typeface="Arial" pitchFamily="34" charset="0"/>
                <a:cs typeface="Arial" pitchFamily="34" charset="0"/>
              </a:rPr>
              <a:t>Jesus</a:t>
            </a:r>
            <a:r>
              <a:rPr lang="en-US" sz="2400" b="1" dirty="0">
                <a:latin typeface="Arial" pitchFamily="34" charset="0"/>
                <a:cs typeface="Arial" pitchFamily="34" charset="0"/>
              </a:rPr>
              <a:t>, the Suffering </a:t>
            </a:r>
            <a:r>
              <a:rPr lang="en-US" sz="2400" b="1" dirty="0" smtClean="0">
                <a:latin typeface="Arial" pitchFamily="34" charset="0"/>
                <a:cs typeface="Arial" pitchFamily="34" charset="0"/>
              </a:rPr>
              <a:t>Servant</a:t>
            </a:r>
            <a:endParaRPr lang="en-US" sz="2400" b="1" dirty="0">
              <a:latin typeface="Arial" pitchFamily="34" charset="0"/>
              <a:cs typeface="Arial" pitchFamily="34" charset="0"/>
            </a:endParaRPr>
          </a:p>
        </p:txBody>
      </p:sp>
      <p:sp>
        <p:nvSpPr>
          <p:cNvPr id="2" name="TextBox 1"/>
          <p:cNvSpPr txBox="1"/>
          <p:nvPr/>
        </p:nvSpPr>
        <p:spPr bwMode="auto">
          <a:xfrm>
            <a:off x="1828800" y="2563225"/>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“Suffering Servant” passages in Isaiah </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3051623" y="6536323"/>
            <a:ext cx="2891977"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err="1" smtClean="0">
                <a:latin typeface="Arial" pitchFamily="34" charset="0"/>
                <a:cs typeface="Arial" pitchFamily="34" charset="0"/>
              </a:rPr>
              <a:t>Asianet</a:t>
            </a:r>
            <a:r>
              <a:rPr lang="en-US" sz="500" dirty="0" smtClean="0">
                <a:latin typeface="Arial" pitchFamily="34" charset="0"/>
                <a:cs typeface="Arial" pitchFamily="34" charset="0"/>
              </a:rPr>
              <a:t>-Pakistan </a:t>
            </a:r>
            <a:r>
              <a:rPr lang="en-US" sz="500" dirty="0">
                <a:latin typeface="Arial" pitchFamily="34" charset="0"/>
                <a:cs typeface="Arial" pitchFamily="34" charset="0"/>
              </a:rPr>
              <a:t>/ www.shutterstock.com</a:t>
            </a:r>
          </a:p>
        </p:txBody>
      </p:sp>
      <p:sp>
        <p:nvSpPr>
          <p:cNvPr id="11" name="TextBox 10"/>
          <p:cNvSpPr txBox="1"/>
          <p:nvPr/>
        </p:nvSpPr>
        <p:spPr bwMode="auto">
          <a:xfrm>
            <a:off x="1828800" y="3200400"/>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Figure who suffers to save others</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1828800" y="3810000"/>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the innocent who suffers on our </a:t>
            </a:r>
            <a:r>
              <a:rPr lang="en-US" dirty="0" smtClean="0">
                <a:latin typeface="Arial" pitchFamily="34" charset="0"/>
                <a:cs typeface="Arial" pitchFamily="34" charset="0"/>
              </a:rPr>
              <a:t>behalf</a:t>
            </a:r>
            <a:endParaRPr lang="en-US" dirty="0">
              <a:solidFill>
                <a:schemeClr val="bg1">
                  <a:lumMod val="65000"/>
                </a:schemeClr>
              </a:solidFill>
              <a:latin typeface="Arial" pitchFamily="34" charset="0"/>
              <a:cs typeface="Arial" pitchFamily="34" charset="0"/>
            </a:endParaRPr>
          </a:p>
        </p:txBody>
      </p:sp>
      <p:pic>
        <p:nvPicPr>
          <p:cNvPr id="2050" name="Picture 2" descr="\\sun\Shared Data\Projects\100326_RevCFH_TG\Working\design\3 - to proofing\PowerPoints\powerpoint images\chapter10\shutterstock_70865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687" y="4398552"/>
            <a:ext cx="2888913" cy="2154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655422" y="2070072"/>
            <a:ext cx="4802777" cy="673128"/>
          </a:xfrm>
          <a:prstGeom prst="rect">
            <a:avLst/>
          </a:prstGeom>
        </p:spPr>
        <p:txBody>
          <a:bodyPr>
            <a:noAutofit/>
          </a:bodyPr>
          <a:lstStyle/>
          <a:p>
            <a:pPr algn="ctr"/>
            <a:r>
              <a:rPr lang="en-US" sz="2400" b="1" dirty="0">
                <a:latin typeface="Arial" pitchFamily="34" charset="0"/>
                <a:cs typeface="Arial" pitchFamily="34" charset="0"/>
              </a:rPr>
              <a:t>Jesus, the Paschal Lamb</a:t>
            </a:r>
          </a:p>
        </p:txBody>
      </p:sp>
      <p:sp>
        <p:nvSpPr>
          <p:cNvPr id="15" name="Content Placeholder 6"/>
          <p:cNvSpPr txBox="1">
            <a:spLocks/>
          </p:cNvSpPr>
          <p:nvPr/>
        </p:nvSpPr>
        <p:spPr>
          <a:xfrm>
            <a:off x="3886200" y="3581400"/>
            <a:ext cx="12565123"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Blood of a lamb on the doorposts </a:t>
            </a:r>
          </a:p>
        </p:txBody>
      </p:sp>
      <p:sp>
        <p:nvSpPr>
          <p:cNvPr id="13" name="Content Placeholder 6"/>
          <p:cNvSpPr txBox="1">
            <a:spLocks/>
          </p:cNvSpPr>
          <p:nvPr/>
        </p:nvSpPr>
        <p:spPr>
          <a:xfrm>
            <a:off x="3907558" y="4191000"/>
            <a:ext cx="11561042"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the sacrifice, the Lamb of God,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that </a:t>
            </a:r>
            <a:r>
              <a:rPr lang="en-US" dirty="0">
                <a:latin typeface="Arial" pitchFamily="34" charset="0"/>
                <a:cs typeface="Arial" pitchFamily="34" charset="0"/>
              </a:rPr>
              <a:t>saves us from death</a:t>
            </a:r>
          </a:p>
        </p:txBody>
      </p:sp>
      <p:sp>
        <p:nvSpPr>
          <p:cNvPr id="7" name="TextBox 6"/>
          <p:cNvSpPr txBox="1"/>
          <p:nvPr/>
        </p:nvSpPr>
        <p:spPr bwMode="auto">
          <a:xfrm>
            <a:off x="3894077" y="2971800"/>
            <a:ext cx="1256512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Exodus: The Passover Story</a:t>
            </a:r>
          </a:p>
        </p:txBody>
      </p:sp>
      <p:sp>
        <p:nvSpPr>
          <p:cNvPr id="11" name="TextBox 5"/>
          <p:cNvSpPr txBox="1">
            <a:spLocks noChangeArrowheads="1"/>
          </p:cNvSpPr>
          <p:nvPr/>
        </p:nvSpPr>
        <p:spPr bwMode="auto">
          <a:xfrm>
            <a:off x="304800" y="5181600"/>
            <a:ext cx="2667000" cy="169277"/>
          </a:xfrm>
          <a:prstGeom prst="rect">
            <a:avLst/>
          </a:prstGeom>
          <a:noFill/>
          <a:ln w="9525">
            <a:noFill/>
            <a:miter lim="800000"/>
            <a:headEnd/>
            <a:tailEnd/>
          </a:ln>
        </p:spPr>
        <p:txBody>
          <a:bodyPr wrap="square">
            <a:spAutoFit/>
          </a:bodyPr>
          <a:lstStyle/>
          <a:p>
            <a:r>
              <a:rPr lang="pt-BR" sz="500" dirty="0" smtClean="0">
                <a:latin typeface="Arial" pitchFamily="34" charset="0"/>
                <a:cs typeface="Arial" pitchFamily="34" charset="0"/>
              </a:rPr>
              <a:t>© </a:t>
            </a:r>
            <a:r>
              <a:rPr lang="en-US" sz="500" dirty="0">
                <a:latin typeface="Arial" pitchFamily="34" charset="0"/>
                <a:cs typeface="Arial" pitchFamily="34" charset="0"/>
              </a:rPr>
              <a:t>Noam </a:t>
            </a:r>
            <a:r>
              <a:rPr lang="en-US" sz="500" dirty="0" err="1">
                <a:latin typeface="Arial" pitchFamily="34" charset="0"/>
                <a:cs typeface="Arial" pitchFamily="34" charset="0"/>
              </a:rPr>
              <a:t>Armonn</a:t>
            </a:r>
            <a:r>
              <a:rPr lang="en-US" sz="500" dirty="0">
                <a:latin typeface="Arial" pitchFamily="34" charset="0"/>
                <a:cs typeface="Arial" pitchFamily="34" charset="0"/>
              </a:rPr>
              <a:t> / www.shutterstock.com</a:t>
            </a:r>
          </a:p>
        </p:txBody>
      </p:sp>
      <p:pic>
        <p:nvPicPr>
          <p:cNvPr id="3074" name="Picture 2" descr="\\sun\Shared Data\Projects\100326_RevCFH_TG\Working\design\3 - to proofing\PowerPoints\powerpoint images\chapter10\shutterstock_221341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07" y="2057400"/>
            <a:ext cx="2847974"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267200" y="2590800"/>
            <a:ext cx="41910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Ransom was the price paid for freeing slaves</a:t>
            </a:r>
          </a:p>
        </p:txBody>
      </p:sp>
      <p:sp>
        <p:nvSpPr>
          <p:cNvPr id="3" name="TextBox 2"/>
          <p:cNvSpPr txBox="1"/>
          <p:nvPr/>
        </p:nvSpPr>
        <p:spPr bwMode="auto">
          <a:xfrm>
            <a:off x="4267200" y="3392269"/>
            <a:ext cx="411381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Indicated that the slave could no longer be owned by another person</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267200" y="4267200"/>
            <a:ext cx="4343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the one who freed us from our slavery so we are no longer “owned” by sin and death</a:t>
            </a:r>
          </a:p>
        </p:txBody>
      </p:sp>
      <p:sp>
        <p:nvSpPr>
          <p:cNvPr id="16" name="Content Placeholder 6"/>
          <p:cNvSpPr txBox="1">
            <a:spLocks/>
          </p:cNvSpPr>
          <p:nvPr/>
        </p:nvSpPr>
        <p:spPr>
          <a:xfrm>
            <a:off x="2590800" y="1676400"/>
            <a:ext cx="4648200" cy="419100"/>
          </a:xfrm>
          <a:prstGeom prst="rect">
            <a:avLst/>
          </a:prstGeom>
        </p:spPr>
        <p:txBody>
          <a:bodyPr>
            <a:noAutofit/>
          </a:bodyPr>
          <a:lstStyle/>
          <a:p>
            <a:pPr algn="ctr"/>
            <a:r>
              <a:rPr lang="en-US" sz="2400" b="1" dirty="0">
                <a:latin typeface="Arial" pitchFamily="34" charset="0"/>
                <a:cs typeface="Arial" pitchFamily="34" charset="0"/>
              </a:rPr>
              <a:t>Jesus, the Ransom for Many</a:t>
            </a:r>
          </a:p>
        </p:txBody>
      </p:sp>
      <p:sp>
        <p:nvSpPr>
          <p:cNvPr id="9" name="TextBox 5"/>
          <p:cNvSpPr txBox="1">
            <a:spLocks noChangeArrowheads="1"/>
          </p:cNvSpPr>
          <p:nvPr/>
        </p:nvSpPr>
        <p:spPr bwMode="auto">
          <a:xfrm>
            <a:off x="277198" y="5164723"/>
            <a:ext cx="1659553"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 </a:t>
            </a:r>
            <a:r>
              <a:rPr lang="en-US" sz="500" dirty="0">
                <a:latin typeface="Arial" pitchFamily="34" charset="0"/>
                <a:cs typeface="Arial" pitchFamily="34" charset="0"/>
              </a:rPr>
              <a:t>rook76 / www.shutterstock.com</a:t>
            </a:r>
          </a:p>
        </p:txBody>
      </p:sp>
      <p:pic>
        <p:nvPicPr>
          <p:cNvPr id="4098" name="Picture 2" descr="\\sun\Shared Data\Projects\100326_RevCFH_TG\Working\design\3 - to proofing\PowerPoints\powerpoint images\chapter10\shutterstock_12102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1" y="2559635"/>
            <a:ext cx="3473449" cy="26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04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8"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1133</TotalTime>
  <Words>968</Words>
  <Application>Microsoft Office PowerPoint</Application>
  <PresentationFormat>On-screen Show (4:3)</PresentationFormat>
  <Paragraphs>76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(Body)</vt:lpstr>
      <vt:lpstr>Courier New</vt:lpstr>
      <vt:lpstr>LIC Presentation template-New</vt:lpstr>
      <vt:lpstr>Jesus’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197</cp:revision>
  <dcterms:created xsi:type="dcterms:W3CDTF">2011-06-08T19:56:13Z</dcterms:created>
  <dcterms:modified xsi:type="dcterms:W3CDTF">2013-02-05T15:41:21Z</dcterms:modified>
</cp:coreProperties>
</file>