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5" r:id="rId2"/>
    <p:sldId id="268" r:id="rId3"/>
    <p:sldId id="269" r:id="rId4"/>
    <p:sldId id="277" r:id="rId5"/>
    <p:sldId id="270" r:id="rId6"/>
    <p:sldId id="271" r:id="rId7"/>
    <p:sldId id="272" r:id="rId8"/>
    <p:sldId id="273" r:id="rId9"/>
    <p:sldId id="27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Ellair" initials="S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74" autoAdjust="0"/>
  </p:normalViewPr>
  <p:slideViewPr>
    <p:cSldViewPr>
      <p:cViewPr varScale="1">
        <p:scale>
          <a:sx n="76" d="100"/>
          <a:sy n="76" d="100"/>
        </p:scale>
        <p:origin x="159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91ECF36-C879-421F-B313-B988BCED53DB}" type="datetimeFigureOut">
              <a:rPr lang="en-US"/>
              <a:pPr>
                <a:defRPr/>
              </a:pPr>
              <a:t>4/2/2015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DBB31F3-BAB2-4E6F-AF02-E3ED7DFAC355}" type="slidenum">
              <a:rPr lang="en-US"/>
              <a:pPr>
                <a:defRPr/>
              </a:pPr>
              <a:t>‹#›</a:t>
            </a:fld>
            <a:endParaRPr lang="en-US"/>
          </a:p>
        </p:txBody>
      </p:sp>
    </p:spTree>
    <p:extLst>
      <p:ext uri="{BB962C8B-B14F-4D97-AF65-F5344CB8AC3E}">
        <p14:creationId xmlns:p14="http://schemas.microsoft.com/office/powerpoint/2010/main" val="4090378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t>Notes: </a:t>
            </a:r>
            <a:r>
              <a:rPr lang="en-US" dirty="0" smtClean="0"/>
              <a:t>Ask </a:t>
            </a:r>
            <a:r>
              <a:rPr lang="en-US" dirty="0" smtClean="0"/>
              <a:t>a student to read aloud Genesis 12:1</a:t>
            </a:r>
            <a:r>
              <a:rPr lang="en-US" sz="1200" kern="1200" dirty="0" smtClean="0">
                <a:solidFill>
                  <a:schemeClr val="tx1"/>
                </a:solidFill>
                <a:latin typeface="+mn-lt"/>
                <a:ea typeface="+mn-ea"/>
                <a:cs typeface="+mn-cs"/>
              </a:rPr>
              <a:t>–</a:t>
            </a:r>
            <a:r>
              <a:rPr lang="en-US" dirty="0" smtClean="0"/>
              <a:t>8. Next, have students respond to the question, “What exactly does God promise to Abram?”</a:t>
            </a:r>
          </a:p>
          <a:p>
            <a:endParaRPr lang="en-US" dirty="0" smtClean="0"/>
          </a:p>
        </p:txBody>
      </p:sp>
      <p:sp>
        <p:nvSpPr>
          <p:cNvPr id="4" name="Slide Number Placeholder 3"/>
          <p:cNvSpPr>
            <a:spLocks noGrp="1"/>
          </p:cNvSpPr>
          <p:nvPr>
            <p:ph type="sldNum" sz="quarter" idx="5"/>
          </p:nvPr>
        </p:nvSpPr>
        <p:spPr/>
        <p:txBody>
          <a:bodyPr/>
          <a:lstStyle/>
          <a:p>
            <a:pPr>
              <a:defRPr/>
            </a:pPr>
            <a:fld id="{A36167E6-ECEE-4225-936D-E18E36D7DB8F}" type="slidenum">
              <a:rPr lang="en-US" smtClean="0"/>
              <a:pPr>
                <a:defRPr/>
              </a:pPr>
              <a:t>2</a:t>
            </a:fld>
            <a:endParaRPr lang="en-US"/>
          </a:p>
        </p:txBody>
      </p:sp>
    </p:spTree>
    <p:extLst>
      <p:ext uri="{BB962C8B-B14F-4D97-AF65-F5344CB8AC3E}">
        <p14:creationId xmlns:p14="http://schemas.microsoft.com/office/powerpoint/2010/main" val="353957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69D32B0-13F5-4B2B-A5A8-EE5D813F5C9D}" type="slidenum">
              <a:rPr lang="en-US" smtClean="0"/>
              <a:pPr>
                <a:defRPr/>
              </a:pPr>
              <a:t>3</a:t>
            </a:fld>
            <a:endParaRPr lang="en-US"/>
          </a:p>
        </p:txBody>
      </p:sp>
    </p:spTree>
    <p:extLst>
      <p:ext uri="{BB962C8B-B14F-4D97-AF65-F5344CB8AC3E}">
        <p14:creationId xmlns:p14="http://schemas.microsoft.com/office/powerpoint/2010/main" val="358071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69D32B0-13F5-4B2B-A5A8-EE5D813F5C9D}" type="slidenum">
              <a:rPr lang="en-US" smtClean="0"/>
              <a:pPr>
                <a:defRPr/>
              </a:pPr>
              <a:t>4</a:t>
            </a:fld>
            <a:endParaRPr lang="en-US"/>
          </a:p>
        </p:txBody>
      </p:sp>
    </p:spTree>
    <p:extLst>
      <p:ext uri="{BB962C8B-B14F-4D97-AF65-F5344CB8AC3E}">
        <p14:creationId xmlns:p14="http://schemas.microsoft.com/office/powerpoint/2010/main" val="274508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t>Notes: </a:t>
            </a:r>
            <a:r>
              <a:rPr lang="en-US" dirty="0" smtClean="0"/>
              <a:t>Ask </a:t>
            </a:r>
            <a:r>
              <a:rPr lang="en-US" dirty="0" smtClean="0"/>
              <a:t>a student to read aloud Genesis 17:3</a:t>
            </a:r>
            <a:r>
              <a:rPr lang="en-US" sz="1200" kern="1200" dirty="0" smtClean="0">
                <a:solidFill>
                  <a:schemeClr val="tx1"/>
                </a:solidFill>
                <a:latin typeface="+mn-lt"/>
                <a:ea typeface="+mn-ea"/>
                <a:cs typeface="+mn-cs"/>
              </a:rPr>
              <a:t>–8</a:t>
            </a:r>
            <a:r>
              <a:rPr lang="en-US" dirty="0" smtClean="0"/>
              <a:t>. You may wish to review the definition of </a:t>
            </a:r>
            <a:r>
              <a:rPr lang="en-US" i="1" dirty="0" smtClean="0"/>
              <a:t>covenant</a:t>
            </a:r>
            <a:r>
              <a:rPr lang="en-US" dirty="0" smtClean="0"/>
              <a:t> as a solemn agreement between human beings or between God and a human being in which mutual commitments are recognized.</a:t>
            </a:r>
          </a:p>
        </p:txBody>
      </p:sp>
      <p:sp>
        <p:nvSpPr>
          <p:cNvPr id="4" name="Slide Number Placeholder 3"/>
          <p:cNvSpPr>
            <a:spLocks noGrp="1"/>
          </p:cNvSpPr>
          <p:nvPr>
            <p:ph type="sldNum" sz="quarter" idx="5"/>
          </p:nvPr>
        </p:nvSpPr>
        <p:spPr/>
        <p:txBody>
          <a:bodyPr/>
          <a:lstStyle/>
          <a:p>
            <a:pPr>
              <a:defRPr/>
            </a:pPr>
            <a:fld id="{783F089B-4364-4EAB-8C57-918DCF422B77}" type="slidenum">
              <a:rPr lang="en-US" smtClean="0"/>
              <a:pPr>
                <a:defRPr/>
              </a:pPr>
              <a:t>5</a:t>
            </a:fld>
            <a:endParaRPr lang="en-US"/>
          </a:p>
        </p:txBody>
      </p:sp>
    </p:spTree>
    <p:extLst>
      <p:ext uri="{BB962C8B-B14F-4D97-AF65-F5344CB8AC3E}">
        <p14:creationId xmlns:p14="http://schemas.microsoft.com/office/powerpoint/2010/main" val="1978516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t>Notes: </a:t>
            </a:r>
            <a:r>
              <a:rPr lang="en-US" i="0" baseline="0" dirty="0" smtClean="0"/>
              <a:t>H</a:t>
            </a:r>
            <a:r>
              <a:rPr lang="en-US" dirty="0" smtClean="0"/>
              <a:t>ave </a:t>
            </a:r>
            <a:r>
              <a:rPr lang="en-US" dirty="0" smtClean="0"/>
              <a:t>a student read aloud Genesis 22:1</a:t>
            </a:r>
            <a:r>
              <a:rPr lang="en-US" sz="1200" kern="1200" dirty="0" smtClean="0">
                <a:solidFill>
                  <a:schemeClr val="tx1"/>
                </a:solidFill>
                <a:latin typeface="+mn-lt"/>
                <a:ea typeface="+mn-ea"/>
                <a:cs typeface="+mn-cs"/>
              </a:rPr>
              <a:t>–</a:t>
            </a:r>
            <a:r>
              <a:rPr lang="en-US" dirty="0" smtClean="0"/>
              <a:t>19.</a:t>
            </a:r>
          </a:p>
          <a:p>
            <a:endParaRPr lang="en-US" dirty="0" smtClean="0"/>
          </a:p>
        </p:txBody>
      </p:sp>
      <p:sp>
        <p:nvSpPr>
          <p:cNvPr id="4" name="Slide Number Placeholder 3"/>
          <p:cNvSpPr>
            <a:spLocks noGrp="1"/>
          </p:cNvSpPr>
          <p:nvPr>
            <p:ph type="sldNum" sz="quarter" idx="5"/>
          </p:nvPr>
        </p:nvSpPr>
        <p:spPr/>
        <p:txBody>
          <a:bodyPr/>
          <a:lstStyle/>
          <a:p>
            <a:pPr>
              <a:defRPr/>
            </a:pPr>
            <a:fld id="{73A21ADD-12DB-4BEC-AD6E-384F376BB099}" type="slidenum">
              <a:rPr lang="en-US" smtClean="0"/>
              <a:pPr>
                <a:defRPr/>
              </a:pPr>
              <a:t>6</a:t>
            </a:fld>
            <a:endParaRPr lang="en-US"/>
          </a:p>
        </p:txBody>
      </p:sp>
    </p:spTree>
    <p:extLst>
      <p:ext uri="{BB962C8B-B14F-4D97-AF65-F5344CB8AC3E}">
        <p14:creationId xmlns:p14="http://schemas.microsoft.com/office/powerpoint/2010/main" val="102081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p:txBody>
      </p:sp>
      <p:sp>
        <p:nvSpPr>
          <p:cNvPr id="4" name="Slide Number Placeholder 3"/>
          <p:cNvSpPr>
            <a:spLocks noGrp="1"/>
          </p:cNvSpPr>
          <p:nvPr>
            <p:ph type="sldNum" sz="quarter" idx="5"/>
          </p:nvPr>
        </p:nvSpPr>
        <p:spPr/>
        <p:txBody>
          <a:bodyPr/>
          <a:lstStyle/>
          <a:p>
            <a:pPr>
              <a:defRPr/>
            </a:pPr>
            <a:fld id="{DB8DCE2F-0082-40A7-8F7D-E4B1CC78E38B}" type="slidenum">
              <a:rPr lang="en-US" smtClean="0"/>
              <a:pPr>
                <a:defRPr/>
              </a:pPr>
              <a:t>7</a:t>
            </a:fld>
            <a:endParaRPr lang="en-US"/>
          </a:p>
        </p:txBody>
      </p:sp>
    </p:spTree>
    <p:extLst>
      <p:ext uri="{BB962C8B-B14F-4D97-AF65-F5344CB8AC3E}">
        <p14:creationId xmlns:p14="http://schemas.microsoft.com/office/powerpoint/2010/main" val="2285348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t>Notes: </a:t>
            </a:r>
            <a:r>
              <a:rPr lang="en-US" i="0" baseline="0" dirty="0" smtClean="0"/>
              <a:t>H</a:t>
            </a:r>
            <a:r>
              <a:rPr lang="en-US" dirty="0" smtClean="0"/>
              <a:t>ave </a:t>
            </a:r>
            <a:r>
              <a:rPr lang="en-US" dirty="0" smtClean="0"/>
              <a:t>students read aloud Genesis 25:19</a:t>
            </a:r>
            <a:r>
              <a:rPr lang="en-US" sz="1200" kern="1200" dirty="0" smtClean="0">
                <a:solidFill>
                  <a:schemeClr val="tx1"/>
                </a:solidFill>
                <a:latin typeface="+mn-lt"/>
                <a:ea typeface="+mn-ea"/>
                <a:cs typeface="+mn-cs"/>
              </a:rPr>
              <a:t>–</a:t>
            </a:r>
            <a:r>
              <a:rPr lang="en-US" dirty="0" smtClean="0"/>
              <a:t>34, Genesis 27:1</a:t>
            </a:r>
            <a:r>
              <a:rPr lang="en-US" sz="1200" kern="1200" dirty="0" smtClean="0">
                <a:solidFill>
                  <a:schemeClr val="tx1"/>
                </a:solidFill>
                <a:latin typeface="+mn-lt"/>
                <a:ea typeface="+mn-ea"/>
                <a:cs typeface="+mn-cs"/>
              </a:rPr>
              <a:t>–</a:t>
            </a:r>
            <a:r>
              <a:rPr lang="en-US" dirty="0" smtClean="0"/>
              <a:t>45, and Genesis 28:10</a:t>
            </a:r>
            <a:r>
              <a:rPr lang="en-US" sz="1200" kern="1200" dirty="0" smtClean="0">
                <a:solidFill>
                  <a:schemeClr val="tx1"/>
                </a:solidFill>
                <a:latin typeface="+mn-lt"/>
                <a:ea typeface="+mn-ea"/>
                <a:cs typeface="+mn-cs"/>
              </a:rPr>
              <a:t>–</a:t>
            </a:r>
            <a:r>
              <a:rPr lang="en-US" dirty="0" smtClean="0"/>
              <a:t>22.</a:t>
            </a:r>
          </a:p>
          <a:p>
            <a:endParaRPr lang="en-US" dirty="0" smtClean="0"/>
          </a:p>
        </p:txBody>
      </p:sp>
      <p:sp>
        <p:nvSpPr>
          <p:cNvPr id="4" name="Slide Number Placeholder 3"/>
          <p:cNvSpPr>
            <a:spLocks noGrp="1"/>
          </p:cNvSpPr>
          <p:nvPr>
            <p:ph type="sldNum" sz="quarter" idx="5"/>
          </p:nvPr>
        </p:nvSpPr>
        <p:spPr/>
        <p:txBody>
          <a:bodyPr/>
          <a:lstStyle/>
          <a:p>
            <a:pPr>
              <a:defRPr/>
            </a:pPr>
            <a:fld id="{879EE693-3FD6-4669-A430-37666257879A}" type="slidenum">
              <a:rPr lang="en-US" smtClean="0"/>
              <a:pPr>
                <a:defRPr/>
              </a:pPr>
              <a:t>8</a:t>
            </a:fld>
            <a:endParaRPr lang="en-US"/>
          </a:p>
        </p:txBody>
      </p:sp>
    </p:spTree>
    <p:extLst>
      <p:ext uri="{BB962C8B-B14F-4D97-AF65-F5344CB8AC3E}">
        <p14:creationId xmlns:p14="http://schemas.microsoft.com/office/powerpoint/2010/main" val="206900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i="1" dirty="0" smtClean="0"/>
              <a:t>Notes: </a:t>
            </a:r>
          </a:p>
          <a:p>
            <a:pPr>
              <a:defRPr/>
            </a:pPr>
            <a:endParaRPr lang="en-US" b="1" i="1" u="sng" dirty="0" smtClean="0"/>
          </a:p>
          <a:p>
            <a:pPr>
              <a:defRPr/>
            </a:pPr>
            <a:r>
              <a:rPr lang="en-US" b="1" u="sng" dirty="0" smtClean="0"/>
              <a:t>They </a:t>
            </a:r>
            <a:r>
              <a:rPr lang="en-US" b="1" u="sng" dirty="0" smtClean="0"/>
              <a:t>obeyed God: </a:t>
            </a:r>
            <a:r>
              <a:rPr lang="en-US" b="0" u="none" dirty="0" smtClean="0"/>
              <a:t>I</a:t>
            </a:r>
            <a:r>
              <a:rPr lang="en-US" dirty="0" smtClean="0"/>
              <a:t>n the Old Testament, the Hebrew word for </a:t>
            </a:r>
            <a:r>
              <a:rPr lang="en-US" i="1" dirty="0" smtClean="0"/>
              <a:t>obedience</a:t>
            </a:r>
            <a:r>
              <a:rPr lang="en-US" dirty="0" smtClean="0"/>
              <a:t> meant primarily “listening” or “hearing.” An obedient person heard God’s Word and followed it (see Exodus 15:26). To be obedient was simply to align oneself with God’s will.</a:t>
            </a:r>
          </a:p>
          <a:p>
            <a:pPr>
              <a:defRPr/>
            </a:pPr>
            <a:endParaRPr lang="en-US" b="1" u="sng" dirty="0" smtClean="0"/>
          </a:p>
          <a:p>
            <a:pPr>
              <a:defRPr/>
            </a:pPr>
            <a:r>
              <a:rPr lang="en-US" b="1" u="sng" dirty="0" smtClean="0"/>
              <a:t>They knew God wanted his people to treat all people with justice: </a:t>
            </a:r>
            <a:r>
              <a:rPr lang="en-US" dirty="0" smtClean="0"/>
              <a:t>They understood the need for and purpose of divine justice. The Hebrew and Greek words translated as “justice” are also translated as “righteousness” and “judgment.” Divine justice calls for the fair and equitable distribution of life’s necessities. The scriptural idea of justice is based on the truth that all humans have dignity and worth and are children of God. God’s love for all creation is shown in his emphasis on justice, which is love in action.</a:t>
            </a:r>
          </a:p>
          <a:p>
            <a:pPr>
              <a:defRPr/>
            </a:pPr>
            <a:endParaRPr lang="en-US" b="1" u="sng" dirty="0" smtClean="0"/>
          </a:p>
          <a:p>
            <a:pPr>
              <a:defRPr/>
            </a:pPr>
            <a:r>
              <a:rPr lang="en-US" b="1" u="sng" dirty="0" smtClean="0"/>
              <a:t>They lived good, moral lives: </a:t>
            </a:r>
            <a:r>
              <a:rPr lang="en-US" dirty="0" smtClean="0"/>
              <a:t>They committed themselves to ethical responsibility. The commandments of God are the fundamental rules of conduct for the Chosen People. The Ten Commandments are about love of God and love of neighbor.</a:t>
            </a:r>
          </a:p>
          <a:p>
            <a:pPr>
              <a:defRPr/>
            </a:pPr>
            <a:endParaRPr lang="en-US" b="1" u="sng" dirty="0" smtClean="0"/>
          </a:p>
          <a:p>
            <a:pPr>
              <a:defRPr/>
            </a:pPr>
            <a:r>
              <a:rPr lang="en-US" b="1" u="sng" dirty="0" smtClean="0"/>
              <a:t>They understood that God wanted his people to come back to him with their whole selves:</a:t>
            </a:r>
            <a:r>
              <a:rPr lang="en-US" b="1" dirty="0" smtClean="0"/>
              <a:t> </a:t>
            </a:r>
            <a:r>
              <a:rPr lang="en-US" dirty="0" smtClean="0"/>
              <a:t>The patriarchs needed to be able to ask the Jews and Israelites to return to the Covenant in body, mind, and spirit. At this time the Abrahamic and Mosaic Covenants had been entered into, and long adhered to, by the people. Therefore God no longer looked only for sacrifice to appease him. He sought more. Specifically, God was interested in a full return to the Covenant by his people in body, mind, and spirit. Yet the Israelites were unsure of how to accomplish this goal. The leaders God chose were men and women who committed themselves to a relationship with God and to being his voice. They spoke on God’s behalf to the people.</a:t>
            </a:r>
          </a:p>
          <a:p>
            <a:pPr>
              <a:defRPr/>
            </a:pPr>
            <a:endParaRPr lang="en-US" dirty="0"/>
          </a:p>
        </p:txBody>
      </p:sp>
      <p:sp>
        <p:nvSpPr>
          <p:cNvPr id="4" name="Slide Number Placeholder 3"/>
          <p:cNvSpPr>
            <a:spLocks noGrp="1"/>
          </p:cNvSpPr>
          <p:nvPr>
            <p:ph type="sldNum" sz="quarter" idx="5"/>
          </p:nvPr>
        </p:nvSpPr>
        <p:spPr/>
        <p:txBody>
          <a:bodyPr/>
          <a:lstStyle/>
          <a:p>
            <a:pPr>
              <a:defRPr/>
            </a:pPr>
            <a:fld id="{2976C45D-F5C2-4C04-BB41-14EB1B779CE3}" type="slidenum">
              <a:rPr lang="en-US" smtClean="0"/>
              <a:pPr>
                <a:defRPr/>
              </a:pPr>
              <a:t>9</a:t>
            </a:fld>
            <a:endParaRPr lang="en-US"/>
          </a:p>
        </p:txBody>
      </p:sp>
    </p:spTree>
    <p:extLst>
      <p:ext uri="{BB962C8B-B14F-4D97-AF65-F5344CB8AC3E}">
        <p14:creationId xmlns:p14="http://schemas.microsoft.com/office/powerpoint/2010/main" val="2824370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1200"/>
            <a:ext cx="7772400" cy="1470025"/>
          </a:xfrm>
        </p:spPr>
        <p:txBody>
          <a:bodyPr>
            <a:normAutofit/>
          </a:bodyPr>
          <a:lstStyle>
            <a:lvl1pPr algn="ctr">
              <a:defRPr sz="44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0" hasCustomPrompt="1"/>
          </p:nvPr>
        </p:nvSpPr>
        <p:spPr>
          <a:xfrm>
            <a:off x="74676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9B2FD4-C673-4F87-8FB0-56430C11FEAE}" type="datetimeFigureOut">
              <a:rPr lang="en-US" smtClean="0"/>
              <a:pPr>
                <a:defRPr/>
              </a:pPr>
              <a:t>4/2/2015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9ABB0C-740B-42E1-B65B-68FCE180CE9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p:transition>
  <p:timing>
    <p:tnLst>
      <p:par>
        <p:cTn id="1" dur="indefinite" restart="never" nodeType="tmRoot"/>
      </p:par>
    </p:tnLst>
  </p:timing>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2514600"/>
            <a:ext cx="7772400" cy="1470025"/>
          </a:xfrm>
        </p:spPr>
        <p:txBody>
          <a:bodyPr/>
          <a:lstStyle/>
          <a:p>
            <a:r>
              <a:rPr lang="en-US" dirty="0" smtClean="0"/>
              <a:t>The Early Leaders </a:t>
            </a:r>
            <a:br>
              <a:rPr lang="en-US" dirty="0" smtClean="0"/>
            </a:br>
            <a:r>
              <a:rPr lang="en-US" dirty="0" smtClean="0"/>
              <a:t>of Israel</a:t>
            </a:r>
            <a:endParaRPr lang="en-US" dirty="0"/>
          </a:p>
        </p:txBody>
      </p:sp>
      <p:sp>
        <p:nvSpPr>
          <p:cNvPr id="6" name="Text Placeholder 5"/>
          <p:cNvSpPr>
            <a:spLocks noGrp="1"/>
          </p:cNvSpPr>
          <p:nvPr>
            <p:ph type="body" sz="quarter" idx="10"/>
          </p:nvPr>
        </p:nvSpPr>
        <p:spPr/>
        <p:txBody>
          <a:bodyPr>
            <a:noAutofit/>
          </a:bodyPr>
          <a:lstStyle/>
          <a:p>
            <a:r>
              <a:rPr lang="en-US" dirty="0" smtClean="0"/>
              <a:t>Document #: TX004705</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66800" y="1066800"/>
            <a:ext cx="8229600" cy="533400"/>
          </a:xfrm>
        </p:spPr>
        <p:txBody>
          <a:bodyPr/>
          <a:lstStyle/>
          <a:p>
            <a:r>
              <a:rPr lang="en-US" dirty="0" smtClean="0"/>
              <a:t>Abraham</a:t>
            </a:r>
          </a:p>
        </p:txBody>
      </p:sp>
      <p:sp>
        <p:nvSpPr>
          <p:cNvPr id="3075" name="Content Placeholder 2"/>
          <p:cNvSpPr>
            <a:spLocks noGrp="1"/>
          </p:cNvSpPr>
          <p:nvPr>
            <p:ph idx="1"/>
          </p:nvPr>
        </p:nvSpPr>
        <p:spPr>
          <a:xfrm>
            <a:off x="762000" y="1951037"/>
            <a:ext cx="4156953" cy="4373563"/>
          </a:xfrm>
        </p:spPr>
        <p:txBody>
          <a:bodyPr/>
          <a:lstStyle/>
          <a:p>
            <a:r>
              <a:rPr lang="en-US" dirty="0" smtClean="0"/>
              <a:t>Despite humanity’s sin, God chose to stay in relationship with humanity and chose a group of people to call his own, namely the Hebrew people. They would later be called the Israelites.</a:t>
            </a:r>
          </a:p>
          <a:p>
            <a:r>
              <a:rPr lang="en-US" dirty="0" smtClean="0"/>
              <a:t>God called Abram (later renamed Abraham). Abram and his wife, </a:t>
            </a:r>
            <a:r>
              <a:rPr lang="en-US" dirty="0" err="1" smtClean="0"/>
              <a:t>Sarai</a:t>
            </a:r>
            <a:r>
              <a:rPr lang="en-US" dirty="0" smtClean="0"/>
              <a:t>, were Semitic nomads wandering the highlands of the Near East.</a:t>
            </a:r>
          </a:p>
        </p:txBody>
      </p:sp>
      <p:pic>
        <p:nvPicPr>
          <p:cNvPr id="4" name="Picture 3" descr="Abramandsarai- houseandhome.org.jpg"/>
          <p:cNvPicPr>
            <a:picLocks noChangeAspect="1"/>
          </p:cNvPicPr>
          <p:nvPr/>
        </p:nvPicPr>
        <p:blipFill>
          <a:blip r:embed="rId3" cstate="print"/>
          <a:stretch>
            <a:fillRect/>
          </a:stretch>
        </p:blipFill>
        <p:spPr>
          <a:xfrm>
            <a:off x="5282867" y="2199639"/>
            <a:ext cx="3251533" cy="3354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5284488" y="5621923"/>
            <a:ext cx="2362200"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 houseandhome.org</a:t>
            </a:r>
            <a:endParaRPr 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914400"/>
            <a:ext cx="8229600" cy="533400"/>
          </a:xfrm>
        </p:spPr>
        <p:txBody>
          <a:bodyPr/>
          <a:lstStyle/>
          <a:p>
            <a:pPr algn="ctr"/>
            <a:r>
              <a:rPr lang="en-US" dirty="0" smtClean="0"/>
              <a:t>Abraham</a:t>
            </a:r>
          </a:p>
        </p:txBody>
      </p:sp>
      <p:sp>
        <p:nvSpPr>
          <p:cNvPr id="4099" name="Content Placeholder 2"/>
          <p:cNvSpPr>
            <a:spLocks noGrp="1"/>
          </p:cNvSpPr>
          <p:nvPr>
            <p:ph idx="1"/>
          </p:nvPr>
        </p:nvSpPr>
        <p:spPr>
          <a:xfrm>
            <a:off x="1257298" y="1722437"/>
            <a:ext cx="6972302" cy="4373563"/>
          </a:xfrm>
        </p:spPr>
        <p:txBody>
          <a:bodyPr/>
          <a:lstStyle/>
          <a:p>
            <a:pPr marL="0" indent="0">
              <a:buNone/>
            </a:pPr>
            <a:r>
              <a:rPr lang="en-US" dirty="0" smtClean="0"/>
              <a:t>Abram takes </a:t>
            </a:r>
            <a:r>
              <a:rPr lang="en-US" dirty="0" err="1" smtClean="0"/>
              <a:t>Sarai</a:t>
            </a:r>
            <a:r>
              <a:rPr lang="en-US" dirty="0" smtClean="0"/>
              <a:t>, his nephew Lot, and all of their possessions and leaves for Canaan, not knowing where God is leading them.</a:t>
            </a:r>
          </a:p>
          <a:p>
            <a:pPr>
              <a:buFont typeface="Arial" charset="0"/>
              <a:buNone/>
            </a:pPr>
            <a:r>
              <a:rPr lang="en-US" dirty="0" smtClean="0"/>
              <a:t> </a:t>
            </a:r>
          </a:p>
          <a:p>
            <a:pPr marL="0" indent="0" algn="ctr">
              <a:buFont typeface="Arial" charset="0"/>
              <a:buNone/>
            </a:pPr>
            <a:r>
              <a:rPr lang="en-US" sz="2800" b="1" dirty="0" smtClean="0">
                <a:ln w="1905"/>
                <a:solidFill>
                  <a:srgbClr val="3366FF"/>
                </a:solidFill>
                <a:effectLst>
                  <a:innerShdw blurRad="69850" dist="43180" dir="5400000">
                    <a:srgbClr val="000000">
                      <a:alpha val="65000"/>
                    </a:srgbClr>
                  </a:innerShdw>
                </a:effectLst>
              </a:rPr>
              <a:t>How would you describe </a:t>
            </a:r>
            <a:br>
              <a:rPr lang="en-US" sz="2800" b="1" dirty="0" smtClean="0">
                <a:ln w="1905"/>
                <a:solidFill>
                  <a:srgbClr val="3366FF"/>
                </a:solidFill>
                <a:effectLst>
                  <a:innerShdw blurRad="69850" dist="43180" dir="5400000">
                    <a:srgbClr val="000000">
                      <a:alpha val="65000"/>
                    </a:srgbClr>
                  </a:innerShdw>
                </a:effectLst>
              </a:rPr>
            </a:br>
            <a:r>
              <a:rPr lang="en-US" sz="2800" b="1" dirty="0" smtClean="0">
                <a:ln w="1905"/>
                <a:solidFill>
                  <a:srgbClr val="3366FF"/>
                </a:solidFill>
                <a:effectLst>
                  <a:innerShdw blurRad="69850" dist="43180" dir="5400000">
                    <a:srgbClr val="000000">
                      <a:alpha val="65000"/>
                    </a:srgbClr>
                  </a:innerShdw>
                </a:effectLst>
              </a:rPr>
              <a:t>this decision?</a:t>
            </a:r>
          </a:p>
        </p:txBody>
      </p:sp>
      <p:pic>
        <p:nvPicPr>
          <p:cNvPr id="4" name="Picture 3" descr="desert-wikimedia.jpg"/>
          <p:cNvPicPr>
            <a:picLocks noChangeAspect="1"/>
          </p:cNvPicPr>
          <p:nvPr/>
        </p:nvPicPr>
        <p:blipFill>
          <a:blip r:embed="rId3" cstate="print"/>
          <a:srcRect t="11730"/>
          <a:stretch>
            <a:fillRect/>
          </a:stretch>
        </p:blipFill>
        <p:spPr>
          <a:xfrm>
            <a:off x="2438400" y="4442634"/>
            <a:ext cx="4724400" cy="1860970"/>
          </a:xfrm>
          <a:prstGeom prst="rect">
            <a:avLst/>
          </a:prstGeom>
        </p:spPr>
      </p:pic>
      <p:sp>
        <p:nvSpPr>
          <p:cNvPr id="5" name="Text Box 10"/>
          <p:cNvSpPr txBox="1">
            <a:spLocks noChangeArrowheads="1"/>
          </p:cNvSpPr>
          <p:nvPr/>
        </p:nvSpPr>
        <p:spPr bwMode="auto">
          <a:xfrm>
            <a:off x="2405449" y="63077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949725"/>
            <a:ext cx="8229600" cy="533400"/>
          </a:xfrm>
        </p:spPr>
        <p:txBody>
          <a:bodyPr/>
          <a:lstStyle/>
          <a:p>
            <a:pPr algn="ctr"/>
            <a:r>
              <a:rPr lang="en-US" dirty="0" smtClean="0"/>
              <a:t>Abraham</a:t>
            </a:r>
          </a:p>
        </p:txBody>
      </p:sp>
      <p:sp>
        <p:nvSpPr>
          <p:cNvPr id="4099" name="Content Placeholder 2"/>
          <p:cNvSpPr>
            <a:spLocks noGrp="1"/>
          </p:cNvSpPr>
          <p:nvPr>
            <p:ph idx="1"/>
          </p:nvPr>
        </p:nvSpPr>
        <p:spPr>
          <a:xfrm>
            <a:off x="1143000" y="1646237"/>
            <a:ext cx="6934200" cy="4373563"/>
          </a:xfrm>
        </p:spPr>
        <p:txBody>
          <a:bodyPr/>
          <a:lstStyle/>
          <a:p>
            <a:pPr marL="0" indent="0">
              <a:buNone/>
            </a:pPr>
            <a:r>
              <a:rPr lang="en-US" dirty="0" err="1" smtClean="0"/>
              <a:t>Sarai</a:t>
            </a:r>
            <a:r>
              <a:rPr lang="en-US" dirty="0" smtClean="0"/>
              <a:t> and Abram find their faith tested and strengthened.</a:t>
            </a:r>
          </a:p>
          <a:p>
            <a:pPr>
              <a:buFont typeface="Arial" charset="0"/>
              <a:buNone/>
            </a:pPr>
            <a:r>
              <a:rPr lang="en-US" dirty="0" smtClean="0"/>
              <a:t> </a:t>
            </a:r>
          </a:p>
          <a:p>
            <a:pPr marL="0" indent="0" algn="ctr">
              <a:buFont typeface="Arial" charset="0"/>
              <a:buNone/>
            </a:pPr>
            <a:r>
              <a:rPr lang="en-US" sz="2800" b="1" dirty="0" smtClean="0">
                <a:ln w="1905"/>
                <a:solidFill>
                  <a:srgbClr val="3366FF"/>
                </a:solidFill>
                <a:effectLst>
                  <a:innerShdw blurRad="69850" dist="43180" dir="5400000">
                    <a:srgbClr val="000000">
                      <a:alpha val="65000"/>
                    </a:srgbClr>
                  </a:innerShdw>
                </a:effectLst>
              </a:rPr>
              <a:t>How does the pregnancy of </a:t>
            </a:r>
            <a:br>
              <a:rPr lang="en-US" sz="2800" b="1" dirty="0" smtClean="0">
                <a:ln w="1905"/>
                <a:solidFill>
                  <a:srgbClr val="3366FF"/>
                </a:solidFill>
                <a:effectLst>
                  <a:innerShdw blurRad="69850" dist="43180" dir="5400000">
                    <a:srgbClr val="000000">
                      <a:alpha val="65000"/>
                    </a:srgbClr>
                  </a:innerShdw>
                </a:effectLst>
              </a:rPr>
            </a:br>
            <a:r>
              <a:rPr lang="en-US" sz="2800" b="1" dirty="0" smtClean="0">
                <a:ln w="1905"/>
                <a:solidFill>
                  <a:srgbClr val="3366FF"/>
                </a:solidFill>
                <a:effectLst>
                  <a:innerShdw blurRad="69850" dist="43180" dir="5400000">
                    <a:srgbClr val="000000">
                      <a:alpha val="65000"/>
                    </a:srgbClr>
                  </a:innerShdw>
                </a:effectLst>
              </a:rPr>
              <a:t>Hagar and the birth of Ishmael </a:t>
            </a:r>
            <a:br>
              <a:rPr lang="en-US" sz="2800" b="1" dirty="0" smtClean="0">
                <a:ln w="1905"/>
                <a:solidFill>
                  <a:srgbClr val="3366FF"/>
                </a:solidFill>
                <a:effectLst>
                  <a:innerShdw blurRad="69850" dist="43180" dir="5400000">
                    <a:srgbClr val="000000">
                      <a:alpha val="65000"/>
                    </a:srgbClr>
                  </a:innerShdw>
                </a:effectLst>
              </a:rPr>
            </a:br>
            <a:r>
              <a:rPr lang="en-US" sz="2800" b="1" dirty="0" smtClean="0">
                <a:ln w="1905"/>
                <a:solidFill>
                  <a:srgbClr val="3366FF"/>
                </a:solidFill>
                <a:effectLst>
                  <a:innerShdw blurRad="69850" dist="43180" dir="5400000">
                    <a:srgbClr val="000000">
                      <a:alpha val="65000"/>
                    </a:srgbClr>
                  </a:innerShdw>
                </a:effectLst>
              </a:rPr>
              <a:t>show that </a:t>
            </a:r>
            <a:r>
              <a:rPr lang="en-US" sz="2800" b="1" dirty="0" err="1" smtClean="0">
                <a:ln w="1905"/>
                <a:solidFill>
                  <a:srgbClr val="3366FF"/>
                </a:solidFill>
                <a:effectLst>
                  <a:innerShdw blurRad="69850" dist="43180" dir="5400000">
                    <a:srgbClr val="000000">
                      <a:alpha val="65000"/>
                    </a:srgbClr>
                  </a:innerShdw>
                </a:effectLst>
              </a:rPr>
              <a:t>Sarai</a:t>
            </a:r>
            <a:r>
              <a:rPr lang="en-US" sz="2800" b="1" dirty="0" smtClean="0">
                <a:ln w="1905"/>
                <a:solidFill>
                  <a:srgbClr val="3366FF"/>
                </a:solidFill>
                <a:effectLst>
                  <a:innerShdw blurRad="69850" dist="43180" dir="5400000">
                    <a:srgbClr val="000000">
                      <a:alpha val="65000"/>
                    </a:srgbClr>
                  </a:innerShdw>
                </a:effectLst>
              </a:rPr>
              <a:t> and Abram’s </a:t>
            </a:r>
            <a:br>
              <a:rPr lang="en-US" sz="2800" b="1" dirty="0" smtClean="0">
                <a:ln w="1905"/>
                <a:solidFill>
                  <a:srgbClr val="3366FF"/>
                </a:solidFill>
                <a:effectLst>
                  <a:innerShdw blurRad="69850" dist="43180" dir="5400000">
                    <a:srgbClr val="000000">
                      <a:alpha val="65000"/>
                    </a:srgbClr>
                  </a:innerShdw>
                </a:effectLst>
              </a:rPr>
            </a:br>
            <a:r>
              <a:rPr lang="en-US" sz="2800" b="1" dirty="0" smtClean="0">
                <a:ln w="1905"/>
                <a:solidFill>
                  <a:srgbClr val="3366FF"/>
                </a:solidFill>
                <a:effectLst>
                  <a:innerShdw blurRad="69850" dist="43180" dir="5400000">
                    <a:srgbClr val="000000">
                      <a:alpha val="65000"/>
                    </a:srgbClr>
                  </a:innerShdw>
                </a:effectLst>
              </a:rPr>
              <a:t>faith had been tested?</a:t>
            </a:r>
          </a:p>
        </p:txBody>
      </p:sp>
      <p:pic>
        <p:nvPicPr>
          <p:cNvPr id="4" name="Picture 3" descr="desert-wikimedia.jpg"/>
          <p:cNvPicPr>
            <a:picLocks noChangeAspect="1"/>
          </p:cNvPicPr>
          <p:nvPr/>
        </p:nvPicPr>
        <p:blipFill>
          <a:blip r:embed="rId3" cstate="print"/>
          <a:srcRect t="11730"/>
          <a:stretch>
            <a:fillRect/>
          </a:stretch>
        </p:blipFill>
        <p:spPr>
          <a:xfrm>
            <a:off x="2286000" y="4595034"/>
            <a:ext cx="4724400" cy="1860970"/>
          </a:xfrm>
          <a:prstGeom prst="rect">
            <a:avLst/>
          </a:prstGeom>
        </p:spPr>
      </p:pic>
      <p:sp>
        <p:nvSpPr>
          <p:cNvPr id="5" name="Text Box 10"/>
          <p:cNvSpPr txBox="1">
            <a:spLocks noChangeArrowheads="1"/>
          </p:cNvSpPr>
          <p:nvPr/>
        </p:nvSpPr>
        <p:spPr bwMode="auto">
          <a:xfrm>
            <a:off x="2286000" y="64601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Abraham</a:t>
            </a:r>
          </a:p>
        </p:txBody>
      </p:sp>
      <p:sp>
        <p:nvSpPr>
          <p:cNvPr id="5123" name="Content Placeholder 2"/>
          <p:cNvSpPr>
            <a:spLocks noGrp="1"/>
          </p:cNvSpPr>
          <p:nvPr>
            <p:ph idx="1"/>
          </p:nvPr>
        </p:nvSpPr>
        <p:spPr>
          <a:xfrm>
            <a:off x="945204" y="2027237"/>
            <a:ext cx="6827196" cy="4373563"/>
          </a:xfrm>
        </p:spPr>
        <p:txBody>
          <a:bodyPr/>
          <a:lstStyle/>
          <a:p>
            <a:r>
              <a:rPr lang="en-US" dirty="0" smtClean="0"/>
              <a:t>When Abram is ninety-nine years old, God again speaks with him and establishes his Covenant with Abram and his descendants.</a:t>
            </a:r>
          </a:p>
          <a:p>
            <a:r>
              <a:rPr lang="en-US" dirty="0" err="1" smtClean="0"/>
              <a:t>Sarai</a:t>
            </a:r>
            <a:r>
              <a:rPr lang="en-US" dirty="0" smtClean="0"/>
              <a:t> becomes known as Sarah, and Abram becomes known as Abraham. Sarah bears Abraham a son, named Isaac.</a:t>
            </a:r>
          </a:p>
          <a:p>
            <a:r>
              <a:rPr lang="en-US" dirty="0" smtClean="0"/>
              <a:t>Through Abraham God chooses to make his Covenant, through which he forms his people. Through this Covenant God later reveals his Law to his people through Moses. </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914400"/>
            <a:ext cx="8229600" cy="533400"/>
          </a:xfrm>
        </p:spPr>
        <p:txBody>
          <a:bodyPr/>
          <a:lstStyle/>
          <a:p>
            <a:pPr algn="ctr"/>
            <a:r>
              <a:rPr lang="en-US" dirty="0" smtClean="0"/>
              <a:t>Abraham</a:t>
            </a:r>
          </a:p>
        </p:txBody>
      </p:sp>
      <p:sp>
        <p:nvSpPr>
          <p:cNvPr id="6147" name="Content Placeholder 2"/>
          <p:cNvSpPr>
            <a:spLocks noGrp="1"/>
          </p:cNvSpPr>
          <p:nvPr>
            <p:ph idx="1"/>
          </p:nvPr>
        </p:nvSpPr>
        <p:spPr>
          <a:xfrm>
            <a:off x="990600" y="1646237"/>
            <a:ext cx="6477000" cy="4373563"/>
          </a:xfrm>
        </p:spPr>
        <p:txBody>
          <a:bodyPr/>
          <a:lstStyle/>
          <a:p>
            <a:r>
              <a:rPr lang="en-US" dirty="0" smtClean="0"/>
              <a:t>God’s command that Abraham sacrifice his only son, Isaac, tests Abraham’s faith.</a:t>
            </a:r>
          </a:p>
          <a:p>
            <a:r>
              <a:rPr lang="en-US" dirty="0" smtClean="0"/>
              <a:t>Because of his faithfulness and complete trust in God, Abraham and Sarah are blessed with countless descendants.</a:t>
            </a:r>
          </a:p>
        </p:txBody>
      </p:sp>
      <p:pic>
        <p:nvPicPr>
          <p:cNvPr id="5" name="Picture 4" descr="Sacrifice-of-Isaac-wikimedia.jpg"/>
          <p:cNvPicPr>
            <a:picLocks noChangeAspect="1"/>
          </p:cNvPicPr>
          <p:nvPr/>
        </p:nvPicPr>
        <p:blipFill>
          <a:blip r:embed="rId3" cstate="print"/>
          <a:stretch>
            <a:fillRect/>
          </a:stretch>
        </p:blipFill>
        <p:spPr>
          <a:xfrm>
            <a:off x="2362200" y="3596527"/>
            <a:ext cx="4267200" cy="27873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 Box 10"/>
          <p:cNvSpPr txBox="1">
            <a:spLocks noChangeArrowheads="1"/>
          </p:cNvSpPr>
          <p:nvPr/>
        </p:nvSpPr>
        <p:spPr bwMode="auto">
          <a:xfrm>
            <a:off x="2667000" y="63839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00200" y="1016252"/>
            <a:ext cx="6019800" cy="533400"/>
          </a:xfrm>
        </p:spPr>
        <p:txBody>
          <a:bodyPr/>
          <a:lstStyle/>
          <a:p>
            <a:pPr algn="ctr"/>
            <a:r>
              <a:rPr lang="en-US" dirty="0" smtClean="0"/>
              <a:t>Patriarchs and Holy Women</a:t>
            </a:r>
          </a:p>
        </p:txBody>
      </p:sp>
      <p:sp>
        <p:nvSpPr>
          <p:cNvPr id="7171" name="Content Placeholder 2"/>
          <p:cNvSpPr>
            <a:spLocks noGrp="1"/>
          </p:cNvSpPr>
          <p:nvPr>
            <p:ph idx="1"/>
          </p:nvPr>
        </p:nvSpPr>
        <p:spPr>
          <a:xfrm>
            <a:off x="3657600" y="2027237"/>
            <a:ext cx="4662792" cy="4373563"/>
          </a:xfrm>
        </p:spPr>
        <p:txBody>
          <a:bodyPr>
            <a:normAutofit lnSpcReduction="10000"/>
          </a:bodyPr>
          <a:lstStyle/>
          <a:p>
            <a:pPr lvl="1">
              <a:spcAft>
                <a:spcPts val="600"/>
              </a:spcAft>
              <a:buFont typeface="Arial" panose="020B0604020202020204" pitchFamily="34" charset="0"/>
              <a:buChar char="•"/>
            </a:pPr>
            <a:r>
              <a:rPr lang="en-US" sz="2000" dirty="0" smtClean="0"/>
              <a:t>A </a:t>
            </a:r>
            <a:r>
              <a:rPr lang="en-US" sz="2000" b="1" dirty="0" smtClean="0">
                <a:solidFill>
                  <a:srgbClr val="3366FF"/>
                </a:solidFill>
              </a:rPr>
              <a:t>patriarch</a:t>
            </a:r>
            <a:r>
              <a:rPr lang="en-US" sz="2000" dirty="0" smtClean="0">
                <a:solidFill>
                  <a:srgbClr val="3366FF"/>
                </a:solidFill>
              </a:rPr>
              <a:t> </a:t>
            </a:r>
            <a:r>
              <a:rPr lang="en-US" sz="2000" dirty="0" smtClean="0"/>
              <a:t>is the father and spiritual leader of a tribe, clan, or tradition. Abraham, Isaac, and Jacob were the patriarchs of the Israelite people.</a:t>
            </a:r>
          </a:p>
          <a:p>
            <a:pPr lvl="1">
              <a:buFont typeface="Arial" panose="020B0604020202020204" pitchFamily="34" charset="0"/>
              <a:buChar char="•"/>
            </a:pPr>
            <a:r>
              <a:rPr lang="en-US" sz="2000" b="1" dirty="0">
                <a:solidFill>
                  <a:srgbClr val="0066FF"/>
                </a:solidFill>
              </a:rPr>
              <a:t>M</a:t>
            </a:r>
            <a:r>
              <a:rPr lang="en-US" sz="2000" b="1" dirty="0" smtClean="0">
                <a:solidFill>
                  <a:srgbClr val="0066FF"/>
                </a:solidFill>
              </a:rPr>
              <a:t>atriarchs</a:t>
            </a:r>
            <a:r>
              <a:rPr lang="en-US" sz="2000" dirty="0" smtClean="0"/>
              <a:t> are sometimes called holy women. A matriarch is the original mother of a group, who would form a “house.” The term often refers to the wives of the patriarchs because they, as well as their spouses, contributed to the building of the nation of Israel.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28776">
            <a:off x="1127369" y="2028675"/>
            <a:ext cx="2751744" cy="4155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Box 10"/>
          <p:cNvSpPr txBox="1">
            <a:spLocks noChangeArrowheads="1"/>
          </p:cNvSpPr>
          <p:nvPr/>
        </p:nvSpPr>
        <p:spPr bwMode="auto">
          <a:xfrm rot="21365154">
            <a:off x="1504484" y="6156299"/>
            <a:ext cx="2209800"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a:solidFill>
                  <a:schemeClr val="bg1">
                    <a:lumMod val="50000"/>
                  </a:schemeClr>
                </a:solidFill>
              </a:rPr>
              <a:t>© </a:t>
            </a:r>
            <a:r>
              <a:rPr lang="en-US" sz="500" dirty="0" err="1">
                <a:solidFill>
                  <a:schemeClr val="bg1">
                    <a:lumMod val="50000"/>
                  </a:schemeClr>
                </a:solidFill>
              </a:rPr>
              <a:t>Renata</a:t>
            </a:r>
            <a:r>
              <a:rPr lang="en-US" sz="500" dirty="0">
                <a:solidFill>
                  <a:schemeClr val="bg1">
                    <a:lumMod val="50000"/>
                  </a:schemeClr>
                </a:solidFill>
              </a:rPr>
              <a:t> </a:t>
            </a:r>
            <a:r>
              <a:rPr lang="en-US" sz="500" dirty="0" err="1">
                <a:solidFill>
                  <a:schemeClr val="bg1">
                    <a:lumMod val="50000"/>
                  </a:schemeClr>
                </a:solidFill>
              </a:rPr>
              <a:t>Sedmakova</a:t>
            </a:r>
            <a:r>
              <a:rPr lang="en-US" sz="500" dirty="0">
                <a:solidFill>
                  <a:schemeClr val="bg1">
                    <a:lumMod val="50000"/>
                  </a:schemeClr>
                </a:solidFill>
              </a:rPr>
              <a:t> / Shutterstock.com</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95400" y="838200"/>
            <a:ext cx="8229600" cy="533400"/>
          </a:xfrm>
        </p:spPr>
        <p:txBody>
          <a:bodyPr/>
          <a:lstStyle/>
          <a:p>
            <a:r>
              <a:rPr lang="en-US" dirty="0" smtClean="0"/>
              <a:t>Isaac and Jacob</a:t>
            </a:r>
          </a:p>
        </p:txBody>
      </p:sp>
      <p:sp>
        <p:nvSpPr>
          <p:cNvPr id="8195" name="Content Placeholder 2"/>
          <p:cNvSpPr>
            <a:spLocks noGrp="1"/>
          </p:cNvSpPr>
          <p:nvPr>
            <p:ph idx="1"/>
          </p:nvPr>
        </p:nvSpPr>
        <p:spPr>
          <a:xfrm>
            <a:off x="950068" y="1697477"/>
            <a:ext cx="4724400" cy="5105400"/>
          </a:xfrm>
        </p:spPr>
        <p:txBody>
          <a:bodyPr>
            <a:normAutofit/>
          </a:bodyPr>
          <a:lstStyle/>
          <a:p>
            <a:r>
              <a:rPr lang="en-US" dirty="0" smtClean="0"/>
              <a:t>Isaac was the son of Abraham and Sarah.</a:t>
            </a:r>
          </a:p>
          <a:p>
            <a:r>
              <a:rPr lang="en-US" dirty="0" smtClean="0"/>
              <a:t>Abraham’s servants found Isaac </a:t>
            </a:r>
            <a:br>
              <a:rPr lang="en-US" dirty="0" smtClean="0"/>
            </a:br>
            <a:r>
              <a:rPr lang="en-US" dirty="0" smtClean="0"/>
              <a:t>a wife, Rebekah, from among Abraham’s people.</a:t>
            </a:r>
          </a:p>
          <a:p>
            <a:r>
              <a:rPr lang="en-US" dirty="0" smtClean="0"/>
              <a:t>Isaac and </a:t>
            </a:r>
            <a:r>
              <a:rPr lang="en-US" dirty="0" err="1" smtClean="0"/>
              <a:t>Rebekah</a:t>
            </a:r>
            <a:r>
              <a:rPr lang="en-US" dirty="0" smtClean="0"/>
              <a:t> had twin sons, Jacob and Esau. Esau was born first, but Jacob ended up getting his brother’s birthright and their father’s blessing.</a:t>
            </a:r>
          </a:p>
          <a:p>
            <a:r>
              <a:rPr lang="en-US" dirty="0" smtClean="0"/>
              <a:t>Through a dream, God renewed his Covenant with Jacob.</a:t>
            </a:r>
          </a:p>
        </p:txBody>
      </p:sp>
      <p:pic>
        <p:nvPicPr>
          <p:cNvPr id="4" name="Picture 3" descr="Isaac_Blesses_Jacob-wikimedia.jpg"/>
          <p:cNvPicPr>
            <a:picLocks noChangeAspect="1"/>
          </p:cNvPicPr>
          <p:nvPr/>
        </p:nvPicPr>
        <p:blipFill>
          <a:blip r:embed="rId3" cstate="print"/>
          <a:srcRect t="16071"/>
          <a:stretch>
            <a:fillRect/>
          </a:stretch>
        </p:blipFill>
        <p:spPr>
          <a:xfrm>
            <a:off x="5867400" y="2100247"/>
            <a:ext cx="2735567" cy="3581400"/>
          </a:xfrm>
          <a:prstGeom prst="snip2DiagRect">
            <a:avLst/>
          </a:prstGeom>
          <a:solidFill>
            <a:srgbClr val="FFFFFF">
              <a:shade val="85000"/>
            </a:srgbClr>
          </a:solidFill>
          <a:ln w="88900"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 Box 10"/>
          <p:cNvSpPr txBox="1">
            <a:spLocks noChangeArrowheads="1"/>
          </p:cNvSpPr>
          <p:nvPr/>
        </p:nvSpPr>
        <p:spPr bwMode="auto">
          <a:xfrm>
            <a:off x="6324600" y="56981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838200"/>
            <a:ext cx="8229600" cy="533400"/>
          </a:xfrm>
        </p:spPr>
        <p:txBody>
          <a:bodyPr/>
          <a:lstStyle/>
          <a:p>
            <a:pPr algn="ctr"/>
            <a:r>
              <a:rPr lang="en-US" dirty="0" smtClean="0"/>
              <a:t>Qualities of the Patriarchs</a:t>
            </a:r>
          </a:p>
        </p:txBody>
      </p:sp>
      <p:sp>
        <p:nvSpPr>
          <p:cNvPr id="9219" name="Content Placeholder 2"/>
          <p:cNvSpPr>
            <a:spLocks noGrp="1"/>
          </p:cNvSpPr>
          <p:nvPr>
            <p:ph idx="1"/>
          </p:nvPr>
        </p:nvSpPr>
        <p:spPr>
          <a:xfrm>
            <a:off x="1447800" y="1570037"/>
            <a:ext cx="6477000" cy="4373563"/>
          </a:xfrm>
        </p:spPr>
        <p:txBody>
          <a:bodyPr/>
          <a:lstStyle/>
          <a:p>
            <a:r>
              <a:rPr lang="en-US" dirty="0" smtClean="0"/>
              <a:t>They obeyed God.</a:t>
            </a:r>
          </a:p>
          <a:p>
            <a:r>
              <a:rPr lang="en-US" dirty="0" smtClean="0"/>
              <a:t>They knew God wanted his people to treat all people with justice.</a:t>
            </a:r>
          </a:p>
          <a:p>
            <a:r>
              <a:rPr lang="en-US" dirty="0" smtClean="0"/>
              <a:t>They lived good, moral lives.</a:t>
            </a:r>
          </a:p>
          <a:p>
            <a:r>
              <a:rPr lang="en-US" dirty="0" smtClean="0"/>
              <a:t>They understood that God wanted his people to come back to him with their whole selves.</a:t>
            </a:r>
          </a:p>
          <a:p>
            <a:endParaRPr lang="en-US" dirty="0" smtClean="0"/>
          </a:p>
        </p:txBody>
      </p:sp>
      <p:pic>
        <p:nvPicPr>
          <p:cNvPr id="4" name="Picture 3" descr="Abraham_-_Isaac_-_Jacob_-_Judah-wikimedia.jpg"/>
          <p:cNvPicPr>
            <a:picLocks noChangeAspect="1"/>
          </p:cNvPicPr>
          <p:nvPr/>
        </p:nvPicPr>
        <p:blipFill>
          <a:blip r:embed="rId3" cstate="print"/>
          <a:stretch>
            <a:fillRect/>
          </a:stretch>
        </p:blipFill>
        <p:spPr>
          <a:xfrm>
            <a:off x="2514600" y="3934912"/>
            <a:ext cx="4267200" cy="25336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 Box 10"/>
          <p:cNvSpPr txBox="1">
            <a:spLocks noChangeArrowheads="1"/>
          </p:cNvSpPr>
          <p:nvPr/>
        </p:nvSpPr>
        <p:spPr bwMode="auto">
          <a:xfrm>
            <a:off x="2543432" y="63839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1546</TotalTime>
  <Words>837</Words>
  <Application>Microsoft Office PowerPoint</Application>
  <PresentationFormat>On-screen Show (4:3)</PresentationFormat>
  <Paragraphs>61</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LIC Presentation template</vt:lpstr>
      <vt:lpstr>The Early Leaders  of Israel</vt:lpstr>
      <vt:lpstr>Abraham</vt:lpstr>
      <vt:lpstr>Abraham</vt:lpstr>
      <vt:lpstr>Abraham</vt:lpstr>
      <vt:lpstr>Abraham</vt:lpstr>
      <vt:lpstr>Abraham</vt:lpstr>
      <vt:lpstr>Patriarchs and Holy Women</vt:lpstr>
      <vt:lpstr>Isaac and Jacob</vt:lpstr>
      <vt:lpstr>Qualities of the Patriarchs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4A</dc:title>
  <dc:creator>Valued Acer Customer</dc:creator>
  <cp:lastModifiedBy>Brooke Saron</cp:lastModifiedBy>
  <cp:revision>133</cp:revision>
  <dcterms:created xsi:type="dcterms:W3CDTF">2009-08-06T19:45:07Z</dcterms:created>
  <dcterms:modified xsi:type="dcterms:W3CDTF">2015-04-02T18:12:46Z</dcterms:modified>
</cp:coreProperties>
</file>