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0" r:id="rId3"/>
    <p:sldId id="261" r:id="rId4"/>
    <p:sldId id="262" r:id="rId5"/>
    <p:sldId id="263" r:id="rId6"/>
    <p:sldId id="259" r:id="rId7"/>
    <p:sldId id="264" r:id="rId8"/>
    <p:sldId id="265" r:id="rId9"/>
    <p:sldId id="266" r:id="rId10"/>
    <p:sldId id="267"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21382" autoAdjust="0"/>
    <p:restoredTop sz="83662" autoAdjust="0"/>
  </p:normalViewPr>
  <p:slideViewPr>
    <p:cSldViewPr>
      <p:cViewPr varScale="1">
        <p:scale>
          <a:sx n="111" d="100"/>
          <a:sy n="111" d="100"/>
        </p:scale>
        <p:origin x="-112" y="-2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A5B7DA-8F94-46C3-A4FC-033B67C670FA}" type="datetimeFigureOut">
              <a:rPr lang="en-US" smtClean="0"/>
              <a:t>1/9/15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082805-D9D2-42FC-9BDD-C2385932F345}" type="slidenum">
              <a:rPr lang="en-US" smtClean="0"/>
              <a:t>‹#›</a:t>
            </a:fld>
            <a:endParaRPr lang="en-US"/>
          </a:p>
        </p:txBody>
      </p:sp>
    </p:spTree>
    <p:extLst>
      <p:ext uri="{BB962C8B-B14F-4D97-AF65-F5344CB8AC3E}">
        <p14:creationId xmlns:p14="http://schemas.microsoft.com/office/powerpoint/2010/main" val="1933357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Jain flag and so-called Jain emblem are ancient features of the tradition. They are so symbolically rich and variegated in significance that an entire class session or more could be devoted to delving into the details. The swastika, of course, has a very complex history; it is worth pointing out that for millennia before it was appropriated by the Nazis, it was revered by various traditions in India. The outline of the Jain emblem represents the </a:t>
            </a:r>
            <a:r>
              <a:rPr lang="en-US" sz="1200" i="1" kern="1200" dirty="0" err="1" smtClean="0">
                <a:solidFill>
                  <a:schemeClr val="tx1"/>
                </a:solidFill>
                <a:effectLst/>
                <a:latin typeface="+mn-lt"/>
                <a:ea typeface="+mn-ea"/>
                <a:cs typeface="+mn-cs"/>
              </a:rPr>
              <a:t>loka</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or universe. The </a:t>
            </a:r>
            <a:r>
              <a:rPr lang="en-US" sz="1200" i="1" kern="1200" dirty="0" err="1" smtClean="0">
                <a:solidFill>
                  <a:schemeClr val="tx1"/>
                </a:solidFill>
                <a:effectLst/>
                <a:latin typeface="+mn-lt"/>
                <a:ea typeface="+mn-ea"/>
                <a:cs typeface="+mn-cs"/>
              </a:rPr>
              <a:t>loka</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as explained in the student book’s chapter on Jainism, is itself symbolic of the realms of rebirth and of the ultimate goal of </a:t>
            </a:r>
            <a:r>
              <a:rPr lang="en-US" sz="1200" i="1" kern="1200" dirty="0" err="1" smtClean="0">
                <a:solidFill>
                  <a:schemeClr val="tx1"/>
                </a:solidFill>
                <a:effectLst/>
                <a:latin typeface="+mn-lt"/>
                <a:ea typeface="+mn-ea"/>
                <a:cs typeface="+mn-cs"/>
              </a:rPr>
              <a:t>kevala</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the state of enlightenment in which the soul, liberated from </a:t>
            </a:r>
            <a:r>
              <a:rPr lang="en-US" sz="1200" i="1" kern="1200" dirty="0" smtClean="0">
                <a:solidFill>
                  <a:schemeClr val="tx1"/>
                </a:solidFill>
                <a:effectLst/>
                <a:latin typeface="+mn-lt"/>
                <a:ea typeface="+mn-ea"/>
                <a:cs typeface="+mn-cs"/>
              </a:rPr>
              <a:t>karma,</a:t>
            </a:r>
            <a:r>
              <a:rPr lang="en-US" sz="1200" kern="1200" dirty="0" smtClean="0">
                <a:solidFill>
                  <a:schemeClr val="tx1"/>
                </a:solidFill>
                <a:effectLst/>
                <a:latin typeface="+mn-lt"/>
                <a:ea typeface="+mn-ea"/>
                <a:cs typeface="+mn-cs"/>
              </a:rPr>
              <a:t> bubbles up to the </a:t>
            </a:r>
            <a:r>
              <a:rPr lang="en-US" sz="1200" i="1" kern="1200" dirty="0" err="1" smtClean="0">
                <a:solidFill>
                  <a:schemeClr val="tx1"/>
                </a:solidFill>
                <a:effectLst/>
                <a:latin typeface="+mn-lt"/>
                <a:ea typeface="+mn-ea"/>
                <a:cs typeface="+mn-cs"/>
              </a:rPr>
              <a:t>loka’s</a:t>
            </a:r>
            <a:r>
              <a:rPr lang="en-US" sz="1200" kern="1200" dirty="0" smtClean="0">
                <a:solidFill>
                  <a:schemeClr val="tx1"/>
                </a:solidFill>
                <a:effectLst/>
                <a:latin typeface="+mn-lt"/>
                <a:ea typeface="+mn-ea"/>
                <a:cs typeface="+mn-cs"/>
              </a:rPr>
              <a:t> umbrella-shaped top.</a:t>
            </a:r>
          </a:p>
          <a:p>
            <a:endParaRPr lang="en-US" dirty="0"/>
          </a:p>
        </p:txBody>
      </p:sp>
      <p:sp>
        <p:nvSpPr>
          <p:cNvPr id="4" name="Slide Number Placeholder 3"/>
          <p:cNvSpPr>
            <a:spLocks noGrp="1"/>
          </p:cNvSpPr>
          <p:nvPr>
            <p:ph type="sldNum" sz="quarter" idx="10"/>
          </p:nvPr>
        </p:nvSpPr>
        <p:spPr/>
        <p:txBody>
          <a:bodyPr/>
          <a:lstStyle/>
          <a:p>
            <a:fld id="{D1082805-D9D2-42FC-9BDD-C2385932F345}" type="slidenum">
              <a:rPr lang="en-US" smtClean="0"/>
              <a:t>2</a:t>
            </a:fld>
            <a:endParaRPr lang="en-US"/>
          </a:p>
        </p:txBody>
      </p:sp>
    </p:spTree>
    <p:extLst>
      <p:ext uri="{BB962C8B-B14F-4D97-AF65-F5344CB8AC3E}">
        <p14:creationId xmlns:p14="http://schemas.microsoft.com/office/powerpoint/2010/main" val="34819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statue shown on this slide is located at </a:t>
            </a:r>
            <a:r>
              <a:rPr lang="en-US" sz="1200" kern="1200" dirty="0" err="1" smtClean="0">
                <a:solidFill>
                  <a:schemeClr val="tx1"/>
                </a:solidFill>
                <a:effectLst/>
                <a:latin typeface="+mn-lt"/>
                <a:ea typeface="+mn-ea"/>
                <a:cs typeface="+mn-cs"/>
              </a:rPr>
              <a:t>Shravanabelagona</a:t>
            </a:r>
            <a:r>
              <a:rPr lang="en-US" sz="1200" kern="120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the southwestern state of </a:t>
            </a:r>
            <a:r>
              <a:rPr lang="en-US" sz="1200" kern="1200" dirty="0" err="1" smtClean="0">
                <a:solidFill>
                  <a:schemeClr val="tx1"/>
                </a:solidFill>
                <a:effectLst/>
                <a:latin typeface="+mn-lt"/>
                <a:ea typeface="+mn-ea"/>
                <a:cs typeface="+mn-cs"/>
              </a:rPr>
              <a:t>Karnakata</a:t>
            </a:r>
            <a:r>
              <a:rPr lang="en-US" sz="1200" kern="1200" dirty="0" smtClean="0">
                <a:solidFill>
                  <a:schemeClr val="tx1"/>
                </a:solidFill>
                <a:effectLst/>
                <a:latin typeface="+mn-lt"/>
                <a:ea typeface="+mn-ea"/>
                <a:cs typeface="+mn-cs"/>
              </a:rPr>
              <a:t>. It was dedicated by a victorious general in AD 981</a:t>
            </a:r>
            <a:r>
              <a:rPr lang="en-US" sz="1200" kern="1200" cap="small"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Listed among the Seven Wonders of India, the statue has been a popular destination of Jain pilgrims through the centuries. </a:t>
            </a:r>
            <a:r>
              <a:rPr lang="en-US" sz="1200" kern="1200" dirty="0" err="1" smtClean="0">
                <a:solidFill>
                  <a:schemeClr val="tx1"/>
                </a:solidFill>
                <a:effectLst/>
                <a:latin typeface="+mn-lt"/>
                <a:ea typeface="+mn-ea"/>
                <a:cs typeface="+mn-cs"/>
              </a:rPr>
              <a:t>Bahubali</a:t>
            </a:r>
            <a:r>
              <a:rPr lang="en-US" sz="1200" kern="1200" dirty="0" smtClean="0">
                <a:solidFill>
                  <a:schemeClr val="tx1"/>
                </a:solidFill>
                <a:effectLst/>
                <a:latin typeface="+mn-lt"/>
                <a:ea typeface="+mn-ea"/>
                <a:cs typeface="+mn-cs"/>
              </a:rPr>
              <a:t>, also known as </a:t>
            </a:r>
            <a:r>
              <a:rPr lang="en-US" sz="1200" kern="1200" dirty="0" err="1" smtClean="0">
                <a:solidFill>
                  <a:schemeClr val="tx1"/>
                </a:solidFill>
                <a:effectLst/>
                <a:latin typeface="+mn-lt"/>
                <a:ea typeface="+mn-ea"/>
                <a:cs typeface="+mn-cs"/>
              </a:rPr>
              <a:t>Gomateshvara</a:t>
            </a:r>
            <a:r>
              <a:rPr lang="en-US" sz="1200" kern="1200" dirty="0" smtClean="0">
                <a:solidFill>
                  <a:schemeClr val="tx1"/>
                </a:solidFill>
                <a:effectLst/>
                <a:latin typeface="+mn-lt"/>
                <a:ea typeface="+mn-ea"/>
                <a:cs typeface="+mn-cs"/>
              </a:rPr>
              <a:t>, is believed to have been the second of one hundred sons of </a:t>
            </a:r>
            <a:r>
              <a:rPr lang="en-US" sz="1200" kern="1200" dirty="0" err="1" smtClean="0">
                <a:solidFill>
                  <a:schemeClr val="tx1"/>
                </a:solidFill>
                <a:effectLst/>
                <a:latin typeface="+mn-lt"/>
                <a:ea typeface="+mn-ea"/>
                <a:cs typeface="+mn-cs"/>
              </a:rPr>
              <a:t>Rishabha</a:t>
            </a:r>
            <a:r>
              <a:rPr lang="en-US" sz="1200" kern="1200" dirty="0" smtClean="0">
                <a:solidFill>
                  <a:schemeClr val="tx1"/>
                </a:solidFill>
                <a:effectLst/>
                <a:latin typeface="+mn-lt"/>
                <a:ea typeface="+mn-ea"/>
                <a:cs typeface="+mn-cs"/>
              </a:rPr>
              <a:t>, or </a:t>
            </a:r>
            <a:r>
              <a:rPr lang="en-US" sz="1200" kern="1200" dirty="0" err="1" smtClean="0">
                <a:solidFill>
                  <a:schemeClr val="tx1"/>
                </a:solidFill>
                <a:effectLst/>
                <a:latin typeface="+mn-lt"/>
                <a:ea typeface="+mn-ea"/>
                <a:cs typeface="+mn-cs"/>
              </a:rPr>
              <a:t>Adinatha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Rishabha</a:t>
            </a:r>
            <a:r>
              <a:rPr lang="en-US" sz="1200" kern="1200" dirty="0" smtClean="0">
                <a:solidFill>
                  <a:schemeClr val="tx1"/>
                </a:solidFill>
                <a:effectLst/>
                <a:latin typeface="+mn-lt"/>
                <a:ea typeface="+mn-ea"/>
                <a:cs typeface="+mn-cs"/>
              </a:rPr>
              <a:t> is featured on slide 3). </a:t>
            </a:r>
            <a:r>
              <a:rPr lang="en-US" sz="1200" kern="1200" dirty="0" err="1" smtClean="0">
                <a:solidFill>
                  <a:schemeClr val="tx1"/>
                </a:solidFill>
                <a:effectLst/>
                <a:latin typeface="+mn-lt"/>
                <a:ea typeface="+mn-ea"/>
                <a:cs typeface="+mn-cs"/>
              </a:rPr>
              <a:t>Bahubali’s</a:t>
            </a:r>
            <a:r>
              <a:rPr lang="en-US" sz="1200" kern="1200" dirty="0" smtClean="0">
                <a:solidFill>
                  <a:schemeClr val="tx1"/>
                </a:solidFill>
                <a:effectLst/>
                <a:latin typeface="+mn-lt"/>
                <a:ea typeface="+mn-ea"/>
                <a:cs typeface="+mn-cs"/>
              </a:rPr>
              <a:t> brother </a:t>
            </a:r>
            <a:r>
              <a:rPr lang="en-US" sz="1200" kern="1200" dirty="0" err="1" smtClean="0">
                <a:solidFill>
                  <a:schemeClr val="tx1"/>
                </a:solidFill>
                <a:effectLst/>
                <a:latin typeface="+mn-lt"/>
                <a:ea typeface="+mn-ea"/>
                <a:cs typeface="+mn-cs"/>
              </a:rPr>
              <a:t>Bharata</a:t>
            </a:r>
            <a:r>
              <a:rPr lang="en-US" sz="1200" kern="1200" dirty="0" smtClean="0">
                <a:solidFill>
                  <a:schemeClr val="tx1"/>
                </a:solidFill>
                <a:effectLst/>
                <a:latin typeface="+mn-lt"/>
                <a:ea typeface="+mn-ea"/>
                <a:cs typeface="+mn-cs"/>
              </a:rPr>
              <a:t> is the Mahabharata (“great </a:t>
            </a:r>
            <a:r>
              <a:rPr lang="en-US" sz="1200" kern="1200" dirty="0" err="1" smtClean="0">
                <a:solidFill>
                  <a:schemeClr val="tx1"/>
                </a:solidFill>
                <a:effectLst/>
                <a:latin typeface="+mn-lt"/>
                <a:ea typeface="+mn-ea"/>
                <a:cs typeface="+mn-cs"/>
              </a:rPr>
              <a:t>Bharata</a:t>
            </a:r>
            <a:r>
              <a:rPr lang="en-US" sz="1200" kern="1200" dirty="0" smtClean="0">
                <a:solidFill>
                  <a:schemeClr val="tx1"/>
                </a:solidFill>
                <a:effectLst/>
                <a:latin typeface="+mn-lt"/>
                <a:ea typeface="+mn-ea"/>
                <a:cs typeface="+mn-cs"/>
              </a:rPr>
              <a:t>”) who gave his name to the Indian epic poem.</a:t>
            </a:r>
          </a:p>
          <a:p>
            <a:endParaRPr lang="en-US" dirty="0"/>
          </a:p>
        </p:txBody>
      </p:sp>
      <p:sp>
        <p:nvSpPr>
          <p:cNvPr id="4" name="Slide Number Placeholder 3"/>
          <p:cNvSpPr>
            <a:spLocks noGrp="1"/>
          </p:cNvSpPr>
          <p:nvPr>
            <p:ph type="sldNum" sz="quarter" idx="10"/>
          </p:nvPr>
        </p:nvSpPr>
        <p:spPr/>
        <p:txBody>
          <a:bodyPr/>
          <a:lstStyle/>
          <a:p>
            <a:fld id="{D1082805-D9D2-42FC-9BDD-C2385932F345}" type="slidenum">
              <a:rPr lang="en-US" smtClean="0"/>
              <a:t>11</a:t>
            </a:fld>
            <a:endParaRPr lang="en-US"/>
          </a:p>
        </p:txBody>
      </p:sp>
    </p:spTree>
    <p:extLst>
      <p:ext uri="{BB962C8B-B14F-4D97-AF65-F5344CB8AC3E}">
        <p14:creationId xmlns:p14="http://schemas.microsoft.com/office/powerpoint/2010/main" val="2463142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marble statue shown on this slide is located in a temple dedicated to </a:t>
            </a:r>
            <a:r>
              <a:rPr lang="en-US" sz="1200" kern="1200" dirty="0" err="1" smtClean="0">
                <a:solidFill>
                  <a:schemeClr val="tx1"/>
                </a:solidFill>
                <a:effectLst/>
                <a:latin typeface="+mn-lt"/>
                <a:ea typeface="+mn-ea"/>
                <a:cs typeface="+mn-cs"/>
              </a:rPr>
              <a:t>Sambhavnath</a:t>
            </a:r>
            <a:r>
              <a:rPr lang="en-US" sz="1200" kern="1200" dirty="0" smtClean="0">
                <a:solidFill>
                  <a:schemeClr val="tx1"/>
                </a:solidFill>
                <a:effectLst/>
                <a:latin typeface="+mn-lt"/>
                <a:ea typeface="+mn-ea"/>
                <a:cs typeface="+mn-cs"/>
              </a:rPr>
              <a:t>, the third </a:t>
            </a:r>
            <a:r>
              <a:rPr lang="en-US" sz="1200" i="1" kern="1200" dirty="0" err="1" smtClean="0">
                <a:solidFill>
                  <a:schemeClr val="tx1"/>
                </a:solidFill>
                <a:effectLst/>
                <a:latin typeface="+mn-lt"/>
                <a:ea typeface="+mn-ea"/>
                <a:cs typeface="+mn-cs"/>
              </a:rPr>
              <a:t>tirthankara</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the current world cycle. Veneration of more than one </a:t>
            </a:r>
            <a:r>
              <a:rPr lang="en-US" sz="1200" i="1" kern="1200" dirty="0" err="1" smtClean="0">
                <a:solidFill>
                  <a:schemeClr val="tx1"/>
                </a:solidFill>
                <a:effectLst/>
                <a:latin typeface="+mn-lt"/>
                <a:ea typeface="+mn-ea"/>
                <a:cs typeface="+mn-cs"/>
              </a:rPr>
              <a:t>tirthankara</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any given Jain temple is common. The temple is one of several located in the fort complex of </a:t>
            </a:r>
            <a:r>
              <a:rPr lang="en-US" sz="1200" kern="1200" dirty="0" err="1" smtClean="0">
                <a:solidFill>
                  <a:schemeClr val="tx1"/>
                </a:solidFill>
                <a:effectLst/>
                <a:latin typeface="+mn-lt"/>
                <a:ea typeface="+mn-ea"/>
                <a:cs typeface="+mn-cs"/>
              </a:rPr>
              <a:t>Jaisalmer</a:t>
            </a:r>
            <a:r>
              <a:rPr lang="en-US" sz="1200" kern="1200" dirty="0" smtClean="0">
                <a:solidFill>
                  <a:schemeClr val="tx1"/>
                </a:solidFill>
                <a:effectLst/>
                <a:latin typeface="+mn-lt"/>
                <a:ea typeface="+mn-ea"/>
                <a:cs typeface="+mn-cs"/>
              </a:rPr>
              <a:t>, the “Golden City” located in western Rajasthan. Two other significant temples are dedicated to </a:t>
            </a:r>
            <a:r>
              <a:rPr lang="en-US" sz="1200" kern="1200" dirty="0" err="1" smtClean="0">
                <a:solidFill>
                  <a:schemeClr val="tx1"/>
                </a:solidFill>
                <a:effectLst/>
                <a:latin typeface="+mn-lt"/>
                <a:ea typeface="+mn-ea"/>
                <a:cs typeface="+mn-cs"/>
              </a:rPr>
              <a:t>Shantinath</a:t>
            </a:r>
            <a:r>
              <a:rPr lang="en-US" sz="1200" kern="1200" dirty="0" smtClean="0">
                <a:solidFill>
                  <a:schemeClr val="tx1"/>
                </a:solidFill>
                <a:effectLst/>
                <a:latin typeface="+mn-lt"/>
                <a:ea typeface="+mn-ea"/>
                <a:cs typeface="+mn-cs"/>
              </a:rPr>
              <a:t> and to </a:t>
            </a:r>
            <a:r>
              <a:rPr lang="en-US" sz="1200" kern="1200" dirty="0" err="1" smtClean="0">
                <a:solidFill>
                  <a:schemeClr val="tx1"/>
                </a:solidFill>
                <a:effectLst/>
                <a:latin typeface="+mn-lt"/>
                <a:ea typeface="+mn-ea"/>
                <a:cs typeface="+mn-cs"/>
              </a:rPr>
              <a:t>Parshva</a:t>
            </a:r>
            <a:r>
              <a:rPr lang="en-US" sz="1200" kern="1200" dirty="0" smtClean="0">
                <a:solidFill>
                  <a:schemeClr val="tx1"/>
                </a:solidFill>
                <a:effectLst/>
                <a:latin typeface="+mn-lt"/>
                <a:ea typeface="+mn-ea"/>
                <a:cs typeface="+mn-cs"/>
              </a:rPr>
              <a:t> (featured in the next slide), the sixteenth and twenty-third </a:t>
            </a:r>
            <a:r>
              <a:rPr lang="en-US" sz="1200" i="1" kern="1200" dirty="0" err="1" smtClean="0">
                <a:solidFill>
                  <a:schemeClr val="tx1"/>
                </a:solidFill>
                <a:effectLst/>
                <a:latin typeface="+mn-lt"/>
                <a:ea typeface="+mn-ea"/>
                <a:cs typeface="+mn-cs"/>
              </a:rPr>
              <a:t>tirthankaras</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respectively.</a:t>
            </a:r>
          </a:p>
          <a:p>
            <a:endParaRPr lang="en-US" dirty="0"/>
          </a:p>
        </p:txBody>
      </p:sp>
      <p:sp>
        <p:nvSpPr>
          <p:cNvPr id="4" name="Slide Number Placeholder 3"/>
          <p:cNvSpPr>
            <a:spLocks noGrp="1"/>
          </p:cNvSpPr>
          <p:nvPr>
            <p:ph type="sldNum" sz="quarter" idx="10"/>
          </p:nvPr>
        </p:nvSpPr>
        <p:spPr/>
        <p:txBody>
          <a:bodyPr/>
          <a:lstStyle/>
          <a:p>
            <a:fld id="{D1082805-D9D2-42FC-9BDD-C2385932F345}" type="slidenum">
              <a:rPr lang="en-US" smtClean="0"/>
              <a:t>3</a:t>
            </a:fld>
            <a:endParaRPr lang="en-US"/>
          </a:p>
        </p:txBody>
      </p:sp>
    </p:spTree>
    <p:extLst>
      <p:ext uri="{BB962C8B-B14F-4D97-AF65-F5344CB8AC3E}">
        <p14:creationId xmlns:p14="http://schemas.microsoft.com/office/powerpoint/2010/main" val="715359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Although the dating of </a:t>
            </a:r>
            <a:r>
              <a:rPr lang="en-US" sz="1200" kern="1200" dirty="0" err="1" smtClean="0">
                <a:solidFill>
                  <a:schemeClr val="tx1"/>
                </a:solidFill>
                <a:effectLst/>
                <a:latin typeface="+mn-lt"/>
                <a:ea typeface="+mn-ea"/>
                <a:cs typeface="+mn-cs"/>
              </a:rPr>
              <a:t>Parshva’s</a:t>
            </a:r>
            <a:r>
              <a:rPr lang="en-US" sz="1200" kern="1200" dirty="0" smtClean="0">
                <a:solidFill>
                  <a:schemeClr val="tx1"/>
                </a:solidFill>
                <a:effectLst/>
                <a:latin typeface="+mn-lt"/>
                <a:ea typeface="+mn-ea"/>
                <a:cs typeface="+mn-cs"/>
              </a:rPr>
              <a:t> enlightenment at 250 years prior to that of </a:t>
            </a:r>
            <a:r>
              <a:rPr lang="en-US" sz="1200" kern="1200" dirty="0" err="1" smtClean="0">
                <a:solidFill>
                  <a:schemeClr val="tx1"/>
                </a:solidFill>
                <a:effectLst/>
                <a:latin typeface="+mn-lt"/>
                <a:ea typeface="+mn-ea"/>
                <a:cs typeface="+mn-cs"/>
              </a:rPr>
              <a:t>Mahavira</a:t>
            </a:r>
            <a:r>
              <a:rPr lang="en-US" sz="1200" kern="1200" dirty="0" smtClean="0">
                <a:solidFill>
                  <a:schemeClr val="tx1"/>
                </a:solidFill>
                <a:effectLst/>
                <a:latin typeface="+mn-lt"/>
                <a:ea typeface="+mn-ea"/>
                <a:cs typeface="+mn-cs"/>
              </a:rPr>
              <a:t> is traditional and not verifiable, most scholars agree that </a:t>
            </a:r>
            <a:r>
              <a:rPr lang="en-US" sz="1200" kern="1200" dirty="0" err="1" smtClean="0">
                <a:solidFill>
                  <a:schemeClr val="tx1"/>
                </a:solidFill>
                <a:effectLst/>
                <a:latin typeface="+mn-lt"/>
                <a:ea typeface="+mn-ea"/>
                <a:cs typeface="+mn-cs"/>
              </a:rPr>
              <a:t>Parshva</a:t>
            </a:r>
            <a:r>
              <a:rPr lang="en-US" sz="1200" kern="1200" dirty="0" smtClean="0">
                <a:solidFill>
                  <a:schemeClr val="tx1"/>
                </a:solidFill>
                <a:effectLst/>
                <a:latin typeface="+mn-lt"/>
                <a:ea typeface="+mn-ea"/>
                <a:cs typeface="+mn-cs"/>
              </a:rPr>
              <a:t> was a historical figure and that </a:t>
            </a:r>
            <a:r>
              <a:rPr lang="en-US" sz="1200" kern="1200" dirty="0" err="1" smtClean="0">
                <a:solidFill>
                  <a:schemeClr val="tx1"/>
                </a:solidFill>
                <a:effectLst/>
                <a:latin typeface="+mn-lt"/>
                <a:ea typeface="+mn-ea"/>
                <a:cs typeface="+mn-cs"/>
              </a:rPr>
              <a:t>Mahavira</a:t>
            </a:r>
            <a:r>
              <a:rPr lang="en-US" sz="1200" kern="1200" dirty="0" smtClean="0">
                <a:solidFill>
                  <a:schemeClr val="tx1"/>
                </a:solidFill>
                <a:effectLst/>
                <a:latin typeface="+mn-lt"/>
                <a:ea typeface="+mn-ea"/>
                <a:cs typeface="+mn-cs"/>
              </a:rPr>
              <a:t> himself was not responsible for founding the religion. The sculpture shown on this slide is located in the Temple of </a:t>
            </a:r>
            <a:r>
              <a:rPr lang="en-US" sz="1200" kern="1200" dirty="0" err="1" smtClean="0">
                <a:solidFill>
                  <a:schemeClr val="tx1"/>
                </a:solidFill>
                <a:effectLst/>
                <a:latin typeface="+mn-lt"/>
                <a:ea typeface="+mn-ea"/>
                <a:cs typeface="+mn-cs"/>
              </a:rPr>
              <a:t>Lodhruva</a:t>
            </a:r>
            <a:r>
              <a:rPr lang="en-US" sz="1200" kern="1200" dirty="0" smtClean="0">
                <a:solidFill>
                  <a:schemeClr val="tx1"/>
                </a:solidFill>
                <a:effectLst/>
                <a:latin typeface="+mn-lt"/>
                <a:ea typeface="+mn-ea"/>
                <a:cs typeface="+mn-cs"/>
              </a:rPr>
              <a:t> (also spelled </a:t>
            </a:r>
            <a:r>
              <a:rPr lang="en-US" sz="1200" kern="1200" dirty="0" err="1" smtClean="0">
                <a:solidFill>
                  <a:schemeClr val="tx1"/>
                </a:solidFill>
                <a:effectLst/>
                <a:latin typeface="+mn-lt"/>
                <a:ea typeface="+mn-ea"/>
                <a:cs typeface="+mn-cs"/>
              </a:rPr>
              <a:t>Lodawra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Lodurva</a:t>
            </a:r>
            <a:r>
              <a:rPr lang="en-US" sz="1200" kern="1200" dirty="0" smtClean="0">
                <a:solidFill>
                  <a:schemeClr val="tx1"/>
                </a:solidFill>
                <a:effectLst/>
                <a:latin typeface="+mn-lt"/>
                <a:ea typeface="+mn-ea"/>
                <a:cs typeface="+mn-cs"/>
              </a:rPr>
              <a:t>, or </a:t>
            </a:r>
            <a:r>
              <a:rPr lang="en-US" sz="1200" kern="1200" dirty="0" err="1" smtClean="0">
                <a:solidFill>
                  <a:schemeClr val="tx1"/>
                </a:solidFill>
                <a:effectLst/>
                <a:latin typeface="+mn-lt"/>
                <a:ea typeface="+mn-ea"/>
                <a:cs typeface="+mn-cs"/>
              </a:rPr>
              <a:t>Lodarva</a:t>
            </a:r>
            <a:r>
              <a:rPr lang="en-US" sz="1200" kern="1200" dirty="0" smtClean="0">
                <a:solidFill>
                  <a:schemeClr val="tx1"/>
                </a:solidFill>
                <a:effectLst/>
                <a:latin typeface="+mn-lt"/>
                <a:ea typeface="+mn-ea"/>
                <a:cs typeface="+mn-cs"/>
              </a:rPr>
              <a:t>), some nine miles outside of </a:t>
            </a:r>
            <a:r>
              <a:rPr lang="en-US" sz="1200" kern="1200" dirty="0" err="1" smtClean="0">
                <a:solidFill>
                  <a:schemeClr val="tx1"/>
                </a:solidFill>
                <a:effectLst/>
                <a:latin typeface="+mn-lt"/>
                <a:ea typeface="+mn-ea"/>
                <a:cs typeface="+mn-cs"/>
              </a:rPr>
              <a:t>Jaisalmer</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D1082805-D9D2-42FC-9BDD-C2385932F345}" type="slidenum">
              <a:rPr lang="en-US" smtClean="0"/>
              <a:t>4</a:t>
            </a:fld>
            <a:endParaRPr lang="en-US"/>
          </a:p>
        </p:txBody>
      </p:sp>
    </p:spTree>
    <p:extLst>
      <p:ext uri="{BB962C8B-B14F-4D97-AF65-F5344CB8AC3E}">
        <p14:creationId xmlns:p14="http://schemas.microsoft.com/office/powerpoint/2010/main" val="3205136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err="1" smtClean="0">
                <a:solidFill>
                  <a:schemeClr val="tx1"/>
                </a:solidFill>
                <a:effectLst/>
                <a:latin typeface="+mn-lt"/>
                <a:ea typeface="+mn-ea"/>
                <a:cs typeface="+mn-cs"/>
              </a:rPr>
              <a:t>Shatrunjaya</a:t>
            </a:r>
            <a:r>
              <a:rPr lang="en-US" sz="1200" kern="1200" dirty="0" smtClean="0">
                <a:solidFill>
                  <a:schemeClr val="tx1"/>
                </a:solidFill>
                <a:effectLst/>
                <a:latin typeface="+mn-lt"/>
                <a:ea typeface="+mn-ea"/>
                <a:cs typeface="+mn-cs"/>
              </a:rPr>
              <a:t> is depicted on slide 8; slide 11 depicts Jains placing flowers on </a:t>
            </a:r>
            <a:r>
              <a:rPr lang="en-US" sz="1200" kern="1200" dirty="0" err="1" smtClean="0">
                <a:solidFill>
                  <a:schemeClr val="tx1"/>
                </a:solidFill>
                <a:effectLst/>
                <a:latin typeface="+mn-lt"/>
                <a:ea typeface="+mn-ea"/>
                <a:cs typeface="+mn-cs"/>
              </a:rPr>
              <a:t>Bahubali</a:t>
            </a:r>
            <a:r>
              <a:rPr lang="en-US" sz="1200" kern="1200" dirty="0" smtClean="0">
                <a:solidFill>
                  <a:schemeClr val="tx1"/>
                </a:solidFill>
                <a:effectLst/>
                <a:latin typeface="+mn-lt"/>
                <a:ea typeface="+mn-ea"/>
                <a:cs typeface="+mn-cs"/>
              </a:rPr>
              <a:t>. The white garment is typical dress for pilgrims, as for monks and nuns.</a:t>
            </a:r>
          </a:p>
          <a:p>
            <a:endParaRPr lang="en-US" dirty="0"/>
          </a:p>
        </p:txBody>
      </p:sp>
      <p:sp>
        <p:nvSpPr>
          <p:cNvPr id="4" name="Slide Number Placeholder 3"/>
          <p:cNvSpPr>
            <a:spLocks noGrp="1"/>
          </p:cNvSpPr>
          <p:nvPr>
            <p:ph type="sldNum" sz="quarter" idx="10"/>
          </p:nvPr>
        </p:nvSpPr>
        <p:spPr/>
        <p:txBody>
          <a:bodyPr/>
          <a:lstStyle/>
          <a:p>
            <a:fld id="{D1082805-D9D2-42FC-9BDD-C2385932F345}" type="slidenum">
              <a:rPr lang="en-US" smtClean="0"/>
              <a:t>5</a:t>
            </a:fld>
            <a:endParaRPr lang="en-US"/>
          </a:p>
        </p:txBody>
      </p:sp>
    </p:spTree>
    <p:extLst>
      <p:ext uri="{BB962C8B-B14F-4D97-AF65-F5344CB8AC3E}">
        <p14:creationId xmlns:p14="http://schemas.microsoft.com/office/powerpoint/2010/main" val="2123658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 The offering shown on this slide is being made during the </a:t>
            </a:r>
            <a:r>
              <a:rPr lang="en-US" sz="1200" kern="1200" dirty="0" err="1" smtClean="0">
                <a:solidFill>
                  <a:schemeClr val="tx1"/>
                </a:solidFill>
                <a:effectLst/>
                <a:latin typeface="+mn-lt"/>
                <a:ea typeface="+mn-ea"/>
                <a:cs typeface="+mn-cs"/>
              </a:rPr>
              <a:t>Chaturmas</a:t>
            </a:r>
            <a:r>
              <a:rPr lang="en-US" sz="1200" kern="1200" dirty="0" smtClean="0">
                <a:solidFill>
                  <a:schemeClr val="tx1"/>
                </a:solidFill>
                <a:effectLst/>
                <a:latin typeface="+mn-lt"/>
                <a:ea typeface="+mn-ea"/>
                <a:cs typeface="+mn-cs"/>
              </a:rPr>
              <a:t> festival, at the Ajmer Jain Temple, Ajmer, Rajasthan; the temple is especially important for </a:t>
            </a:r>
            <a:r>
              <a:rPr lang="en-US" sz="1200" kern="1200" dirty="0" err="1" smtClean="0">
                <a:solidFill>
                  <a:schemeClr val="tx1"/>
                </a:solidFill>
                <a:effectLst/>
                <a:latin typeface="+mn-lt"/>
                <a:ea typeface="+mn-ea"/>
                <a:cs typeface="+mn-cs"/>
              </a:rPr>
              <a:t>Digambara</a:t>
            </a:r>
            <a:r>
              <a:rPr lang="en-US" sz="1200" kern="1200" dirty="0" smtClean="0">
                <a:solidFill>
                  <a:schemeClr val="tx1"/>
                </a:solidFill>
                <a:effectLst/>
                <a:latin typeface="+mn-lt"/>
                <a:ea typeface="+mn-ea"/>
                <a:cs typeface="+mn-cs"/>
              </a:rPr>
              <a:t> Jains. Given that Jains are strictly vegetarian, it is natural that food offerings would consist of such items as these. The student book section “Vegetarianism: A Jain Ideal” offers an example of the type of perspective readily accessible at websites of student organizations.</a:t>
            </a:r>
          </a:p>
          <a:p>
            <a:endParaRPr lang="en-US" dirty="0"/>
          </a:p>
        </p:txBody>
      </p:sp>
      <p:sp>
        <p:nvSpPr>
          <p:cNvPr id="4" name="Slide Number Placeholder 3"/>
          <p:cNvSpPr>
            <a:spLocks noGrp="1"/>
          </p:cNvSpPr>
          <p:nvPr>
            <p:ph type="sldNum" sz="quarter" idx="10"/>
          </p:nvPr>
        </p:nvSpPr>
        <p:spPr/>
        <p:txBody>
          <a:bodyPr/>
          <a:lstStyle/>
          <a:p>
            <a:fld id="{D1082805-D9D2-42FC-9BDD-C2385932F345}" type="slidenum">
              <a:rPr lang="en-US" smtClean="0"/>
              <a:t>6</a:t>
            </a:fld>
            <a:endParaRPr lang="en-US"/>
          </a:p>
        </p:txBody>
      </p:sp>
    </p:spTree>
    <p:extLst>
      <p:ext uri="{BB962C8B-B14F-4D97-AF65-F5344CB8AC3E}">
        <p14:creationId xmlns:p14="http://schemas.microsoft.com/office/powerpoint/2010/main" val="1985723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cave temples are located outside of Bhubaneswar, in the state of Odisha. Another nearby hill, </a:t>
            </a:r>
            <a:r>
              <a:rPr lang="en-US" sz="1200" kern="1200" dirty="0" err="1" smtClean="0">
                <a:solidFill>
                  <a:schemeClr val="tx1"/>
                </a:solidFill>
                <a:effectLst/>
                <a:latin typeface="+mn-lt"/>
                <a:ea typeface="+mn-ea"/>
                <a:cs typeface="+mn-cs"/>
              </a:rPr>
              <a:t>Khandagiri</a:t>
            </a:r>
            <a:r>
              <a:rPr lang="en-US" sz="1200" kern="1200" dirty="0" smtClean="0">
                <a:solidFill>
                  <a:schemeClr val="tx1"/>
                </a:solidFill>
                <a:effectLst/>
                <a:latin typeface="+mn-lt"/>
                <a:ea typeface="+mn-ea"/>
                <a:cs typeface="+mn-cs"/>
              </a:rPr>
              <a:t>, also has caves. They are believed to have been created during the reign of </a:t>
            </a:r>
            <a:r>
              <a:rPr lang="en-US" sz="1200" kern="1200" dirty="0" err="1" smtClean="0">
                <a:solidFill>
                  <a:schemeClr val="tx1"/>
                </a:solidFill>
                <a:effectLst/>
                <a:latin typeface="+mn-lt"/>
                <a:ea typeface="+mn-ea"/>
                <a:cs typeface="+mn-cs"/>
              </a:rPr>
              <a:t>Kharavela</a:t>
            </a:r>
            <a:r>
              <a:rPr lang="en-US" sz="1200" kern="1200" dirty="0" smtClean="0">
                <a:solidFill>
                  <a:schemeClr val="tx1"/>
                </a:solidFill>
                <a:effectLst/>
                <a:latin typeface="+mn-lt"/>
                <a:ea typeface="+mn-ea"/>
                <a:cs typeface="+mn-cs"/>
              </a:rPr>
              <a:t> in the second century BC. Some of the caves are especially renowned for their ornate carvings, the presence of Jain sculptures, and historically important inscriptions.</a:t>
            </a:r>
          </a:p>
          <a:p>
            <a:endParaRPr lang="en-US" dirty="0"/>
          </a:p>
        </p:txBody>
      </p:sp>
      <p:sp>
        <p:nvSpPr>
          <p:cNvPr id="4" name="Slide Number Placeholder 3"/>
          <p:cNvSpPr>
            <a:spLocks noGrp="1"/>
          </p:cNvSpPr>
          <p:nvPr>
            <p:ph type="sldNum" sz="quarter" idx="10"/>
          </p:nvPr>
        </p:nvSpPr>
        <p:spPr/>
        <p:txBody>
          <a:bodyPr/>
          <a:lstStyle/>
          <a:p>
            <a:fld id="{D1082805-D9D2-42FC-9BDD-C2385932F345}" type="slidenum">
              <a:rPr lang="en-US" smtClean="0"/>
              <a:t>7</a:t>
            </a:fld>
            <a:endParaRPr lang="en-US"/>
          </a:p>
        </p:txBody>
      </p:sp>
    </p:spTree>
    <p:extLst>
      <p:ext uri="{BB962C8B-B14F-4D97-AF65-F5344CB8AC3E}">
        <p14:creationId xmlns:p14="http://schemas.microsoft.com/office/powerpoint/2010/main" val="3374339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Located near the town of </a:t>
            </a:r>
            <a:r>
              <a:rPr lang="en-US" sz="1200" kern="1200" dirty="0" err="1" smtClean="0">
                <a:solidFill>
                  <a:schemeClr val="tx1"/>
                </a:solidFill>
                <a:effectLst/>
                <a:latin typeface="+mn-lt"/>
                <a:ea typeface="+mn-ea"/>
                <a:cs typeface="+mn-cs"/>
              </a:rPr>
              <a:t>Palitana</a:t>
            </a:r>
            <a:r>
              <a:rPr lang="en-US" sz="1200" kern="1200" dirty="0" smtClean="0">
                <a:solidFill>
                  <a:schemeClr val="tx1"/>
                </a:solidFill>
                <a:effectLst/>
                <a:latin typeface="+mn-lt"/>
                <a:ea typeface="+mn-ea"/>
                <a:cs typeface="+mn-cs"/>
              </a:rPr>
              <a:t>, Mount </a:t>
            </a:r>
            <a:r>
              <a:rPr lang="en-US" sz="1200" kern="1200" dirty="0" err="1" smtClean="0">
                <a:solidFill>
                  <a:schemeClr val="tx1"/>
                </a:solidFill>
                <a:effectLst/>
                <a:latin typeface="+mn-lt"/>
                <a:ea typeface="+mn-ea"/>
                <a:cs typeface="+mn-cs"/>
              </a:rPr>
              <a:t>Shatrunjaya</a:t>
            </a:r>
            <a:r>
              <a:rPr lang="en-US" sz="1200" kern="1200" dirty="0" smtClean="0">
                <a:solidFill>
                  <a:schemeClr val="tx1"/>
                </a:solidFill>
                <a:effectLst/>
                <a:latin typeface="+mn-lt"/>
                <a:ea typeface="+mn-ea"/>
                <a:cs typeface="+mn-cs"/>
              </a:rPr>
              <a:t> has for centuries been a popular destination for pilgrims, including monks and nuns. The literal meaning of the name naturally befits a Jain sacred site, dedicated to the veneration of the </a:t>
            </a:r>
            <a:r>
              <a:rPr lang="en-US" sz="1200" i="1" kern="1200" dirty="0" err="1" smtClean="0">
                <a:solidFill>
                  <a:schemeClr val="tx1"/>
                </a:solidFill>
                <a:effectLst/>
                <a:latin typeface="+mn-lt"/>
                <a:ea typeface="+mn-ea"/>
                <a:cs typeface="+mn-cs"/>
              </a:rPr>
              <a:t>jinas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(“conquerors”). The climb up a 2.2-mile series of stairways is fairly rigorous. Some pilgrims with sufficient means hire the use of a </a:t>
            </a:r>
            <a:r>
              <a:rPr lang="en-US" sz="1200" i="1" kern="1200" dirty="0" err="1" smtClean="0">
                <a:solidFill>
                  <a:schemeClr val="tx1"/>
                </a:solidFill>
                <a:effectLst/>
                <a:latin typeface="+mn-lt"/>
                <a:ea typeface="+mn-ea"/>
                <a:cs typeface="+mn-cs"/>
              </a:rPr>
              <a:t>doli</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palanquin or litter carried by several men.</a:t>
            </a:r>
          </a:p>
          <a:p>
            <a:endParaRPr lang="en-US" dirty="0"/>
          </a:p>
        </p:txBody>
      </p:sp>
      <p:sp>
        <p:nvSpPr>
          <p:cNvPr id="4" name="Slide Number Placeholder 3"/>
          <p:cNvSpPr>
            <a:spLocks noGrp="1"/>
          </p:cNvSpPr>
          <p:nvPr>
            <p:ph type="sldNum" sz="quarter" idx="10"/>
          </p:nvPr>
        </p:nvSpPr>
        <p:spPr/>
        <p:txBody>
          <a:bodyPr/>
          <a:lstStyle/>
          <a:p>
            <a:fld id="{D1082805-D9D2-42FC-9BDD-C2385932F345}" type="slidenum">
              <a:rPr lang="en-US" smtClean="0"/>
              <a:t>8</a:t>
            </a:fld>
            <a:endParaRPr lang="en-US"/>
          </a:p>
        </p:txBody>
      </p:sp>
    </p:spTree>
    <p:extLst>
      <p:ext uri="{BB962C8B-B14F-4D97-AF65-F5344CB8AC3E}">
        <p14:creationId xmlns:p14="http://schemas.microsoft.com/office/powerpoint/2010/main" val="2105926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a:t>
            </a:r>
            <a:r>
              <a:rPr lang="en-US" sz="1200" kern="1200" dirty="0" err="1" smtClean="0">
                <a:solidFill>
                  <a:schemeClr val="tx1"/>
                </a:solidFill>
                <a:effectLst/>
                <a:latin typeface="+mn-lt"/>
                <a:ea typeface="+mn-ea"/>
                <a:cs typeface="+mn-cs"/>
              </a:rPr>
              <a:t>Adinatha</a:t>
            </a:r>
            <a:r>
              <a:rPr lang="en-US" sz="1200" kern="1200" dirty="0" smtClean="0">
                <a:solidFill>
                  <a:schemeClr val="tx1"/>
                </a:solidFill>
                <a:effectLst/>
                <a:latin typeface="+mn-lt"/>
                <a:ea typeface="+mn-ea"/>
                <a:cs typeface="+mn-cs"/>
              </a:rPr>
              <a:t> Temple is located in </a:t>
            </a:r>
            <a:r>
              <a:rPr lang="en-US" sz="1200" kern="1200" dirty="0" err="1" smtClean="0">
                <a:solidFill>
                  <a:schemeClr val="tx1"/>
                </a:solidFill>
                <a:effectLst/>
                <a:latin typeface="+mn-lt"/>
                <a:ea typeface="+mn-ea"/>
                <a:cs typeface="+mn-cs"/>
              </a:rPr>
              <a:t>Ranakpur</a:t>
            </a:r>
            <a:r>
              <a:rPr lang="en-US" sz="1200" kern="1200" dirty="0" smtClean="0">
                <a:solidFill>
                  <a:schemeClr val="tx1"/>
                </a:solidFill>
                <a:effectLst/>
                <a:latin typeface="+mn-lt"/>
                <a:ea typeface="+mn-ea"/>
                <a:cs typeface="+mn-cs"/>
              </a:rPr>
              <a:t>, in the western state of Rajasthan. (The following slide features interior marble carvings in this temple.) It is also known as the </a:t>
            </a:r>
            <a:r>
              <a:rPr lang="en-US" sz="1200" kern="1200" dirty="0" err="1" smtClean="0">
                <a:solidFill>
                  <a:schemeClr val="tx1"/>
                </a:solidFill>
                <a:effectLst/>
                <a:latin typeface="+mn-lt"/>
                <a:ea typeface="+mn-ea"/>
                <a:cs typeface="+mn-cs"/>
              </a:rPr>
              <a:t>Dharna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Vihar</a:t>
            </a:r>
            <a:r>
              <a:rPr lang="en-US" sz="1200" kern="1200" dirty="0" smtClean="0">
                <a:solidFill>
                  <a:schemeClr val="tx1"/>
                </a:solidFill>
                <a:effectLst/>
                <a:latin typeface="+mn-lt"/>
                <a:ea typeface="+mn-ea"/>
                <a:cs typeface="+mn-cs"/>
              </a:rPr>
              <a:t> and as </a:t>
            </a:r>
            <a:r>
              <a:rPr lang="en-US" sz="1200" kern="1200" dirty="0" err="1" smtClean="0">
                <a:solidFill>
                  <a:schemeClr val="tx1"/>
                </a:solidFill>
                <a:effectLst/>
                <a:latin typeface="+mn-lt"/>
                <a:ea typeface="+mn-ea"/>
                <a:cs typeface="+mn-cs"/>
              </a:rPr>
              <a:t>Chaumukha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Mandir</a:t>
            </a:r>
            <a:r>
              <a:rPr lang="en-US" sz="1200" kern="1200" dirty="0" smtClean="0">
                <a:solidFill>
                  <a:schemeClr val="tx1"/>
                </a:solidFill>
                <a:effectLst/>
                <a:latin typeface="+mn-lt"/>
                <a:ea typeface="+mn-ea"/>
                <a:cs typeface="+mn-cs"/>
              </a:rPr>
              <a:t> (“Four-Faced Temple”). The design symbolizes the cosmos. The four entrances each lead to the central chamber, which contains a four-faced image.</a:t>
            </a:r>
          </a:p>
          <a:p>
            <a:endParaRPr lang="en-US" dirty="0"/>
          </a:p>
        </p:txBody>
      </p:sp>
      <p:sp>
        <p:nvSpPr>
          <p:cNvPr id="4" name="Slide Number Placeholder 3"/>
          <p:cNvSpPr>
            <a:spLocks noGrp="1"/>
          </p:cNvSpPr>
          <p:nvPr>
            <p:ph type="sldNum" sz="quarter" idx="10"/>
          </p:nvPr>
        </p:nvSpPr>
        <p:spPr/>
        <p:txBody>
          <a:bodyPr/>
          <a:lstStyle/>
          <a:p>
            <a:fld id="{D1082805-D9D2-42FC-9BDD-C2385932F345}" type="slidenum">
              <a:rPr lang="en-US" smtClean="0"/>
              <a:t>9</a:t>
            </a:fld>
            <a:endParaRPr lang="en-US"/>
          </a:p>
        </p:txBody>
      </p:sp>
    </p:spTree>
    <p:extLst>
      <p:ext uri="{BB962C8B-B14F-4D97-AF65-F5344CB8AC3E}">
        <p14:creationId xmlns:p14="http://schemas.microsoft.com/office/powerpoint/2010/main" val="256010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Ranakpur</a:t>
            </a:r>
            <a:r>
              <a:rPr lang="en-US" sz="1200" kern="1200" dirty="0" smtClean="0">
                <a:solidFill>
                  <a:schemeClr val="tx1"/>
                </a:solidFill>
                <a:effectLst/>
                <a:latin typeface="+mn-lt"/>
                <a:ea typeface="+mn-ea"/>
                <a:cs typeface="+mn-cs"/>
              </a:rPr>
              <a:t> is located in southern Rajasthan. The </a:t>
            </a:r>
            <a:r>
              <a:rPr lang="en-US" sz="1200" kern="1200" dirty="0" err="1" smtClean="0">
                <a:solidFill>
                  <a:schemeClr val="tx1"/>
                </a:solidFill>
                <a:effectLst/>
                <a:latin typeface="+mn-lt"/>
                <a:ea typeface="+mn-ea"/>
                <a:cs typeface="+mn-cs"/>
              </a:rPr>
              <a:t>Adinatha</a:t>
            </a:r>
            <a:r>
              <a:rPr lang="en-US" sz="1200" kern="1200" dirty="0" smtClean="0">
                <a:solidFill>
                  <a:schemeClr val="tx1"/>
                </a:solidFill>
                <a:effectLst/>
                <a:latin typeface="+mn-lt"/>
                <a:ea typeface="+mn-ea"/>
                <a:cs typeface="+mn-cs"/>
              </a:rPr>
              <a:t> Temple is its greatest attraction. The special relevance of Rajasthan for Jain history is evident in the number of references to the city in these slides. Mount Abu, also located in Rajasthan, is home to the extraordinary </a:t>
            </a:r>
            <a:r>
              <a:rPr lang="en-US" sz="1200" kern="1200" dirty="0" err="1" smtClean="0">
                <a:solidFill>
                  <a:schemeClr val="tx1"/>
                </a:solidFill>
                <a:effectLst/>
                <a:latin typeface="+mn-lt"/>
                <a:ea typeface="+mn-ea"/>
                <a:cs typeface="+mn-cs"/>
              </a:rPr>
              <a:t>Dilwara</a:t>
            </a:r>
            <a:r>
              <a:rPr lang="en-US" sz="1200" kern="1200" dirty="0" smtClean="0">
                <a:solidFill>
                  <a:schemeClr val="tx1"/>
                </a:solidFill>
                <a:effectLst/>
                <a:latin typeface="+mn-lt"/>
                <a:ea typeface="+mn-ea"/>
                <a:cs typeface="+mn-cs"/>
              </a:rPr>
              <a:t> temples, one of which also is dedicated to </a:t>
            </a:r>
            <a:r>
              <a:rPr lang="en-US" sz="1200" kern="1200" dirty="0" err="1" smtClean="0">
                <a:solidFill>
                  <a:schemeClr val="tx1"/>
                </a:solidFill>
                <a:effectLst/>
                <a:latin typeface="+mn-lt"/>
                <a:ea typeface="+mn-ea"/>
                <a:cs typeface="+mn-cs"/>
              </a:rPr>
              <a:t>Adinatha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Rishabha</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D1082805-D9D2-42FC-9BDD-C2385932F345}" type="slidenum">
              <a:rPr lang="en-US" smtClean="0"/>
              <a:t>10</a:t>
            </a:fld>
            <a:endParaRPr lang="en-US"/>
          </a:p>
        </p:txBody>
      </p:sp>
    </p:spTree>
    <p:extLst>
      <p:ext uri="{BB962C8B-B14F-4D97-AF65-F5344CB8AC3E}">
        <p14:creationId xmlns:p14="http://schemas.microsoft.com/office/powerpoint/2010/main" val="2405990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dirty="0"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1/9/15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5: Jainism</a:t>
            </a:r>
          </a:p>
        </p:txBody>
      </p:sp>
      <p:sp>
        <p:nvSpPr>
          <p:cNvPr id="3" name="Subtitle 2"/>
          <p:cNvSpPr>
            <a:spLocks noGrp="1"/>
          </p:cNvSpPr>
          <p:nvPr>
            <p:ph type="subTitle" idx="1"/>
          </p:nvPr>
        </p:nvSpPr>
        <p:spPr/>
        <p:txBody>
          <a:bodyPr/>
          <a:lstStyle/>
          <a:p>
            <a:r>
              <a:rPr lang="en-US" i="1" dirty="0"/>
              <a:t>World Religions: A Voyage </a:t>
            </a:r>
            <a:r>
              <a:rPr lang="en-US" i="1"/>
              <a:t>of </a:t>
            </a:r>
            <a:r>
              <a:rPr lang="en-US" i="1" smtClean="0"/>
              <a:t>Discovery</a:t>
            </a:r>
            <a:endParaRPr lang="en-US" dirty="0"/>
          </a:p>
        </p:txBody>
      </p:sp>
      <p:sp>
        <p:nvSpPr>
          <p:cNvPr id="4" name="Rectangle 3"/>
          <p:cNvSpPr/>
          <p:nvPr/>
        </p:nvSpPr>
        <p:spPr>
          <a:xfrm>
            <a:off x="7543800" y="6096000"/>
            <a:ext cx="1281120" cy="230832"/>
          </a:xfrm>
          <a:prstGeom prst="rect">
            <a:avLst/>
          </a:prstGeom>
        </p:spPr>
        <p:txBody>
          <a:bodyPr wrap="none">
            <a:spAutoFit/>
          </a:bodyPr>
          <a:lstStyle/>
          <a:p>
            <a:r>
              <a:rPr lang="en-US" sz="900" dirty="0">
                <a:latin typeface="Arial" pitchFamily="34" charset="0"/>
                <a:cs typeface="Arial" pitchFamily="34" charset="0"/>
              </a:rPr>
              <a:t>DOC ID #: </a:t>
            </a:r>
            <a:r>
              <a:rPr lang="en-US" sz="900" dirty="0" smtClean="0">
                <a:latin typeface="Arial" pitchFamily="34" charset="0"/>
                <a:cs typeface="Arial" pitchFamily="34" charset="0"/>
              </a:rPr>
              <a:t>TX003942</a:t>
            </a:r>
            <a:endParaRPr lang="en-US" sz="9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Adinatha</a:t>
            </a:r>
            <a:r>
              <a:rPr lang="en-US" dirty="0"/>
              <a:t> Temple (interior)</a:t>
            </a:r>
          </a:p>
        </p:txBody>
      </p:sp>
      <p:sp>
        <p:nvSpPr>
          <p:cNvPr id="3" name="Content Placeholder 2"/>
          <p:cNvSpPr>
            <a:spLocks noGrp="1"/>
          </p:cNvSpPr>
          <p:nvPr>
            <p:ph idx="1"/>
          </p:nvPr>
        </p:nvSpPr>
        <p:spPr>
          <a:xfrm>
            <a:off x="1371600" y="1752600"/>
            <a:ext cx="3733800" cy="4373563"/>
          </a:xfrm>
        </p:spPr>
        <p:txBody>
          <a:bodyPr/>
          <a:lstStyle/>
          <a:p>
            <a:pPr lvl="0"/>
            <a:r>
              <a:rPr lang="en-US" dirty="0"/>
              <a:t>The </a:t>
            </a:r>
            <a:r>
              <a:rPr lang="en-US" dirty="0" err="1"/>
              <a:t>Adinatha</a:t>
            </a:r>
            <a:r>
              <a:rPr lang="en-US" dirty="0"/>
              <a:t> Temple has more than fourteen hundred columns.</a:t>
            </a:r>
          </a:p>
          <a:p>
            <a:pPr lvl="0"/>
            <a:r>
              <a:rPr lang="en-US" dirty="0"/>
              <a:t>Jain temples are among India’s most impressive works of architecture and art.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1253341"/>
            <a:ext cx="3048000" cy="4572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a:off x="5562600" y="5956756"/>
            <a:ext cx="3124200" cy="184666"/>
          </a:xfrm>
          <a:prstGeom prst="rect">
            <a:avLst/>
          </a:prstGeom>
          <a:noFill/>
          <a:ln w="9525">
            <a:noFill/>
            <a:miter lim="800000"/>
            <a:headEnd/>
            <a:tailEnd/>
          </a:ln>
        </p:spPr>
        <p:txBody>
          <a:bodyPr wrap="square" rtlCol="0">
            <a:spAutoFit/>
          </a:bodyPr>
          <a:lstStyle/>
          <a:p>
            <a:pPr algn="r"/>
            <a:r>
              <a:rPr lang="en-US" sz="600" dirty="0"/>
              <a:t>© </a:t>
            </a:r>
            <a:r>
              <a:rPr lang="en-US" sz="600" dirty="0" err="1" smtClean="0"/>
              <a:t>Mazzzur</a:t>
            </a:r>
            <a:r>
              <a:rPr lang="en-US" sz="600" dirty="0" smtClean="0"/>
              <a:t> </a:t>
            </a:r>
            <a:r>
              <a:rPr lang="en-US" sz="600" dirty="0"/>
              <a:t>/ www.shutterstock.com</a:t>
            </a:r>
          </a:p>
        </p:txBody>
      </p:sp>
    </p:spTree>
    <p:extLst>
      <p:ext uri="{BB962C8B-B14F-4D97-AF65-F5344CB8AC3E}">
        <p14:creationId xmlns:p14="http://schemas.microsoft.com/office/powerpoint/2010/main" val="3917366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990600"/>
            <a:ext cx="3200400" cy="533400"/>
          </a:xfrm>
        </p:spPr>
        <p:txBody>
          <a:bodyPr/>
          <a:lstStyle/>
          <a:p>
            <a:r>
              <a:rPr lang="en-US" dirty="0"/>
              <a:t>Feet of </a:t>
            </a:r>
            <a:r>
              <a:rPr lang="en-US" dirty="0" err="1"/>
              <a:t>Bahubali</a:t>
            </a:r>
            <a:endParaRPr lang="en-US" dirty="0"/>
          </a:p>
        </p:txBody>
      </p:sp>
      <p:sp>
        <p:nvSpPr>
          <p:cNvPr id="3" name="Content Placeholder 2"/>
          <p:cNvSpPr>
            <a:spLocks noGrp="1"/>
          </p:cNvSpPr>
          <p:nvPr>
            <p:ph idx="1"/>
          </p:nvPr>
        </p:nvSpPr>
        <p:spPr>
          <a:xfrm>
            <a:off x="5029200" y="1676400"/>
            <a:ext cx="3962400" cy="4373563"/>
          </a:xfrm>
        </p:spPr>
        <p:txBody>
          <a:bodyPr>
            <a:normAutofit/>
          </a:bodyPr>
          <a:lstStyle/>
          <a:p>
            <a:pPr lvl="0"/>
            <a:r>
              <a:rPr lang="en-US" dirty="0" err="1"/>
              <a:t>Bahubali</a:t>
            </a:r>
            <a:r>
              <a:rPr lang="en-US" dirty="0"/>
              <a:t> was a son of </a:t>
            </a:r>
            <a:r>
              <a:rPr lang="en-US" dirty="0" err="1"/>
              <a:t>Rishabha</a:t>
            </a:r>
            <a:r>
              <a:rPr lang="en-US" dirty="0"/>
              <a:t>, the first of the twenty-four </a:t>
            </a:r>
            <a:r>
              <a:rPr lang="en-US" i="1" dirty="0" err="1"/>
              <a:t>tirthankaras</a:t>
            </a:r>
            <a:r>
              <a:rPr lang="en-US" dirty="0"/>
              <a:t>.</a:t>
            </a:r>
          </a:p>
          <a:p>
            <a:pPr lvl="0"/>
            <a:r>
              <a:rPr lang="en-US" dirty="0" err="1"/>
              <a:t>Bahubali’s</a:t>
            </a:r>
            <a:r>
              <a:rPr lang="en-US" dirty="0"/>
              <a:t> half-brother </a:t>
            </a:r>
            <a:r>
              <a:rPr lang="en-US" dirty="0" err="1"/>
              <a:t>Bharata</a:t>
            </a:r>
            <a:r>
              <a:rPr lang="en-US" dirty="0"/>
              <a:t> became a great king.</a:t>
            </a:r>
          </a:p>
          <a:p>
            <a:pPr lvl="0"/>
            <a:r>
              <a:rPr lang="en-US" dirty="0" err="1"/>
              <a:t>Bahubali</a:t>
            </a:r>
            <a:r>
              <a:rPr lang="en-US" dirty="0"/>
              <a:t> chose the spiritual path and attained </a:t>
            </a:r>
            <a:r>
              <a:rPr lang="en-US" i="1" dirty="0" err="1"/>
              <a:t>kevala</a:t>
            </a:r>
            <a:r>
              <a:rPr lang="en-US" i="1" dirty="0"/>
              <a:t>.</a:t>
            </a:r>
            <a:endParaRPr lang="en-US" dirty="0"/>
          </a:p>
          <a:p>
            <a:pPr lvl="0"/>
            <a:r>
              <a:rPr lang="en-US" dirty="0"/>
              <a:t>This statue stands about 60 feet high</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593" y="2287080"/>
            <a:ext cx="4325007" cy="28833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bwMode="auto">
          <a:xfrm>
            <a:off x="304800" y="5257800"/>
            <a:ext cx="3124200" cy="184666"/>
          </a:xfrm>
          <a:prstGeom prst="rect">
            <a:avLst/>
          </a:prstGeom>
          <a:noFill/>
          <a:ln w="9525">
            <a:noFill/>
            <a:miter lim="800000"/>
            <a:headEnd/>
            <a:tailEnd/>
          </a:ln>
        </p:spPr>
        <p:txBody>
          <a:bodyPr wrap="square" rtlCol="0">
            <a:spAutoFit/>
          </a:bodyPr>
          <a:lstStyle/>
          <a:p>
            <a:r>
              <a:rPr lang="en-US" sz="600" dirty="0"/>
              <a:t>© </a:t>
            </a:r>
            <a:r>
              <a:rPr lang="en-US" sz="600" dirty="0" err="1" smtClean="0"/>
              <a:t>SnowWhiteimages</a:t>
            </a:r>
            <a:r>
              <a:rPr lang="en-US" sz="600" dirty="0" smtClean="0"/>
              <a:t> </a:t>
            </a:r>
            <a:r>
              <a:rPr lang="en-US" sz="600" dirty="0"/>
              <a:t>/ www.shutterstock.com</a:t>
            </a:r>
          </a:p>
        </p:txBody>
      </p:sp>
    </p:spTree>
    <p:extLst>
      <p:ext uri="{BB962C8B-B14F-4D97-AF65-F5344CB8AC3E}">
        <p14:creationId xmlns:p14="http://schemas.microsoft.com/office/powerpoint/2010/main" val="184985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777" y="952500"/>
            <a:ext cx="8229600" cy="533400"/>
          </a:xfrm>
        </p:spPr>
        <p:txBody>
          <a:bodyPr/>
          <a:lstStyle/>
          <a:p>
            <a:r>
              <a:rPr lang="en-US" dirty="0"/>
              <a:t>Jain Symbols</a:t>
            </a:r>
          </a:p>
        </p:txBody>
      </p:sp>
      <p:sp>
        <p:nvSpPr>
          <p:cNvPr id="3" name="Content Placeholder 2"/>
          <p:cNvSpPr>
            <a:spLocks noGrp="1"/>
          </p:cNvSpPr>
          <p:nvPr>
            <p:ph idx="1"/>
          </p:nvPr>
        </p:nvSpPr>
        <p:spPr>
          <a:xfrm>
            <a:off x="762000" y="1752600"/>
            <a:ext cx="4343400" cy="4373563"/>
          </a:xfrm>
        </p:spPr>
        <p:txBody>
          <a:bodyPr>
            <a:normAutofit lnSpcReduction="10000"/>
          </a:bodyPr>
          <a:lstStyle/>
          <a:p>
            <a:pPr lvl="0"/>
            <a:r>
              <a:rPr lang="en-US" dirty="0"/>
              <a:t>Each of the five colors of the flag signifies a specific category of spiritual status.</a:t>
            </a:r>
          </a:p>
          <a:p>
            <a:pPr lvl="0"/>
            <a:r>
              <a:rPr lang="en-US" dirty="0"/>
              <a:t>The swastika signifies the four realms:</a:t>
            </a:r>
          </a:p>
          <a:p>
            <a:pPr lvl="1">
              <a:buFont typeface="Courier New" panose="02070309020205020404" pitchFamily="49" charset="0"/>
              <a:buChar char="o"/>
            </a:pPr>
            <a:r>
              <a:rPr lang="en-US" dirty="0"/>
              <a:t>hells</a:t>
            </a:r>
          </a:p>
          <a:p>
            <a:pPr lvl="1">
              <a:buFont typeface="Courier New" panose="02070309020205020404" pitchFamily="49" charset="0"/>
              <a:buChar char="o"/>
            </a:pPr>
            <a:r>
              <a:rPr lang="en-US" dirty="0"/>
              <a:t>animal realm</a:t>
            </a:r>
          </a:p>
          <a:p>
            <a:pPr lvl="1">
              <a:buFont typeface="Courier New" panose="02070309020205020404" pitchFamily="49" charset="0"/>
              <a:buChar char="o"/>
            </a:pPr>
            <a:r>
              <a:rPr lang="en-US" dirty="0"/>
              <a:t>human realm</a:t>
            </a:r>
          </a:p>
          <a:p>
            <a:pPr lvl="1">
              <a:buFont typeface="Courier New" panose="02070309020205020404" pitchFamily="49" charset="0"/>
              <a:buChar char="o"/>
            </a:pPr>
            <a:r>
              <a:rPr lang="en-US" dirty="0"/>
              <a:t>heavens</a:t>
            </a:r>
          </a:p>
          <a:p>
            <a:pPr lvl="0"/>
            <a:r>
              <a:rPr lang="en-US" dirty="0"/>
              <a:t>The hand represents </a:t>
            </a:r>
            <a:r>
              <a:rPr lang="en-US" i="1" dirty="0"/>
              <a:t>ahimsa</a:t>
            </a:r>
            <a:r>
              <a:rPr lang="en-US" i="1" dirty="0" smtClean="0"/>
              <a: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219200"/>
            <a:ext cx="3596977"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a:off x="5638800" y="5118556"/>
            <a:ext cx="3124200" cy="184666"/>
          </a:xfrm>
          <a:prstGeom prst="rect">
            <a:avLst/>
          </a:prstGeom>
          <a:noFill/>
          <a:ln w="9525">
            <a:noFill/>
            <a:miter lim="800000"/>
            <a:headEnd/>
            <a:tailEnd/>
          </a:ln>
        </p:spPr>
        <p:txBody>
          <a:bodyPr wrap="square" rtlCol="0">
            <a:spAutoFit/>
          </a:bodyPr>
          <a:lstStyle/>
          <a:p>
            <a:pPr algn="r"/>
            <a:r>
              <a:rPr lang="en-US" sz="600" dirty="0" smtClean="0"/>
              <a:t>© Ajay </a:t>
            </a:r>
            <a:r>
              <a:rPr lang="en-US" sz="600" dirty="0" err="1"/>
              <a:t>Shrivastava</a:t>
            </a:r>
            <a:r>
              <a:rPr lang="en-US" sz="600" dirty="0"/>
              <a:t> / www.shutterstock.com</a:t>
            </a:r>
          </a:p>
        </p:txBody>
      </p:sp>
    </p:spTree>
    <p:extLst>
      <p:ext uri="{BB962C8B-B14F-4D97-AF65-F5344CB8AC3E}">
        <p14:creationId xmlns:p14="http://schemas.microsoft.com/office/powerpoint/2010/main" val="2275444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Rishabha</a:t>
            </a:r>
            <a:endParaRPr lang="en-US" dirty="0"/>
          </a:p>
        </p:txBody>
      </p:sp>
      <p:sp>
        <p:nvSpPr>
          <p:cNvPr id="3" name="Content Placeholder 2"/>
          <p:cNvSpPr>
            <a:spLocks noGrp="1"/>
          </p:cNvSpPr>
          <p:nvPr>
            <p:ph idx="1"/>
          </p:nvPr>
        </p:nvSpPr>
        <p:spPr>
          <a:xfrm>
            <a:off x="1066800" y="1752600"/>
            <a:ext cx="3352800" cy="4373563"/>
          </a:xfrm>
        </p:spPr>
        <p:txBody>
          <a:bodyPr>
            <a:normAutofit lnSpcReduction="10000"/>
          </a:bodyPr>
          <a:lstStyle/>
          <a:p>
            <a:pPr lvl="0"/>
            <a:r>
              <a:rPr lang="en-US" dirty="0" err="1"/>
              <a:t>Rishabha</a:t>
            </a:r>
            <a:r>
              <a:rPr lang="en-US" dirty="0"/>
              <a:t> is also known as </a:t>
            </a:r>
            <a:r>
              <a:rPr lang="en-US" dirty="0" err="1"/>
              <a:t>Adinath</a:t>
            </a:r>
            <a:r>
              <a:rPr lang="en-US" dirty="0"/>
              <a:t>, which means “First Lord.”</a:t>
            </a:r>
          </a:p>
          <a:p>
            <a:pPr lvl="0"/>
            <a:r>
              <a:rPr lang="en-US" dirty="0" err="1"/>
              <a:t>Rishabha</a:t>
            </a:r>
            <a:r>
              <a:rPr lang="en-US" dirty="0"/>
              <a:t> is revered as the first of the twenty-four </a:t>
            </a:r>
            <a:r>
              <a:rPr lang="en-US" i="1" dirty="0" err="1"/>
              <a:t>tirthankaras</a:t>
            </a:r>
            <a:r>
              <a:rPr lang="en-US" i="1" dirty="0"/>
              <a:t>.</a:t>
            </a:r>
            <a:endParaRPr lang="en-US" dirty="0"/>
          </a:p>
          <a:p>
            <a:pPr lvl="0"/>
            <a:r>
              <a:rPr lang="en-US" dirty="0"/>
              <a:t>Some temples contain images of all twenty-four </a:t>
            </a:r>
            <a:r>
              <a:rPr lang="en-US" i="1" dirty="0" err="1"/>
              <a:t>tirthankaras</a:t>
            </a:r>
            <a:r>
              <a:rPr lang="en-US" i="1" dirty="0" smtClean="0"/>
              <a: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613356"/>
            <a:ext cx="4227351" cy="32766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bwMode="auto">
          <a:xfrm>
            <a:off x="5746980" y="4966156"/>
            <a:ext cx="3124200" cy="184666"/>
          </a:xfrm>
          <a:prstGeom prst="rect">
            <a:avLst/>
          </a:prstGeom>
          <a:noFill/>
          <a:ln w="9525">
            <a:noFill/>
            <a:miter lim="800000"/>
            <a:headEnd/>
            <a:tailEnd/>
          </a:ln>
        </p:spPr>
        <p:txBody>
          <a:bodyPr wrap="square" rtlCol="0">
            <a:spAutoFit/>
          </a:bodyPr>
          <a:lstStyle/>
          <a:p>
            <a:pPr algn="r"/>
            <a:r>
              <a:rPr lang="en-US" sz="600" dirty="0" smtClean="0"/>
              <a:t>© </a:t>
            </a:r>
            <a:r>
              <a:rPr lang="en-US" sz="600" dirty="0" err="1" smtClean="0"/>
              <a:t>TerryJLawrence</a:t>
            </a:r>
            <a:r>
              <a:rPr lang="en-US" sz="600" dirty="0" smtClean="0"/>
              <a:t> </a:t>
            </a:r>
            <a:r>
              <a:rPr lang="en-US" sz="600" dirty="0"/>
              <a:t>/ www.istockphoto.com</a:t>
            </a:r>
          </a:p>
        </p:txBody>
      </p:sp>
    </p:spTree>
    <p:extLst>
      <p:ext uri="{BB962C8B-B14F-4D97-AF65-F5344CB8AC3E}">
        <p14:creationId xmlns:p14="http://schemas.microsoft.com/office/powerpoint/2010/main" val="2060919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Parshva</a:t>
            </a:r>
            <a:endParaRPr lang="en-US" dirty="0"/>
          </a:p>
        </p:txBody>
      </p:sp>
      <p:sp>
        <p:nvSpPr>
          <p:cNvPr id="3" name="Content Placeholder 2"/>
          <p:cNvSpPr>
            <a:spLocks noGrp="1"/>
          </p:cNvSpPr>
          <p:nvPr>
            <p:ph idx="1"/>
          </p:nvPr>
        </p:nvSpPr>
        <p:spPr>
          <a:xfrm>
            <a:off x="1143000" y="1752600"/>
            <a:ext cx="4572000" cy="4373563"/>
          </a:xfrm>
        </p:spPr>
        <p:txBody>
          <a:bodyPr/>
          <a:lstStyle/>
          <a:p>
            <a:pPr lvl="0"/>
            <a:r>
              <a:rPr lang="en-US" dirty="0" err="1"/>
              <a:t>Parshva</a:t>
            </a:r>
            <a:r>
              <a:rPr lang="en-US" dirty="0"/>
              <a:t> is the twenty-third </a:t>
            </a:r>
            <a:r>
              <a:rPr lang="en-US" i="1" dirty="0" err="1"/>
              <a:t>tirthankara</a:t>
            </a:r>
            <a:r>
              <a:rPr lang="en-US" i="1" dirty="0"/>
              <a:t>.</a:t>
            </a:r>
            <a:endParaRPr lang="en-US" dirty="0"/>
          </a:p>
          <a:p>
            <a:pPr lvl="0"/>
            <a:r>
              <a:rPr lang="en-US" dirty="0" err="1"/>
              <a:t>Parshva</a:t>
            </a:r>
            <a:r>
              <a:rPr lang="en-US" dirty="0"/>
              <a:t> attained </a:t>
            </a:r>
            <a:r>
              <a:rPr lang="en-US" i="1" dirty="0" err="1"/>
              <a:t>kevala</a:t>
            </a:r>
            <a:r>
              <a:rPr lang="en-US" dirty="0"/>
              <a:t> 250 years before </a:t>
            </a:r>
            <a:r>
              <a:rPr lang="en-US" dirty="0" err="1"/>
              <a:t>Mahavira</a:t>
            </a:r>
            <a:r>
              <a:rPr lang="en-US" dirty="0"/>
              <a:t> did.</a:t>
            </a:r>
          </a:p>
          <a:p>
            <a:pPr lvl="0"/>
            <a:r>
              <a:rPr lang="en-US" dirty="0" err="1"/>
              <a:t>Parshva</a:t>
            </a:r>
            <a:r>
              <a:rPr lang="en-US" dirty="0"/>
              <a:t> probably established some aspects of Jainism as we know it today</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3035" y="1229674"/>
            <a:ext cx="2968131" cy="4452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a:off x="5715000" y="5804356"/>
            <a:ext cx="3124200" cy="184666"/>
          </a:xfrm>
          <a:prstGeom prst="rect">
            <a:avLst/>
          </a:prstGeom>
          <a:noFill/>
          <a:ln w="9525">
            <a:noFill/>
            <a:miter lim="800000"/>
            <a:headEnd/>
            <a:tailEnd/>
          </a:ln>
        </p:spPr>
        <p:txBody>
          <a:bodyPr wrap="square" rtlCol="0">
            <a:spAutoFit/>
          </a:bodyPr>
          <a:lstStyle/>
          <a:p>
            <a:pPr algn="r"/>
            <a:r>
              <a:rPr lang="en-US" sz="600" dirty="0" smtClean="0"/>
              <a:t>© </a:t>
            </a:r>
            <a:r>
              <a:rPr lang="en-US" sz="600" dirty="0" err="1" smtClean="0"/>
              <a:t>ostill</a:t>
            </a:r>
            <a:r>
              <a:rPr lang="en-US" sz="600" dirty="0" smtClean="0"/>
              <a:t> </a:t>
            </a:r>
            <a:r>
              <a:rPr lang="en-US" sz="600" dirty="0"/>
              <a:t>/ www.shutterstock.com</a:t>
            </a:r>
          </a:p>
        </p:txBody>
      </p:sp>
    </p:spTree>
    <p:extLst>
      <p:ext uri="{BB962C8B-B14F-4D97-AF65-F5344CB8AC3E}">
        <p14:creationId xmlns:p14="http://schemas.microsoft.com/office/powerpoint/2010/main" val="4280786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1143000"/>
            <a:ext cx="8229600" cy="533400"/>
          </a:xfrm>
        </p:spPr>
        <p:txBody>
          <a:bodyPr/>
          <a:lstStyle/>
          <a:p>
            <a:r>
              <a:rPr lang="en-US" dirty="0"/>
              <a:t>A Jain Pilgrim</a:t>
            </a:r>
          </a:p>
        </p:txBody>
      </p:sp>
      <p:sp>
        <p:nvSpPr>
          <p:cNvPr id="3" name="Content Placeholder 2"/>
          <p:cNvSpPr>
            <a:spLocks noGrp="1"/>
          </p:cNvSpPr>
          <p:nvPr>
            <p:ph idx="1"/>
          </p:nvPr>
        </p:nvSpPr>
        <p:spPr>
          <a:xfrm>
            <a:off x="1371600" y="1752600"/>
            <a:ext cx="3962400" cy="4373563"/>
          </a:xfrm>
        </p:spPr>
        <p:txBody>
          <a:bodyPr/>
          <a:lstStyle/>
          <a:p>
            <a:pPr lvl="0"/>
            <a:r>
              <a:rPr lang="en-US" dirty="0"/>
              <a:t>The temple complex of </a:t>
            </a:r>
            <a:r>
              <a:rPr lang="en-US" dirty="0" err="1"/>
              <a:t>Shatrunjaya</a:t>
            </a:r>
            <a:r>
              <a:rPr lang="en-US" dirty="0"/>
              <a:t> is a sacred site.</a:t>
            </a:r>
          </a:p>
          <a:p>
            <a:pPr lvl="0"/>
            <a:r>
              <a:rPr lang="en-US" dirty="0"/>
              <a:t>Jains place flowers on the sculptures of those they revere</a:t>
            </a:r>
            <a:r>
              <a:rPr lang="en-US" dirty="0" smtClean="0"/>
              <a: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308556"/>
            <a:ext cx="3207196" cy="42337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bwMode="auto">
          <a:xfrm>
            <a:off x="5486400" y="5577840"/>
            <a:ext cx="3124200" cy="184666"/>
          </a:xfrm>
          <a:prstGeom prst="rect">
            <a:avLst/>
          </a:prstGeom>
          <a:noFill/>
          <a:ln w="9525">
            <a:noFill/>
            <a:miter lim="800000"/>
            <a:headEnd/>
            <a:tailEnd/>
          </a:ln>
        </p:spPr>
        <p:txBody>
          <a:bodyPr wrap="square" rtlCol="0">
            <a:spAutoFit/>
          </a:bodyPr>
          <a:lstStyle/>
          <a:p>
            <a:pPr algn="r"/>
            <a:r>
              <a:rPr lang="en-US" sz="600" dirty="0" smtClean="0"/>
              <a:t>© </a:t>
            </a:r>
            <a:r>
              <a:rPr lang="en-US" sz="600" dirty="0" err="1" smtClean="0"/>
              <a:t>eranyardeni</a:t>
            </a:r>
            <a:r>
              <a:rPr lang="en-US" sz="600" dirty="0" smtClean="0"/>
              <a:t> </a:t>
            </a:r>
            <a:r>
              <a:rPr lang="en-US" sz="600" dirty="0"/>
              <a:t>/ www.istockphoto.com</a:t>
            </a:r>
          </a:p>
        </p:txBody>
      </p:sp>
    </p:spTree>
    <p:extLst>
      <p:ext uri="{BB962C8B-B14F-4D97-AF65-F5344CB8AC3E}">
        <p14:creationId xmlns:p14="http://schemas.microsoft.com/office/powerpoint/2010/main" val="127852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143000"/>
            <a:ext cx="5410200" cy="533400"/>
          </a:xfrm>
        </p:spPr>
        <p:txBody>
          <a:bodyPr/>
          <a:lstStyle/>
          <a:p>
            <a:r>
              <a:rPr lang="en-US" dirty="0"/>
              <a:t>Offering of Fruit and Coconuts</a:t>
            </a:r>
          </a:p>
        </p:txBody>
      </p:sp>
      <p:sp>
        <p:nvSpPr>
          <p:cNvPr id="3" name="Content Placeholder 2"/>
          <p:cNvSpPr>
            <a:spLocks noGrp="1"/>
          </p:cNvSpPr>
          <p:nvPr>
            <p:ph idx="1"/>
          </p:nvPr>
        </p:nvSpPr>
        <p:spPr>
          <a:xfrm>
            <a:off x="4267200" y="1752600"/>
            <a:ext cx="4572000" cy="4373563"/>
          </a:xfrm>
        </p:spPr>
        <p:txBody>
          <a:bodyPr/>
          <a:lstStyle/>
          <a:p>
            <a:pPr lvl="0"/>
            <a:r>
              <a:rPr lang="en-US" dirty="0"/>
              <a:t>Jains are strictly vegetarian.</a:t>
            </a:r>
          </a:p>
          <a:p>
            <a:pPr lvl="0"/>
            <a:r>
              <a:rPr lang="en-US" dirty="0"/>
              <a:t>Jainism prohibits eating fruits with a large number of seeds.</a:t>
            </a:r>
          </a:p>
          <a:p>
            <a:pPr lvl="0"/>
            <a:r>
              <a:rPr lang="en-US" dirty="0"/>
              <a:t>Vegetarianism is a pronounced signifier of Jain identity</a:t>
            </a:r>
            <a:r>
              <a:rPr lang="en-US" dirty="0" smtClean="0"/>
              <a:t>.</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9772" t="9676" r="10673" b="3935"/>
          <a:stretch/>
        </p:blipFill>
        <p:spPr>
          <a:xfrm>
            <a:off x="407106" y="2154761"/>
            <a:ext cx="3636579" cy="262758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bwMode="auto">
          <a:xfrm>
            <a:off x="228600" y="4846320"/>
            <a:ext cx="3124200" cy="184666"/>
          </a:xfrm>
          <a:prstGeom prst="rect">
            <a:avLst/>
          </a:prstGeom>
          <a:noFill/>
          <a:ln w="9525">
            <a:noFill/>
            <a:miter lim="800000"/>
            <a:headEnd/>
            <a:tailEnd/>
          </a:ln>
        </p:spPr>
        <p:txBody>
          <a:bodyPr wrap="square" rtlCol="0">
            <a:spAutoFit/>
          </a:bodyPr>
          <a:lstStyle/>
          <a:p>
            <a:r>
              <a:rPr lang="en-US" sz="600" dirty="0"/>
              <a:t>© </a:t>
            </a:r>
            <a:r>
              <a:rPr lang="en-US" sz="600" dirty="0" smtClean="0"/>
              <a:t>Daniel </a:t>
            </a:r>
            <a:r>
              <a:rPr lang="en-US" sz="600" dirty="0"/>
              <a:t>J. Rao / www.shutterstock.com</a:t>
            </a:r>
          </a:p>
        </p:txBody>
      </p:sp>
    </p:spTree>
    <p:extLst>
      <p:ext uri="{BB962C8B-B14F-4D97-AF65-F5344CB8AC3E}">
        <p14:creationId xmlns:p14="http://schemas.microsoft.com/office/powerpoint/2010/main" val="1221293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533400"/>
          </a:xfrm>
        </p:spPr>
        <p:txBody>
          <a:bodyPr/>
          <a:lstStyle/>
          <a:p>
            <a:r>
              <a:rPr lang="en-US" dirty="0"/>
              <a:t>Ancient Cave Temples</a:t>
            </a:r>
          </a:p>
        </p:txBody>
      </p:sp>
      <p:sp>
        <p:nvSpPr>
          <p:cNvPr id="3" name="Content Placeholder 2"/>
          <p:cNvSpPr>
            <a:spLocks noGrp="1"/>
          </p:cNvSpPr>
          <p:nvPr>
            <p:ph idx="1"/>
          </p:nvPr>
        </p:nvSpPr>
        <p:spPr>
          <a:xfrm>
            <a:off x="457200" y="1752600"/>
            <a:ext cx="3962400" cy="4373563"/>
          </a:xfrm>
        </p:spPr>
        <p:txBody>
          <a:bodyPr/>
          <a:lstStyle/>
          <a:p>
            <a:pPr lvl="0"/>
            <a:r>
              <a:rPr lang="en-US" dirty="0"/>
              <a:t>There are eighteen caves on the hill of </a:t>
            </a:r>
            <a:r>
              <a:rPr lang="en-US" dirty="0" err="1"/>
              <a:t>Udayagiri</a:t>
            </a:r>
            <a:r>
              <a:rPr lang="en-US" dirty="0"/>
              <a:t> in eastern India.</a:t>
            </a:r>
          </a:p>
          <a:p>
            <a:pPr lvl="0"/>
            <a:r>
              <a:rPr lang="en-US" dirty="0"/>
              <a:t>The temples likely were created partly from natural caves.</a:t>
            </a:r>
          </a:p>
          <a:p>
            <a:pPr lvl="0"/>
            <a:r>
              <a:rPr lang="en-US" dirty="0"/>
              <a:t>The caves provided living accommodations for Jain ascetics</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1765756"/>
            <a:ext cx="4457700"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a:off x="5715000" y="4709160"/>
            <a:ext cx="3124200" cy="184666"/>
          </a:xfrm>
          <a:prstGeom prst="rect">
            <a:avLst/>
          </a:prstGeom>
          <a:noFill/>
          <a:ln w="9525">
            <a:noFill/>
            <a:miter lim="800000"/>
            <a:headEnd/>
            <a:tailEnd/>
          </a:ln>
        </p:spPr>
        <p:txBody>
          <a:bodyPr wrap="square" rtlCol="0">
            <a:spAutoFit/>
          </a:bodyPr>
          <a:lstStyle/>
          <a:p>
            <a:pPr algn="r"/>
            <a:r>
              <a:rPr lang="en-US" sz="600" dirty="0"/>
              <a:t>© </a:t>
            </a:r>
            <a:r>
              <a:rPr lang="en-US" sz="600" dirty="0" err="1" smtClean="0"/>
              <a:t>JeremyRichards</a:t>
            </a:r>
            <a:r>
              <a:rPr lang="en-US" sz="600" dirty="0" smtClean="0"/>
              <a:t> </a:t>
            </a:r>
            <a:r>
              <a:rPr lang="en-US" sz="600" dirty="0"/>
              <a:t>/ www.shutterstock.com</a:t>
            </a:r>
          </a:p>
        </p:txBody>
      </p:sp>
    </p:spTree>
    <p:extLst>
      <p:ext uri="{BB962C8B-B14F-4D97-AF65-F5344CB8AC3E}">
        <p14:creationId xmlns:p14="http://schemas.microsoft.com/office/powerpoint/2010/main" val="2843966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990600"/>
            <a:ext cx="4038600" cy="533400"/>
          </a:xfrm>
        </p:spPr>
        <p:txBody>
          <a:bodyPr/>
          <a:lstStyle/>
          <a:p>
            <a:r>
              <a:rPr lang="en-US" dirty="0"/>
              <a:t>Mount </a:t>
            </a:r>
            <a:r>
              <a:rPr lang="en-US" dirty="0" err="1"/>
              <a:t>Shatrunjaya</a:t>
            </a:r>
            <a:endParaRPr lang="en-US" dirty="0"/>
          </a:p>
        </p:txBody>
      </p:sp>
      <p:sp>
        <p:nvSpPr>
          <p:cNvPr id="3" name="Content Placeholder 2"/>
          <p:cNvSpPr>
            <a:spLocks noGrp="1"/>
          </p:cNvSpPr>
          <p:nvPr>
            <p:ph idx="1"/>
          </p:nvPr>
        </p:nvSpPr>
        <p:spPr>
          <a:xfrm>
            <a:off x="4724400" y="1600200"/>
            <a:ext cx="4419600" cy="4373563"/>
          </a:xfrm>
        </p:spPr>
        <p:txBody>
          <a:bodyPr/>
          <a:lstStyle/>
          <a:p>
            <a:pPr lvl="0"/>
            <a:r>
              <a:rPr lang="en-US" dirty="0"/>
              <a:t>Mount </a:t>
            </a:r>
            <a:r>
              <a:rPr lang="en-US" dirty="0" err="1"/>
              <a:t>Shatrunjaya</a:t>
            </a:r>
            <a:r>
              <a:rPr lang="en-US" dirty="0"/>
              <a:t> is located in the state of Gujarat, India.</a:t>
            </a:r>
          </a:p>
          <a:p>
            <a:pPr lvl="0"/>
            <a:r>
              <a:rPr lang="en-US" dirty="0"/>
              <a:t>The site features 863 temples, some large and some small.</a:t>
            </a:r>
          </a:p>
          <a:p>
            <a:pPr lvl="0"/>
            <a:r>
              <a:rPr lang="en-US" i="1" dirty="0" err="1"/>
              <a:t>Shatrunjaya</a:t>
            </a:r>
            <a:r>
              <a:rPr lang="en-US" dirty="0"/>
              <a:t> means “which conquers enemies</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60" y="2438401"/>
            <a:ext cx="4244939" cy="2819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a:off x="152400" y="5334000"/>
            <a:ext cx="3124200" cy="184666"/>
          </a:xfrm>
          <a:prstGeom prst="rect">
            <a:avLst/>
          </a:prstGeom>
          <a:noFill/>
          <a:ln w="9525">
            <a:noFill/>
            <a:miter lim="800000"/>
            <a:headEnd/>
            <a:tailEnd/>
          </a:ln>
        </p:spPr>
        <p:txBody>
          <a:bodyPr wrap="square" rtlCol="0">
            <a:spAutoFit/>
          </a:bodyPr>
          <a:lstStyle/>
          <a:p>
            <a:r>
              <a:rPr lang="en-US" sz="600" dirty="0"/>
              <a:t>© </a:t>
            </a:r>
            <a:r>
              <a:rPr lang="en-US" sz="600" dirty="0" smtClean="0"/>
              <a:t>Malcolm </a:t>
            </a:r>
            <a:r>
              <a:rPr lang="en-US" sz="600" dirty="0"/>
              <a:t>Chapman / www.shutterstock.com</a:t>
            </a:r>
          </a:p>
        </p:txBody>
      </p:sp>
    </p:spTree>
    <p:extLst>
      <p:ext uri="{BB962C8B-B14F-4D97-AF65-F5344CB8AC3E}">
        <p14:creationId xmlns:p14="http://schemas.microsoft.com/office/powerpoint/2010/main" val="2299367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229600" cy="533400"/>
          </a:xfrm>
        </p:spPr>
        <p:txBody>
          <a:bodyPr/>
          <a:lstStyle/>
          <a:p>
            <a:r>
              <a:rPr lang="en-US" dirty="0" err="1"/>
              <a:t>Adinatha</a:t>
            </a:r>
            <a:r>
              <a:rPr lang="en-US" dirty="0"/>
              <a:t> Temple (exterior)</a:t>
            </a:r>
          </a:p>
        </p:txBody>
      </p:sp>
      <p:sp>
        <p:nvSpPr>
          <p:cNvPr id="3" name="Content Placeholder 2"/>
          <p:cNvSpPr>
            <a:spLocks noGrp="1"/>
          </p:cNvSpPr>
          <p:nvPr>
            <p:ph idx="1"/>
          </p:nvPr>
        </p:nvSpPr>
        <p:spPr>
          <a:xfrm>
            <a:off x="381000" y="1752600"/>
            <a:ext cx="4267200" cy="4373563"/>
          </a:xfrm>
        </p:spPr>
        <p:txBody>
          <a:bodyPr/>
          <a:lstStyle/>
          <a:p>
            <a:pPr lvl="0"/>
            <a:r>
              <a:rPr lang="en-US" dirty="0"/>
              <a:t>The </a:t>
            </a:r>
            <a:r>
              <a:rPr lang="en-US" dirty="0" err="1"/>
              <a:t>Adinatha</a:t>
            </a:r>
            <a:r>
              <a:rPr lang="en-US" dirty="0"/>
              <a:t> Temple was constructed in 1441.</a:t>
            </a:r>
          </a:p>
          <a:p>
            <a:pPr lvl="0"/>
            <a:r>
              <a:rPr lang="en-US" dirty="0"/>
              <a:t>It is one of the most beautiful and architecturally complex of Jain temples.</a:t>
            </a:r>
          </a:p>
          <a:p>
            <a:pPr lvl="0"/>
            <a:r>
              <a:rPr lang="en-US" dirty="0"/>
              <a:t>The temple has four entrances, one for each of the cardinal directions</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2360023"/>
            <a:ext cx="4346666" cy="28977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a:off x="5908766" y="5212080"/>
            <a:ext cx="3124200" cy="184666"/>
          </a:xfrm>
          <a:prstGeom prst="rect">
            <a:avLst/>
          </a:prstGeom>
          <a:noFill/>
          <a:ln w="9525">
            <a:noFill/>
            <a:miter lim="800000"/>
            <a:headEnd/>
            <a:tailEnd/>
          </a:ln>
        </p:spPr>
        <p:txBody>
          <a:bodyPr wrap="square" rtlCol="0">
            <a:spAutoFit/>
          </a:bodyPr>
          <a:lstStyle/>
          <a:p>
            <a:pPr algn="r"/>
            <a:r>
              <a:rPr lang="en-US" sz="600" dirty="0"/>
              <a:t>© </a:t>
            </a:r>
            <a:r>
              <a:rPr lang="en-US" sz="600" dirty="0" err="1" smtClean="0"/>
              <a:t>Pinkcandy</a:t>
            </a:r>
            <a:r>
              <a:rPr lang="en-US" sz="600" dirty="0" smtClean="0"/>
              <a:t> </a:t>
            </a:r>
            <a:r>
              <a:rPr lang="en-US" sz="600" dirty="0"/>
              <a:t>/ www.shutterstock.com</a:t>
            </a:r>
          </a:p>
        </p:txBody>
      </p:sp>
    </p:spTree>
    <p:extLst>
      <p:ext uri="{BB962C8B-B14F-4D97-AF65-F5344CB8AC3E}">
        <p14:creationId xmlns:p14="http://schemas.microsoft.com/office/powerpoint/2010/main" val="2093590146"/>
      </p:ext>
    </p:extLst>
  </p:cSld>
  <p:clrMapOvr>
    <a:masterClrMapping/>
  </p:clrMapOvr>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LIC Presentation template</Template>
  <TotalTime>78</TotalTime>
  <Words>1248</Words>
  <Application>Microsoft Macintosh PowerPoint</Application>
  <PresentationFormat>On-screen Show (4:3)</PresentationFormat>
  <Paragraphs>76</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LIC Presentation template</vt:lpstr>
      <vt:lpstr>Chapter 5: Jainism</vt:lpstr>
      <vt:lpstr>Jain Symbols</vt:lpstr>
      <vt:lpstr>Rishabha</vt:lpstr>
      <vt:lpstr>Parshva</vt:lpstr>
      <vt:lpstr>A Jain Pilgrim</vt:lpstr>
      <vt:lpstr>Offering of Fruit and Coconuts</vt:lpstr>
      <vt:lpstr>Ancient Cave Temples</vt:lpstr>
      <vt:lpstr>Mount Shatrunjaya</vt:lpstr>
      <vt:lpstr>Adinatha Temple (exterior)</vt:lpstr>
      <vt:lpstr>Adinatha Temple (interior)</vt:lpstr>
      <vt:lpstr>Feet of Bahubali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Kristin Gudmundson</cp:lastModifiedBy>
  <cp:revision>21</cp:revision>
  <dcterms:created xsi:type="dcterms:W3CDTF">2011-01-10T17:35:40Z</dcterms:created>
  <dcterms:modified xsi:type="dcterms:W3CDTF">2015-01-10T01:30:10Z</dcterms:modified>
</cp:coreProperties>
</file>