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3" r:id="rId1"/>
  </p:sldMasterIdLst>
  <p:notesMasterIdLst>
    <p:notesMasterId r:id="rId14"/>
  </p:notesMasterIdLst>
  <p:sldIdLst>
    <p:sldId id="310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stin Karr" initials="JK" lastIdx="4" clrIdx="0"/>
  <p:cmAuthor id="1" name="Susanna Seibert" initials="SS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1E33"/>
    <a:srgbClr val="178D34"/>
    <a:srgbClr val="0A5598"/>
    <a:srgbClr val="7E7E7E"/>
    <a:srgbClr val="008000"/>
    <a:srgbClr val="314BCD"/>
    <a:srgbClr val="D60005"/>
    <a:srgbClr val="FF0000"/>
    <a:srgbClr val="3539C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69" autoAdjust="0"/>
    <p:restoredTop sz="86425" autoAdjust="0"/>
  </p:normalViewPr>
  <p:slideViewPr>
    <p:cSldViewPr snapToGrid="0" snapToObjects="1">
      <p:cViewPr varScale="1">
        <p:scale>
          <a:sx n="127" d="100"/>
          <a:sy n="127" d="100"/>
        </p:scale>
        <p:origin x="173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tags" Target="tags/tag1.xml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DC5929-8357-4C99-A218-FA02D61B50BC}" type="datetimeFigureOut">
              <a:rPr lang="en-US"/>
              <a:pPr>
                <a:defRPr/>
              </a:pPr>
              <a:t>6/20/16</a:t>
            </a:fld>
            <a:endParaRPr lang="en-US" dirty="0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835CB9-1183-4972-9987-AD6871187B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4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90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0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1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1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9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6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7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8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4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8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6/20/16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126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" y="0"/>
            <a:ext cx="94297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6" y="4732998"/>
            <a:ext cx="1652629" cy="1977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98664" y="6253829"/>
            <a:ext cx="1618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Document #: TX005854</a:t>
            </a:r>
          </a:p>
        </p:txBody>
      </p:sp>
    </p:spTree>
    <p:extLst>
      <p:ext uri="{BB962C8B-B14F-4D97-AF65-F5344CB8AC3E}">
        <p14:creationId xmlns:p14="http://schemas.microsoft.com/office/powerpoint/2010/main" val="37330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The Mission</a:t>
            </a:r>
            <a: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b="1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596" y="1600200"/>
            <a:ext cx="7898004" cy="4525963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Jesus gives all the Apostles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mission to teach and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baptize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his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name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through-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out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entire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world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Jesus ascends into God’s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heavenly realm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so that the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Holy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Spirit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might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come to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Apostles.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56" y="1600201"/>
            <a:ext cx="3606644" cy="3606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76450" y="5189352"/>
            <a:ext cx="15103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700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Solomnikov/Shutterstock.com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472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b="1" dirty="0" smtClean="0">
                <a:solidFill>
                  <a:srgbClr val="178D34"/>
                </a:solidFill>
                <a:latin typeface="Arial" charset="0"/>
                <a:ea typeface="Arial" charset="0"/>
                <a:cs typeface="Arial" charset="0"/>
              </a:rPr>
              <a:t>Think About It!</a:t>
            </a:r>
            <a: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b="1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1515" y="1417638"/>
            <a:ext cx="4401179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Discussion Questions:</a:t>
            </a:r>
          </a:p>
          <a:p>
            <a:pPr lvl="0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When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teachers put a grade on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your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report card, what factors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do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you think go into that grade? 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Do you think the teacher is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giving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you a random letter or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assigning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 letter that reflects the work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you’ve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done in the class?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375998"/>
            <a:ext cx="136127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700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Pixsooz/Shutterstock.com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956"/>
            <a:ext cx="4240404" cy="28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28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700" b="1" dirty="0" smtClean="0">
                <a:solidFill>
                  <a:srgbClr val="D11E33"/>
                </a:solidFill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4700" b="1" dirty="0">
                <a:solidFill>
                  <a:srgbClr val="D11E33"/>
                </a:solidFill>
                <a:latin typeface="Arial" charset="0"/>
                <a:ea typeface="Arial" charset="0"/>
                <a:cs typeface="Arial" charset="0"/>
              </a:rPr>
              <a:t>Last </a:t>
            </a:r>
            <a:r>
              <a:rPr lang="en-US" sz="4700" b="1" dirty="0" smtClean="0">
                <a:solidFill>
                  <a:srgbClr val="D11E33"/>
                </a:solidFill>
                <a:latin typeface="Arial" charset="0"/>
                <a:ea typeface="Arial" charset="0"/>
                <a:cs typeface="Arial" charset="0"/>
              </a:rPr>
              <a:t>Judgment </a:t>
            </a:r>
            <a:r>
              <a:rPr lang="en-US" sz="4700" b="1" dirty="0" smtClean="0">
                <a:solidFill>
                  <a:srgbClr val="178D34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700" b="1" dirty="0" smtClean="0">
                <a:solidFill>
                  <a:srgbClr val="178D34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Handbook, </a:t>
            </a:r>
            <a:r>
              <a:rPr lang="en-US" sz="20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Pages </a:t>
            </a:r>
            <a: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178–180)</a:t>
            </a:r>
            <a:b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b="1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4" y="1271215"/>
            <a:ext cx="8018585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To say that Jesus “is seated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at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right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hand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of the Father”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acknowledges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honor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Jesus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now has because of obedience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to his Father.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Jesus’ followers continue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Jesus’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mission of announcing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Kingdom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of love.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Enemies, or the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antichrist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attack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Kingdom and put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them-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selves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in the place of God.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At the Last Judgment, Jesus will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return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to judge the living and the dead.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3031" y="4492846"/>
            <a:ext cx="183575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Renata </a:t>
            </a:r>
            <a:r>
              <a:rPr lang="en-US" sz="700" dirty="0" err="1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Sedmakova</a:t>
            </a:r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 / Shutterstock.com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863" y="1417638"/>
            <a:ext cx="3057889" cy="311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90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956703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Chapter 16</a:t>
            </a:r>
          </a:p>
          <a:p>
            <a:pPr algn="ctr"/>
            <a:r>
              <a:rPr lang="en-US" sz="3600" dirty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The Resurrection of Jesus </a:t>
            </a:r>
          </a:p>
        </p:txBody>
      </p:sp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1" y="0"/>
            <a:ext cx="9143999" cy="3956703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Prophets, </a:t>
            </a:r>
            <a:br>
              <a:rPr lang="en-US" sz="66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Jesus Christ,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the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smtClean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 Spirit</a:t>
            </a:r>
            <a:endParaRPr lang="en-US" sz="8000" b="1" dirty="0">
              <a:solidFill>
                <a:srgbClr val="C300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latin typeface="Arial" charset="0"/>
                <a:ea typeface="Arial" charset="0"/>
                <a:cs typeface="Arial" charset="0"/>
              </a:rPr>
              <a:t>Chapter Summary </a:t>
            </a:r>
            <a:endParaRPr lang="en-US" sz="4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Resurrection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Jesus is real and confirms that everything he taught is true.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Ascension is the event at which Jesus returned to his Father in Heaven.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Jesus will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return at the end of time to judge the living and dead.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700" b="1" dirty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Introduction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Handbook, </a:t>
            </a:r>
            <a:r>
              <a:rPr lang="en-US" sz="20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Pages </a:t>
            </a:r>
            <a: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172–173)</a:t>
            </a:r>
            <a:b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b="1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1516" y="1220569"/>
            <a:ext cx="4471518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Discussion Questions:</a:t>
            </a:r>
          </a:p>
          <a:p>
            <a:pPr lvl="0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If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 were to tell you about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someone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you know and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love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rising from the dead, what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would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your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reaction be? Would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you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believe me? 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Would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you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listen to me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but want to confirm for yourself? 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Or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would you simply think I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was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crazy and not believe me at all? 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3152" y="4379529"/>
            <a:ext cx="199605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Z. </a:t>
            </a:r>
            <a:r>
              <a:rPr lang="en-US" sz="700" dirty="0" err="1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Ayse</a:t>
            </a:r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00" dirty="0" err="1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Kiyas</a:t>
            </a:r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00" dirty="0" err="1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Asianturk</a:t>
            </a:r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en-US" sz="700" dirty="0" err="1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" y="1417638"/>
            <a:ext cx="4209666" cy="296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23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5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700" b="1" dirty="0" smtClean="0">
                <a:solidFill>
                  <a:srgbClr val="178D34"/>
                </a:solidFill>
                <a:latin typeface="Arial" charset="0"/>
                <a:ea typeface="Arial" charset="0"/>
                <a:cs typeface="Arial" charset="0"/>
              </a:rPr>
              <a:t>The Importance of </a:t>
            </a:r>
            <a:br>
              <a:rPr lang="en-US" sz="4700" b="1" dirty="0" smtClean="0">
                <a:solidFill>
                  <a:srgbClr val="178D34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4700" b="1" dirty="0" smtClean="0">
                <a:solidFill>
                  <a:srgbClr val="178D34"/>
                </a:solidFill>
                <a:latin typeface="Arial" charset="0"/>
                <a:ea typeface="Arial" charset="0"/>
                <a:cs typeface="Arial" charset="0"/>
              </a:rPr>
              <a:t>the Resurrection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8323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Jesus’ Resurrection is a key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fact of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our faith that enables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us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to understand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and live our faith.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Resurrection is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God’s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greatest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miracle and proves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truth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of Jesus’ claims,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teachings,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and mission.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Resurrection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of Jesus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completes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our reunion with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God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and promises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that we, too,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will be resurrected to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eternal life with God.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1182" y="4341755"/>
            <a:ext cx="15568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Tiffany Chan / </a:t>
            </a:r>
            <a:r>
              <a:rPr lang="en-US" sz="700" dirty="0" err="1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293" y="1756285"/>
            <a:ext cx="3891599" cy="259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5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smtClean="0">
                <a:solidFill>
                  <a:srgbClr val="D11E33"/>
                </a:solidFill>
                <a:latin typeface="Arial" charset="0"/>
                <a:ea typeface="Arial" charset="0"/>
                <a:cs typeface="Arial" charset="0"/>
              </a:rPr>
              <a:t>Share It</a:t>
            </a:r>
            <a:r>
              <a:rPr lang="en-US" sz="6000" b="1" dirty="0" smtClean="0">
                <a:solidFill>
                  <a:srgbClr val="D11E33"/>
                </a:solidFill>
                <a:latin typeface="Arial" charset="0"/>
                <a:ea typeface="Arial" charset="0"/>
                <a:cs typeface="Arial" charset="0"/>
              </a:rPr>
              <a:t>!</a:t>
            </a:r>
            <a:endParaRPr lang="en-US" sz="3200" b="1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178D34"/>
                </a:solidFill>
                <a:latin typeface="Arial" charset="0"/>
                <a:ea typeface="Arial" charset="0"/>
                <a:cs typeface="Arial" charset="0"/>
              </a:rPr>
              <a:t>Think-Pair-Share</a:t>
            </a:r>
          </a:p>
          <a:p>
            <a:pPr marL="0" indent="0">
              <a:buNone/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Think: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How might a person think and act differently if he or she did not believe in life after death?</a:t>
            </a:r>
          </a:p>
          <a:p>
            <a:pPr marL="0" indent="0">
              <a:buNone/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Pair: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Find a partner.</a:t>
            </a:r>
          </a:p>
          <a:p>
            <a:pPr marL="0" indent="0">
              <a:buNone/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Share: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Discuss your answers to the question with each other. Why is the belief in life-after-death so important for Christians?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167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7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“The Risen Christ”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(Handbook, Pages 173–176)</a:t>
            </a:r>
            <a:br>
              <a:rPr lang="en-US" sz="20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b="1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7054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Most of Jesus’ disciples were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not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expecting him to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die. And they </a:t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didn’t believe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women, who </a:t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reported that the tomb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that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once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held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Jesus was empty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lv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Jesus’ body and soul were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reunited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through God’s power,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although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his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body is still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human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, it is now a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glorified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human body.</a:t>
            </a:r>
          </a:p>
          <a:p>
            <a:pPr lv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In and through Jesus we, too, will be resurrected. Our eternal soul and glorified body will be reunited, and we will be raised to new life.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6191" y="3871566"/>
            <a:ext cx="173316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Odessa Sawyer / Saint Mary's Press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095" y="1504741"/>
            <a:ext cx="3550238" cy="23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30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178D34"/>
                </a:solidFill>
                <a:latin typeface="Arial" charset="0"/>
                <a:ea typeface="Arial" charset="0"/>
                <a:cs typeface="Arial" charset="0"/>
              </a:rPr>
              <a:t>Think About It!</a:t>
            </a:r>
            <a:r>
              <a:rPr lang="en-US" sz="18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8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800" b="1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46" y="1417638"/>
            <a:ext cx="8510955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 smtClean="0">
                <a:solidFill>
                  <a:srgbClr val="D11E33"/>
                </a:solidFill>
                <a:latin typeface="Arial" charset="0"/>
                <a:ea typeface="Arial" charset="0"/>
                <a:cs typeface="Arial" charset="0"/>
              </a:rPr>
              <a:t>Discussion Questions:</a:t>
            </a:r>
          </a:p>
          <a:p>
            <a:pPr lvl="0"/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If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your parents knew they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were going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to be gone for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the weekend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and had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some-</a:t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one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staying with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, what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kind </a:t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instructions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would they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give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the person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left in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charge?</a:t>
            </a:r>
          </a:p>
          <a:p>
            <a:pPr lvl="0"/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When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Jesus left earth two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thousand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years ago, what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sort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of instructions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did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Jesus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leave his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disciples? 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46" y="1417638"/>
            <a:ext cx="3365051" cy="3878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68132" y="5296302"/>
            <a:ext cx="173316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Freedom Studio / </a:t>
            </a:r>
            <a:r>
              <a:rPr lang="en-US" sz="700" dirty="0" err="1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048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b="1" dirty="0" smtClean="0">
                <a:solidFill>
                  <a:srgbClr val="D11E33"/>
                </a:solidFill>
                <a:latin typeface="Arial" charset="0"/>
                <a:ea typeface="Arial" charset="0"/>
                <a:cs typeface="Arial" charset="0"/>
              </a:rPr>
              <a:t>“The Ascension”</a:t>
            </a:r>
            <a:r>
              <a:rPr lang="en-US" sz="4200" b="1" dirty="0" smtClean="0">
                <a:solidFill>
                  <a:srgbClr val="314BC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200" b="1" dirty="0" smtClean="0">
                <a:solidFill>
                  <a:srgbClr val="314BC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(Handbook, Pages 176–177)</a:t>
            </a:r>
            <a:br>
              <a:rPr lang="en-US" sz="18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800" b="1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1515" y="1667514"/>
            <a:ext cx="4411227" cy="4525963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Acts of the Apostles teaches that for forty days Jesus appeared to his disciples and talked with </a:t>
            </a:r>
            <a:br>
              <a:rPr lang="en-US" sz="2400" dirty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them about the Kingdom of God.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Jesus tells Peter to follow him, to be the chief shepherd of the Church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8015" y="5130923"/>
            <a:ext cx="166103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700" dirty="0" err="1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Zvonimir</a:t>
            </a:r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00" dirty="0" err="1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Atletic</a:t>
            </a:r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en-US" sz="700" dirty="0" err="1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15" y="1417638"/>
            <a:ext cx="2408617" cy="371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729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Jeopardy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$100 Question from H1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$100 Answer from H1&amp;quot;&quot;/&gt;&lt;property id=&quot;20307&quot; value=&quot;283&quot;/&gt;&lt;/object&gt;&lt;object type=&quot;3&quot; unique_id=&quot;10007&quot;&gt;&lt;property id=&quot;20148&quot; value=&quot;5&quot;/&gt;&lt;property id=&quot;20300&quot; value=&quot;Slide 4 - &amp;quot;$200 Question from H1&amp;quot;&quot;/&gt;&lt;property id=&quot;20307&quot; value=&quot;258&quot;/&gt;&lt;/object&gt;&lt;object type=&quot;3&quot; unique_id=&quot;10008&quot;&gt;&lt;property id=&quot;20148&quot; value=&quot;5&quot;/&gt;&lt;property id=&quot;20300&quot; value=&quot;Slide 5 - &amp;quot;$200 Answer from H1&amp;quot;&quot;/&gt;&lt;property id=&quot;20307&quot; value=&quot;284&quot;/&gt;&lt;/object&gt;&lt;object type=&quot;3&quot; unique_id=&quot;10009&quot;&gt;&lt;property id=&quot;20148&quot; value=&quot;5&quot;/&gt;&lt;property id=&quot;20300&quot; value=&quot;Slide 6 - &amp;quot;$300 Question from H1&amp;quot;&quot;/&gt;&lt;property id=&quot;20307&quot; value=&quot;259&quot;/&gt;&lt;/object&gt;&lt;object type=&quot;3&quot; unique_id=&quot;10010&quot;&gt;&lt;property id=&quot;20148&quot; value=&quot;5&quot;/&gt;&lt;property id=&quot;20300&quot; value=&quot;Slide 7 - &amp;quot;$300 Answer from H1&amp;quot;&quot;/&gt;&lt;property id=&quot;20307&quot; value=&quot;285&quot;/&gt;&lt;/object&gt;&lt;object type=&quot;3&quot; unique_id=&quot;10011&quot;&gt;&lt;property id=&quot;20148&quot; value=&quot;5&quot;/&gt;&lt;property id=&quot;20300&quot; value=&quot;Slide 8 - &amp;quot;$400 Question from H1&amp;quot;&quot;/&gt;&lt;property id=&quot;20307&quot; value=&quot;260&quot;/&gt;&lt;/object&gt;&lt;object type=&quot;3&quot; unique_id=&quot;10012&quot;&gt;&lt;property id=&quot;20148&quot; value=&quot;5&quot;/&gt;&lt;property id=&quot;20300&quot; value=&quot;Slide 9 - &amp;quot;$400 Answer from H1&amp;quot;&quot;/&gt;&lt;property id=&quot;20307&quot; value=&quot;286&quot;/&gt;&lt;/object&gt;&lt;object type=&quot;3&quot; unique_id=&quot;10013&quot;&gt;&lt;property id=&quot;20148&quot; value=&quot;5&quot;/&gt;&lt;property id=&quot;20300&quot; value=&quot;Slide 10 - &amp;quot;$500 Question from H1&amp;quot;&quot;/&gt;&lt;property id=&quot;20307&quot; value=&quot;261&quot;/&gt;&lt;/object&gt;&lt;object type=&quot;3&quot; unique_id=&quot;10014&quot;&gt;&lt;property id=&quot;20148&quot; value=&quot;5&quot;/&gt;&lt;property id=&quot;20300&quot; value=&quot;Slide 11 - &amp;quot;$500 Answer from H1&amp;quot;&quot;/&gt;&lt;property id=&quot;20307&quot; value=&quot;287&quot;/&gt;&lt;/object&gt;&lt;object type=&quot;3&quot; unique_id=&quot;10015&quot;&gt;&lt;property id=&quot;20148&quot; value=&quot;5&quot;/&gt;&lt;property id=&quot;20300&quot; value=&quot;Slide 12 - &amp;quot;$100 Question from H2&amp;quot;&quot;/&gt;&lt;property id=&quot;20307&quot; value=&quot;262&quot;/&gt;&lt;/object&gt;&lt;object type=&quot;3&quot; unique_id=&quot;10016&quot;&gt;&lt;property id=&quot;20148&quot; value=&quot;5&quot;/&gt;&lt;property id=&quot;20300&quot; value=&quot;Slide 13 - &amp;quot;$100 Answer from H2&amp;quot;&quot;/&gt;&lt;property id=&quot;20307&quot; value=&quot;288&quot;/&gt;&lt;/object&gt;&lt;object type=&quot;3&quot; unique_id=&quot;10017&quot;&gt;&lt;property id=&quot;20148&quot; value=&quot;5&quot;/&gt;&lt;property id=&quot;20300&quot; value=&quot;Slide 14 - &amp;quot;$200 Question from H2&amp;quot;&quot;/&gt;&lt;property id=&quot;20307&quot; value=&quot;263&quot;/&gt;&lt;/object&gt;&lt;object type=&quot;3&quot; unique_id=&quot;10018&quot;&gt;&lt;property id=&quot;20148&quot; value=&quot;5&quot;/&gt;&lt;property id=&quot;20300&quot; value=&quot;Slide 15 - &amp;quot;$200 Answer from H2&amp;quot;&quot;/&gt;&lt;property id=&quot;20307&quot; value=&quot;289&quot;/&gt;&lt;/object&gt;&lt;object type=&quot;3&quot; unique_id=&quot;10019&quot;&gt;&lt;property id=&quot;20148&quot; value=&quot;5&quot;/&gt;&lt;property id=&quot;20300&quot; value=&quot;Slide 16 - &amp;quot;$300 Question from H2&amp;quot;&quot;/&gt;&lt;property id=&quot;20307&quot; value=&quot;264&quot;/&gt;&lt;/object&gt;&lt;object type=&quot;3&quot; unique_id=&quot;10020&quot;&gt;&lt;property id=&quot;20148&quot; value=&quot;5&quot;/&gt;&lt;property id=&quot;20300&quot; value=&quot;Slide 17 - &amp;quot;$300 Answer from H2&amp;quot;&quot;/&gt;&lt;property id=&quot;20307&quot; value=&quot;290&quot;/&gt;&lt;/object&gt;&lt;object type=&quot;3&quot; unique_id=&quot;10021&quot;&gt;&lt;property id=&quot;20148&quot; value=&quot;5&quot;/&gt;&lt;property id=&quot;20300&quot; value=&quot;Slide 18 - &amp;quot;$400 Question from H2&amp;quot;&quot;/&gt;&lt;property id=&quot;20307&quot; value=&quot;265&quot;/&gt;&lt;/object&gt;&lt;object type=&quot;3&quot; unique_id=&quot;10022&quot;&gt;&lt;property id=&quot;20148&quot; value=&quot;5&quot;/&gt;&lt;property id=&quot;20300&quot; value=&quot;Slide 19 - &amp;quot;$400 Answer from H2&amp;quot;&quot;/&gt;&lt;property id=&quot;20307&quot; value=&quot;291&quot;/&gt;&lt;/object&gt;&lt;object type=&quot;3&quot; unique_id=&quot;10023&quot;&gt;&lt;property id=&quot;20148&quot; value=&quot;5&quot;/&gt;&lt;property id=&quot;20300&quot; value=&quot;Slide 20 - &amp;quot;$500 Question from H2&amp;quot;&quot;/&gt;&lt;property id=&quot;20307&quot; value=&quot;266&quot;/&gt;&lt;/object&gt;&lt;object type=&quot;3&quot; unique_id=&quot;10024&quot;&gt;&lt;property id=&quot;20148&quot; value=&quot;5&quot;/&gt;&lt;property id=&quot;20300&quot; value=&quot;Slide 21 - &amp;quot;$500 Answer from H2&amp;quot;&quot;/&gt;&lt;property id=&quot;20307&quot; value=&quot;292&quot;/&gt;&lt;/object&gt;&lt;object type=&quot;3&quot; unique_id=&quot;10025&quot;&gt;&lt;property id=&quot;20148&quot; value=&quot;5&quot;/&gt;&lt;property id=&quot;20300&quot; value=&quot;Slide 22 - &amp;quot;$100 Question from H3&amp;quot;&quot;/&gt;&lt;property id=&quot;20307&quot; value=&quot;267&quot;/&gt;&lt;/object&gt;&lt;object type=&quot;3&quot; unique_id=&quot;10026&quot;&gt;&lt;property id=&quot;20148&quot; value=&quot;5&quot;/&gt;&lt;property id=&quot;20300&quot; value=&quot;Slide 23 - &amp;quot;$100 Answer from H3&amp;quot;&quot;/&gt;&lt;property id=&quot;20307&quot; value=&quot;293&quot;/&gt;&lt;/object&gt;&lt;object type=&quot;3&quot; unique_id=&quot;10027&quot;&gt;&lt;property id=&quot;20148&quot; value=&quot;5&quot;/&gt;&lt;property id=&quot;20300&quot; value=&quot;Slide 24 - &amp;quot;$200 Question from H3&amp;quot;&quot;/&gt;&lt;property id=&quot;20307&quot; value=&quot;268&quot;/&gt;&lt;/object&gt;&lt;object type=&quot;3&quot; unique_id=&quot;10028&quot;&gt;&lt;property id=&quot;20148&quot; value=&quot;5&quot;/&gt;&lt;property id=&quot;20300&quot; value=&quot;Slide 25 - &amp;quot;$200 Answer from H3&amp;quot;&quot;/&gt;&lt;property id=&quot;20307&quot; value=&quot;294&quot;/&gt;&lt;/object&gt;&lt;object type=&quot;3&quot; unique_id=&quot;10029&quot;&gt;&lt;property id=&quot;20148&quot; value=&quot;5&quot;/&gt;&lt;property id=&quot;20300&quot; value=&quot;Slide 26 - &amp;quot;$300 Question from H3&amp;quot;&quot;/&gt;&lt;property id=&quot;20307&quot; value=&quot;269&quot;/&gt;&lt;/object&gt;&lt;object type=&quot;3&quot; unique_id=&quot;10030&quot;&gt;&lt;property id=&quot;20148&quot; value=&quot;5&quot;/&gt;&lt;property id=&quot;20300&quot; value=&quot;Slide 27 - &amp;quot;$300 Answer from H3&amp;quot;&quot;/&gt;&lt;property id=&quot;20307&quot; value=&quot;295&quot;/&gt;&lt;/object&gt;&lt;object type=&quot;3&quot; unique_id=&quot;10031&quot;&gt;&lt;property id=&quot;20148&quot; value=&quot;5&quot;/&gt;&lt;property id=&quot;20300&quot; value=&quot;Slide 28 - &amp;quot;$400 Question from H3&amp;quot;&quot;/&gt;&lt;property id=&quot;20307&quot; value=&quot;270&quot;/&gt;&lt;/object&gt;&lt;object type=&quot;3&quot; unique_id=&quot;10032&quot;&gt;&lt;property id=&quot;20148&quot; value=&quot;5&quot;/&gt;&lt;property id=&quot;20300&quot; value=&quot;Slide 29 - &amp;quot;$400 Answer from H3&amp;quot;&quot;/&gt;&lt;property id=&quot;20307&quot; value=&quot;296&quot;/&gt;&lt;/object&gt;&lt;object type=&quot;3&quot; unique_id=&quot;10033&quot;&gt;&lt;property id=&quot;20148&quot; value=&quot;5&quot;/&gt;&lt;property id=&quot;20300&quot; value=&quot;Slide 30 - &amp;quot;$500 Question from H3&amp;quot;&quot;/&gt;&lt;property id=&quot;20307&quot; value=&quot;271&quot;/&gt;&lt;/object&gt;&lt;object type=&quot;3&quot; unique_id=&quot;10034&quot;&gt;&lt;property id=&quot;20148&quot; value=&quot;5&quot;/&gt;&lt;property id=&quot;20300&quot; value=&quot;Slide 31 - &amp;quot;$500 Answer from H3&amp;quot;&quot;/&gt;&lt;property id=&quot;20307&quot; value=&quot;297&quot;/&gt;&lt;/object&gt;&lt;object type=&quot;3&quot; unique_id=&quot;10035&quot;&gt;&lt;property id=&quot;20148&quot; value=&quot;5&quot;/&gt;&lt;property id=&quot;20300&quot; value=&quot;Slide 32 - &amp;quot;$100 Question from H4&amp;quot;&quot;/&gt;&lt;property id=&quot;20307&quot; value=&quot;272&quot;/&gt;&lt;/object&gt;&lt;object type=&quot;3&quot; unique_id=&quot;10036&quot;&gt;&lt;property id=&quot;20148&quot; value=&quot;5&quot;/&gt;&lt;property id=&quot;20300&quot; value=&quot;Slide 33 - &amp;quot;$100 Answer from H4&amp;quot;&quot;/&gt;&lt;property id=&quot;20307&quot; value=&quot;298&quot;/&gt;&lt;/object&gt;&lt;object type=&quot;3&quot; unique_id=&quot;10037&quot;&gt;&lt;property id=&quot;20148&quot; value=&quot;5&quot;/&gt;&lt;property id=&quot;20300&quot; value=&quot;Slide 34 - &amp;quot;$200 Question from H4&amp;quot;&quot;/&gt;&lt;property id=&quot;20307&quot; value=&quot;273&quot;/&gt;&lt;/object&gt;&lt;object type=&quot;3&quot; unique_id=&quot;10038&quot;&gt;&lt;property id=&quot;20148&quot; value=&quot;5&quot;/&gt;&lt;property id=&quot;20300&quot; value=&quot;Slide 35 - &amp;quot;$200 Answer from H4&amp;quot;&quot;/&gt;&lt;property id=&quot;20307&quot; value=&quot;300&quot;/&gt;&lt;/object&gt;&lt;object type=&quot;3&quot; unique_id=&quot;10039&quot;&gt;&lt;property id=&quot;20148&quot; value=&quot;5&quot;/&gt;&lt;property id=&quot;20300&quot; value=&quot;Slide 36 - &amp;quot;$300 Question from H4&amp;quot;&quot;/&gt;&lt;property id=&quot;20307&quot; value=&quot;274&quot;/&gt;&lt;/object&gt;&lt;object type=&quot;3&quot; unique_id=&quot;10040&quot;&gt;&lt;property id=&quot;20148&quot; value=&quot;5&quot;/&gt;&lt;property id=&quot;20300&quot; value=&quot;Slide 37 - &amp;quot;$300 Answer from H4&amp;quot;&quot;/&gt;&lt;property id=&quot;20307&quot; value=&quot;301&quot;/&gt;&lt;/object&gt;&lt;object type=&quot;3&quot; unique_id=&quot;10041&quot;&gt;&lt;property id=&quot;20148&quot; value=&quot;5&quot;/&gt;&lt;property id=&quot;20300&quot; value=&quot;Slide 38 - &amp;quot;$400 Question from H4&amp;quot;&quot;/&gt;&lt;property id=&quot;20307&quot; value=&quot;275&quot;/&gt;&lt;/object&gt;&lt;object type=&quot;3&quot; unique_id=&quot;10042&quot;&gt;&lt;property id=&quot;20148&quot; value=&quot;5&quot;/&gt;&lt;property id=&quot;20300&quot; value=&quot;Slide 39 - &amp;quot;$400 Answer from H4&amp;quot;&quot;/&gt;&lt;property id=&quot;20307&quot; value=&quot;302&quot;/&gt;&lt;/object&gt;&lt;object type=&quot;3&quot; unique_id=&quot;10043&quot;&gt;&lt;property id=&quot;20148&quot; value=&quot;5&quot;/&gt;&lt;property id=&quot;20300&quot; value=&quot;Slide 40 - &amp;quot;$500 Question from H4&amp;quot;&quot;/&gt;&lt;property id=&quot;20307&quot; value=&quot;276&quot;/&gt;&lt;/object&gt;&lt;object type=&quot;3&quot; unique_id=&quot;10044&quot;&gt;&lt;property id=&quot;20148&quot; value=&quot;5&quot;/&gt;&lt;property id=&quot;20300&quot; value=&quot;Slide 41 - &amp;quot;$500 Answer from H4&amp;quot;&quot;/&gt;&lt;property id=&quot;20307&quot; value=&quot;303&quot;/&gt;&lt;/object&gt;&lt;object type=&quot;3&quot; unique_id=&quot;10045&quot;&gt;&lt;property id=&quot;20148&quot; value=&quot;5&quot;/&gt;&lt;property id=&quot;20300&quot; value=&quot;Slide 42 - &amp;quot;$100 Question from H5&amp;quot;&quot;/&gt;&lt;property id=&quot;20307&quot; value=&quot;277&quot;/&gt;&lt;/object&gt;&lt;object type=&quot;3&quot; unique_id=&quot;10046&quot;&gt;&lt;property id=&quot;20148&quot; value=&quot;5&quot;/&gt;&lt;property id=&quot;20300&quot; value=&quot;Slide 43 - &amp;quot;$100 Answer from H5&amp;quot;&quot;/&gt;&lt;property id=&quot;20307&quot; value=&quot;304&quot;/&gt;&lt;/object&gt;&lt;object type=&quot;3&quot; unique_id=&quot;10047&quot;&gt;&lt;property id=&quot;20148&quot; value=&quot;5&quot;/&gt;&lt;property id=&quot;20300&quot; value=&quot;Slide 44 - &amp;quot;$200 Question from H5&amp;quot;&quot;/&gt;&lt;property id=&quot;20307&quot; value=&quot;279&quot;/&gt;&lt;/object&gt;&lt;object type=&quot;3&quot; unique_id=&quot;10048&quot;&gt;&lt;property id=&quot;20148&quot; value=&quot;5&quot;/&gt;&lt;property id=&quot;20300&quot; value=&quot;Slide 45 - &amp;quot;$200 Answer from H5&amp;quot;&quot;/&gt;&lt;property id=&quot;20307&quot; value=&quot;305&quot;/&gt;&lt;/object&gt;&lt;object type=&quot;3&quot; unique_id=&quot;10049&quot;&gt;&lt;property id=&quot;20148&quot; value=&quot;5&quot;/&gt;&lt;property id=&quot;20300&quot; value=&quot;Slide 46 - &amp;quot;$300 Question from H5&amp;quot;&quot;/&gt;&lt;property id=&quot;20307&quot; value=&quot;280&quot;/&gt;&lt;/object&gt;&lt;object type=&quot;3&quot; unique_id=&quot;10050&quot;&gt;&lt;property id=&quot;20148&quot; value=&quot;5&quot;/&gt;&lt;property id=&quot;20300&quot; value=&quot;Slide 47 - &amp;quot;$300 Answer from H5&amp;quot;&quot;/&gt;&lt;property id=&quot;20307&quot; value=&quot;306&quot;/&gt;&lt;/object&gt;&lt;object type=&quot;3&quot; unique_id=&quot;10051&quot;&gt;&lt;property id=&quot;20148&quot; value=&quot;5&quot;/&gt;&lt;property id=&quot;20300&quot; value=&quot;Slide 48 - &amp;quot;$400 Question from H5&amp;quot;&quot;/&gt;&lt;property id=&quot;20307&quot; value=&quot;281&quot;/&gt;&lt;/object&gt;&lt;object type=&quot;3&quot; unique_id=&quot;10052&quot;&gt;&lt;property id=&quot;20148&quot; value=&quot;5&quot;/&gt;&lt;property id=&quot;20300&quot; value=&quot;Slide 49 - &amp;quot;$400 Answer from H5&amp;quot;&quot;/&gt;&lt;property id=&quot;20307&quot; value=&quot;307&quot;/&gt;&lt;/object&gt;&lt;object type=&quot;3&quot; unique_id=&quot;10053&quot;&gt;&lt;property id=&quot;20148&quot; value=&quot;5&quot;/&gt;&lt;property id=&quot;20300&quot; value=&quot;Slide 50 - &amp;quot;$500 Question from H5&amp;quot;&quot;/&gt;&lt;property id=&quot;20307&quot; value=&quot;282&quot;/&gt;&lt;/object&gt;&lt;object type=&quot;3&quot; unique_id=&quot;10054&quot;&gt;&lt;property id=&quot;20148&quot; value=&quot;5&quot;/&gt;&lt;property id=&quot;20300&quot; value=&quot;Slide 51 - &amp;quot;$500 Answer from H5&amp;quot;&quot;/&gt;&lt;property id=&quot;20307&quot; value=&quot;308&quot;/&gt;&lt;/object&gt;&lt;/object&gt;&lt;/object&gt;&lt;/database&gt;"/>
</p:tagLst>
</file>

<file path=ppt/theme/theme1.xml><?xml version="1.0" encoding="utf-8"?>
<a:theme xmlns:a="http://schemas.openxmlformats.org/drawingml/2006/main" name="Corp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Catholic Quiz Show-template ver 1-1</Template>
  <TotalTime>2655</TotalTime>
  <Words>287</Words>
  <Application>Microsoft Macintosh PowerPoint</Application>
  <PresentationFormat>On-screen Show 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CorpPowerpoint</vt:lpstr>
      <vt:lpstr>PowerPoint Presentation</vt:lpstr>
      <vt:lpstr>The Prophets,    Jesus Christ,   and the Holy Spirit</vt:lpstr>
      <vt:lpstr>Chapter Summary </vt:lpstr>
      <vt:lpstr>Introduction  (Handbook, Pages 172–173) </vt:lpstr>
      <vt:lpstr>The Importance of  the Resurrection  </vt:lpstr>
      <vt:lpstr>Share It!</vt:lpstr>
      <vt:lpstr>“The Risen Christ”  (Handbook, Pages 173–176) </vt:lpstr>
      <vt:lpstr>Think About It! </vt:lpstr>
      <vt:lpstr>“The Ascension”  (Handbook, Pages 176–177) </vt:lpstr>
      <vt:lpstr>The Mission </vt:lpstr>
      <vt:lpstr>Think About It! </vt:lpstr>
      <vt:lpstr>The Last Judgment  (Handbook, Pages 178–180) 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Singer-Towns</dc:creator>
  <cp:lastModifiedBy>Microsoft Office User</cp:lastModifiedBy>
  <cp:revision>175</cp:revision>
  <dcterms:created xsi:type="dcterms:W3CDTF">2012-11-07T17:11:11Z</dcterms:created>
  <dcterms:modified xsi:type="dcterms:W3CDTF">2016-06-20T18:14:23Z</dcterms:modified>
</cp:coreProperties>
</file>