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0" r:id="rId5"/>
    <p:sldId id="261" r:id="rId6"/>
    <p:sldId id="262" r:id="rId7"/>
    <p:sldId id="264" r:id="rId8"/>
    <p:sldId id="265" r:id="rId9"/>
    <p:sldId id="268" r:id="rId10"/>
    <p:sldId id="270" r:id="rId11"/>
    <p:sldId id="271" r:id="rId12"/>
    <p:sldId id="272" r:id="rId13"/>
    <p:sldId id="273" r:id="rId14"/>
    <p:sldId id="275" r:id="rId15"/>
    <p:sldId id="276" r:id="rId16"/>
    <p:sldId id="277" r:id="rId17"/>
    <p:sldId id="279" r:id="rId18"/>
    <p:sldId id="280" r:id="rId19"/>
    <p:sldId id="283" r:id="rId20"/>
    <p:sldId id="284"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9" clrIdx="0">
    <p:extLst>
      <p:ext uri="{19B8F6BF-5375-455C-9EA6-DF929625EA0E}">
        <p15:presenceInfo xmlns:p15="http://schemas.microsoft.com/office/powerpoint/2012/main" userId="Storm_Ruff" providerId="None"/>
      </p:ext>
    </p:extLst>
  </p:cmAuthor>
  <p:cmAuthor id="2" name="Brooke Saron" initials="BS" lastIdx="1" clrIdx="1">
    <p:extLst>
      <p:ext uri="{19B8F6BF-5375-455C-9EA6-DF929625EA0E}">
        <p15:presenceInfo xmlns:p15="http://schemas.microsoft.com/office/powerpoint/2012/main" userId="S-1-5-21-636754644-196019783-934742191-11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45" autoAdjust="0"/>
    <p:restoredTop sz="81071" autoAdjust="0"/>
  </p:normalViewPr>
  <p:slideViewPr>
    <p:cSldViewPr>
      <p:cViewPr>
        <p:scale>
          <a:sx n="75" d="100"/>
          <a:sy n="75" d="100"/>
        </p:scale>
        <p:origin x="1458"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22T20:34:31.140" idx="1">
    <p:pos x="10" y="10"/>
    <p:text>The image is of five rings, not four.</p:text>
    <p:extLst>
      <p:ext uri="{C676402C-5697-4E1C-873F-D02D1690AC5C}">
        <p15:threadingInfo xmlns:p15="http://schemas.microsoft.com/office/powerpoint/2012/main" timeZoneBias="360"/>
      </p:ext>
    </p:extLst>
  </p:cm>
  <p:cm authorId="2" dt="2016-01-06T09:50:12.040" idx="1">
    <p:pos x="10" y="106"/>
    <p:text>BES: This image should "match" the one on the previous slide (four rings).</p:text>
    <p:extLst>
      <p:ext uri="{C676402C-5697-4E1C-873F-D02D1690AC5C}">
        <p15:threadingInfo xmlns:p15="http://schemas.microsoft.com/office/powerpoint/2012/main" timeZoneBias="36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36E27-8575-47E8-AE44-247F42A20FA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6AF0935-6535-443B-88E8-8D912E530F59}">
      <dgm:prSet/>
      <dgm:spPr/>
      <dgm:t>
        <a:bodyPr/>
        <a:lstStyle/>
        <a:p>
          <a:pPr rtl="0"/>
          <a:r>
            <a:rPr lang="en-US" dirty="0" smtClean="0"/>
            <a:t>ONE</a:t>
          </a:r>
          <a:endParaRPr lang="en-US" dirty="0"/>
        </a:p>
      </dgm:t>
    </dgm:pt>
    <dgm:pt modelId="{7B13E17B-DDB0-45B5-9267-69120A036690}" type="parTrans" cxnId="{ED53D9B8-AAE0-444C-9BA1-126146E5ADC0}">
      <dgm:prSet/>
      <dgm:spPr/>
      <dgm:t>
        <a:bodyPr/>
        <a:lstStyle/>
        <a:p>
          <a:endParaRPr lang="en-US"/>
        </a:p>
      </dgm:t>
    </dgm:pt>
    <dgm:pt modelId="{6AE042A8-E970-465F-A0B2-E86633BB0240}" type="sibTrans" cxnId="{ED53D9B8-AAE0-444C-9BA1-126146E5ADC0}">
      <dgm:prSet/>
      <dgm:spPr/>
      <dgm:t>
        <a:bodyPr/>
        <a:lstStyle/>
        <a:p>
          <a:endParaRPr lang="en-US"/>
        </a:p>
      </dgm:t>
    </dgm:pt>
    <dgm:pt modelId="{C9D4072B-01BF-49E7-A33B-51C7783A20B4}">
      <dgm:prSet/>
      <dgm:spPr/>
      <dgm:t>
        <a:bodyPr/>
        <a:lstStyle/>
        <a:p>
          <a:pPr rtl="0"/>
          <a:r>
            <a:rPr lang="en-US" dirty="0" smtClean="0"/>
            <a:t>HOLY</a:t>
          </a:r>
          <a:endParaRPr lang="en-US" dirty="0"/>
        </a:p>
      </dgm:t>
    </dgm:pt>
    <dgm:pt modelId="{F9F902CD-007E-43F5-A9A5-28EE0D5ECEAC}" type="parTrans" cxnId="{0CE76CAB-0E87-4DC3-BD18-D6504812CEF1}">
      <dgm:prSet/>
      <dgm:spPr/>
      <dgm:t>
        <a:bodyPr/>
        <a:lstStyle/>
        <a:p>
          <a:endParaRPr lang="en-US"/>
        </a:p>
      </dgm:t>
    </dgm:pt>
    <dgm:pt modelId="{7F2F13A6-A73B-4B8D-8B99-38C4F71A6D19}" type="sibTrans" cxnId="{0CE76CAB-0E87-4DC3-BD18-D6504812CEF1}">
      <dgm:prSet/>
      <dgm:spPr/>
      <dgm:t>
        <a:bodyPr/>
        <a:lstStyle/>
        <a:p>
          <a:endParaRPr lang="en-US"/>
        </a:p>
      </dgm:t>
    </dgm:pt>
    <dgm:pt modelId="{0768476D-6689-40B5-88D6-0B946E72C2E6}">
      <dgm:prSet/>
      <dgm:spPr/>
      <dgm:t>
        <a:bodyPr/>
        <a:lstStyle/>
        <a:p>
          <a:pPr rtl="0"/>
          <a:r>
            <a:rPr lang="en-US" dirty="0" smtClean="0"/>
            <a:t>CATHOLIC</a:t>
          </a:r>
          <a:endParaRPr lang="en-US" dirty="0"/>
        </a:p>
      </dgm:t>
    </dgm:pt>
    <dgm:pt modelId="{7D25B32E-CA29-4AD1-8AA0-0F7278394C3D}" type="parTrans" cxnId="{B53A4806-6D7B-4CE4-AFBC-BE97CC931FC4}">
      <dgm:prSet/>
      <dgm:spPr/>
      <dgm:t>
        <a:bodyPr/>
        <a:lstStyle/>
        <a:p>
          <a:endParaRPr lang="en-US"/>
        </a:p>
      </dgm:t>
    </dgm:pt>
    <dgm:pt modelId="{D16804D0-8DD0-4F7B-BE6D-908F00146A40}" type="sibTrans" cxnId="{B53A4806-6D7B-4CE4-AFBC-BE97CC931FC4}">
      <dgm:prSet/>
      <dgm:spPr/>
      <dgm:t>
        <a:bodyPr/>
        <a:lstStyle/>
        <a:p>
          <a:endParaRPr lang="en-US"/>
        </a:p>
      </dgm:t>
    </dgm:pt>
    <dgm:pt modelId="{05027A70-B668-4418-9430-A15F3983CDA9}">
      <dgm:prSet/>
      <dgm:spPr/>
      <dgm:t>
        <a:bodyPr/>
        <a:lstStyle/>
        <a:p>
          <a:pPr rtl="0"/>
          <a:r>
            <a:rPr lang="en-US" dirty="0" smtClean="0"/>
            <a:t>APOSTOLIC</a:t>
          </a:r>
          <a:endParaRPr lang="en-US" dirty="0"/>
        </a:p>
      </dgm:t>
    </dgm:pt>
    <dgm:pt modelId="{C1DF0610-BEAF-4700-A6EE-51A9EA1DF322}" type="parTrans" cxnId="{390F7EE1-734F-4ED1-A2E7-F60F3363575E}">
      <dgm:prSet/>
      <dgm:spPr/>
      <dgm:t>
        <a:bodyPr/>
        <a:lstStyle/>
        <a:p>
          <a:endParaRPr lang="en-US"/>
        </a:p>
      </dgm:t>
    </dgm:pt>
    <dgm:pt modelId="{966DE646-F3D9-4C89-9776-E7E06E3EF1BD}" type="sibTrans" cxnId="{390F7EE1-734F-4ED1-A2E7-F60F3363575E}">
      <dgm:prSet/>
      <dgm:spPr/>
      <dgm:t>
        <a:bodyPr/>
        <a:lstStyle/>
        <a:p>
          <a:endParaRPr lang="en-US"/>
        </a:p>
      </dgm:t>
    </dgm:pt>
    <dgm:pt modelId="{9B125420-ABFA-4696-851B-94D19D21FBD4}" type="pres">
      <dgm:prSet presAssocID="{D2D36E27-8575-47E8-AE44-247F42A20FA0}" presName="compositeShape" presStyleCnt="0">
        <dgm:presLayoutVars>
          <dgm:chMax val="7"/>
          <dgm:dir/>
          <dgm:resizeHandles val="exact"/>
        </dgm:presLayoutVars>
      </dgm:prSet>
      <dgm:spPr/>
      <dgm:t>
        <a:bodyPr/>
        <a:lstStyle/>
        <a:p>
          <a:endParaRPr lang="en-US"/>
        </a:p>
      </dgm:t>
    </dgm:pt>
    <dgm:pt modelId="{ED13BA95-86D8-4E90-91F4-9A5BC5475AF6}" type="pres">
      <dgm:prSet presAssocID="{A6AF0935-6535-443B-88E8-8D912E530F59}" presName="circ1" presStyleLbl="vennNode1" presStyleIdx="0" presStyleCnt="4"/>
      <dgm:spPr/>
      <dgm:t>
        <a:bodyPr/>
        <a:lstStyle/>
        <a:p>
          <a:endParaRPr lang="en-US"/>
        </a:p>
      </dgm:t>
    </dgm:pt>
    <dgm:pt modelId="{0949C047-FA00-421F-8F84-12562F5691B4}" type="pres">
      <dgm:prSet presAssocID="{A6AF0935-6535-443B-88E8-8D912E530F59}" presName="circ1Tx" presStyleLbl="revTx" presStyleIdx="0" presStyleCnt="0">
        <dgm:presLayoutVars>
          <dgm:chMax val="0"/>
          <dgm:chPref val="0"/>
          <dgm:bulletEnabled val="1"/>
        </dgm:presLayoutVars>
      </dgm:prSet>
      <dgm:spPr/>
      <dgm:t>
        <a:bodyPr/>
        <a:lstStyle/>
        <a:p>
          <a:endParaRPr lang="en-US"/>
        </a:p>
      </dgm:t>
    </dgm:pt>
    <dgm:pt modelId="{3FB1B576-1A72-4A1D-AC79-D2033DD84F66}" type="pres">
      <dgm:prSet presAssocID="{C9D4072B-01BF-49E7-A33B-51C7783A20B4}" presName="circ2" presStyleLbl="vennNode1" presStyleIdx="1" presStyleCnt="4"/>
      <dgm:spPr/>
      <dgm:t>
        <a:bodyPr/>
        <a:lstStyle/>
        <a:p>
          <a:endParaRPr lang="en-US"/>
        </a:p>
      </dgm:t>
    </dgm:pt>
    <dgm:pt modelId="{E86401BA-4976-4230-99AC-1FFE46D278FD}" type="pres">
      <dgm:prSet presAssocID="{C9D4072B-01BF-49E7-A33B-51C7783A20B4}" presName="circ2Tx" presStyleLbl="revTx" presStyleIdx="0" presStyleCnt="0">
        <dgm:presLayoutVars>
          <dgm:chMax val="0"/>
          <dgm:chPref val="0"/>
          <dgm:bulletEnabled val="1"/>
        </dgm:presLayoutVars>
      </dgm:prSet>
      <dgm:spPr/>
      <dgm:t>
        <a:bodyPr/>
        <a:lstStyle/>
        <a:p>
          <a:endParaRPr lang="en-US"/>
        </a:p>
      </dgm:t>
    </dgm:pt>
    <dgm:pt modelId="{B8997922-9096-435C-B661-69D536B8D823}" type="pres">
      <dgm:prSet presAssocID="{0768476D-6689-40B5-88D6-0B946E72C2E6}" presName="circ3" presStyleLbl="vennNode1" presStyleIdx="2" presStyleCnt="4"/>
      <dgm:spPr/>
      <dgm:t>
        <a:bodyPr/>
        <a:lstStyle/>
        <a:p>
          <a:endParaRPr lang="en-US"/>
        </a:p>
      </dgm:t>
    </dgm:pt>
    <dgm:pt modelId="{870026B5-67E7-47DC-BE9A-010FA04E64BC}" type="pres">
      <dgm:prSet presAssocID="{0768476D-6689-40B5-88D6-0B946E72C2E6}" presName="circ3Tx" presStyleLbl="revTx" presStyleIdx="0" presStyleCnt="0">
        <dgm:presLayoutVars>
          <dgm:chMax val="0"/>
          <dgm:chPref val="0"/>
          <dgm:bulletEnabled val="1"/>
        </dgm:presLayoutVars>
      </dgm:prSet>
      <dgm:spPr/>
      <dgm:t>
        <a:bodyPr/>
        <a:lstStyle/>
        <a:p>
          <a:endParaRPr lang="en-US"/>
        </a:p>
      </dgm:t>
    </dgm:pt>
    <dgm:pt modelId="{AD5D8772-C45E-4241-8AAC-9C54185BFBBA}" type="pres">
      <dgm:prSet presAssocID="{05027A70-B668-4418-9430-A15F3983CDA9}" presName="circ4" presStyleLbl="vennNode1" presStyleIdx="3" presStyleCnt="4"/>
      <dgm:spPr/>
      <dgm:t>
        <a:bodyPr/>
        <a:lstStyle/>
        <a:p>
          <a:endParaRPr lang="en-US"/>
        </a:p>
      </dgm:t>
    </dgm:pt>
    <dgm:pt modelId="{4D952A7C-A287-4A0E-93E6-D544D07CE44E}" type="pres">
      <dgm:prSet presAssocID="{05027A70-B668-4418-9430-A15F3983CDA9}" presName="circ4Tx" presStyleLbl="revTx" presStyleIdx="0" presStyleCnt="0">
        <dgm:presLayoutVars>
          <dgm:chMax val="0"/>
          <dgm:chPref val="0"/>
          <dgm:bulletEnabled val="1"/>
        </dgm:presLayoutVars>
      </dgm:prSet>
      <dgm:spPr/>
      <dgm:t>
        <a:bodyPr/>
        <a:lstStyle/>
        <a:p>
          <a:endParaRPr lang="en-US"/>
        </a:p>
      </dgm:t>
    </dgm:pt>
  </dgm:ptLst>
  <dgm:cxnLst>
    <dgm:cxn modelId="{49DF5378-82D9-4F0B-87B9-54880DEA3937}" type="presOf" srcId="{A6AF0935-6535-443B-88E8-8D912E530F59}" destId="{0949C047-FA00-421F-8F84-12562F5691B4}" srcOrd="1" destOrd="0" presId="urn:microsoft.com/office/officeart/2005/8/layout/venn1"/>
    <dgm:cxn modelId="{390F7EE1-734F-4ED1-A2E7-F60F3363575E}" srcId="{D2D36E27-8575-47E8-AE44-247F42A20FA0}" destId="{05027A70-B668-4418-9430-A15F3983CDA9}" srcOrd="3" destOrd="0" parTransId="{C1DF0610-BEAF-4700-A6EE-51A9EA1DF322}" sibTransId="{966DE646-F3D9-4C89-9776-E7E06E3EF1BD}"/>
    <dgm:cxn modelId="{B2F5864B-94B0-4E03-92EC-89784ECF8E2A}" type="presOf" srcId="{0768476D-6689-40B5-88D6-0B946E72C2E6}" destId="{B8997922-9096-435C-B661-69D536B8D823}" srcOrd="0" destOrd="0" presId="urn:microsoft.com/office/officeart/2005/8/layout/venn1"/>
    <dgm:cxn modelId="{0CE76CAB-0E87-4DC3-BD18-D6504812CEF1}" srcId="{D2D36E27-8575-47E8-AE44-247F42A20FA0}" destId="{C9D4072B-01BF-49E7-A33B-51C7783A20B4}" srcOrd="1" destOrd="0" parTransId="{F9F902CD-007E-43F5-A9A5-28EE0D5ECEAC}" sibTransId="{7F2F13A6-A73B-4B8D-8B99-38C4F71A6D19}"/>
    <dgm:cxn modelId="{1DE9DC8C-A7AD-4339-A90C-223855150805}" type="presOf" srcId="{D2D36E27-8575-47E8-AE44-247F42A20FA0}" destId="{9B125420-ABFA-4696-851B-94D19D21FBD4}" srcOrd="0" destOrd="0" presId="urn:microsoft.com/office/officeart/2005/8/layout/venn1"/>
    <dgm:cxn modelId="{65BBEDCD-B160-4482-99C3-0C0B45807FB1}" type="presOf" srcId="{0768476D-6689-40B5-88D6-0B946E72C2E6}" destId="{870026B5-67E7-47DC-BE9A-010FA04E64BC}" srcOrd="1" destOrd="0" presId="urn:microsoft.com/office/officeart/2005/8/layout/venn1"/>
    <dgm:cxn modelId="{F3EC8982-BB0C-48C7-8108-1C213BCFDA80}" type="presOf" srcId="{C9D4072B-01BF-49E7-A33B-51C7783A20B4}" destId="{3FB1B576-1A72-4A1D-AC79-D2033DD84F66}" srcOrd="0" destOrd="0" presId="urn:microsoft.com/office/officeart/2005/8/layout/venn1"/>
    <dgm:cxn modelId="{B53A4806-6D7B-4CE4-AFBC-BE97CC931FC4}" srcId="{D2D36E27-8575-47E8-AE44-247F42A20FA0}" destId="{0768476D-6689-40B5-88D6-0B946E72C2E6}" srcOrd="2" destOrd="0" parTransId="{7D25B32E-CA29-4AD1-8AA0-0F7278394C3D}" sibTransId="{D16804D0-8DD0-4F7B-BE6D-908F00146A40}"/>
    <dgm:cxn modelId="{7DD3D686-7082-4FE0-9516-F587F859C2CE}" type="presOf" srcId="{05027A70-B668-4418-9430-A15F3983CDA9}" destId="{AD5D8772-C45E-4241-8AAC-9C54185BFBBA}" srcOrd="0" destOrd="0" presId="urn:microsoft.com/office/officeart/2005/8/layout/venn1"/>
    <dgm:cxn modelId="{1BE9E317-4A17-4345-8E39-D426BA1DEFF4}" type="presOf" srcId="{A6AF0935-6535-443B-88E8-8D912E530F59}" destId="{ED13BA95-86D8-4E90-91F4-9A5BC5475AF6}" srcOrd="0" destOrd="0" presId="urn:microsoft.com/office/officeart/2005/8/layout/venn1"/>
    <dgm:cxn modelId="{ED53D9B8-AAE0-444C-9BA1-126146E5ADC0}" srcId="{D2D36E27-8575-47E8-AE44-247F42A20FA0}" destId="{A6AF0935-6535-443B-88E8-8D912E530F59}" srcOrd="0" destOrd="0" parTransId="{7B13E17B-DDB0-45B5-9267-69120A036690}" sibTransId="{6AE042A8-E970-465F-A0B2-E86633BB0240}"/>
    <dgm:cxn modelId="{E1BACCD5-4153-4A77-82CF-3612779C967C}" type="presOf" srcId="{05027A70-B668-4418-9430-A15F3983CDA9}" destId="{4D952A7C-A287-4A0E-93E6-D544D07CE44E}" srcOrd="1" destOrd="0" presId="urn:microsoft.com/office/officeart/2005/8/layout/venn1"/>
    <dgm:cxn modelId="{4DAC2C63-CB53-4725-924F-62970264B107}" type="presOf" srcId="{C9D4072B-01BF-49E7-A33B-51C7783A20B4}" destId="{E86401BA-4976-4230-99AC-1FFE46D278FD}" srcOrd="1" destOrd="0" presId="urn:microsoft.com/office/officeart/2005/8/layout/venn1"/>
    <dgm:cxn modelId="{54189740-7FBA-4E2C-BC71-9956D738CC11}" type="presParOf" srcId="{9B125420-ABFA-4696-851B-94D19D21FBD4}" destId="{ED13BA95-86D8-4E90-91F4-9A5BC5475AF6}" srcOrd="0" destOrd="0" presId="urn:microsoft.com/office/officeart/2005/8/layout/venn1"/>
    <dgm:cxn modelId="{F9120528-E57F-4525-8DD9-D95E8B285FA5}" type="presParOf" srcId="{9B125420-ABFA-4696-851B-94D19D21FBD4}" destId="{0949C047-FA00-421F-8F84-12562F5691B4}" srcOrd="1" destOrd="0" presId="urn:microsoft.com/office/officeart/2005/8/layout/venn1"/>
    <dgm:cxn modelId="{E8D7A7EC-2E26-4F80-A2BC-E85A80D10472}" type="presParOf" srcId="{9B125420-ABFA-4696-851B-94D19D21FBD4}" destId="{3FB1B576-1A72-4A1D-AC79-D2033DD84F66}" srcOrd="2" destOrd="0" presId="urn:microsoft.com/office/officeart/2005/8/layout/venn1"/>
    <dgm:cxn modelId="{5B76521A-0537-444C-B66C-9CE25D5E026A}" type="presParOf" srcId="{9B125420-ABFA-4696-851B-94D19D21FBD4}" destId="{E86401BA-4976-4230-99AC-1FFE46D278FD}" srcOrd="3" destOrd="0" presId="urn:microsoft.com/office/officeart/2005/8/layout/venn1"/>
    <dgm:cxn modelId="{8104A051-E614-40FE-A7AE-025EDFA7E31B}" type="presParOf" srcId="{9B125420-ABFA-4696-851B-94D19D21FBD4}" destId="{B8997922-9096-435C-B661-69D536B8D823}" srcOrd="4" destOrd="0" presId="urn:microsoft.com/office/officeart/2005/8/layout/venn1"/>
    <dgm:cxn modelId="{C5196C41-16F5-43C2-BE8F-B46143188617}" type="presParOf" srcId="{9B125420-ABFA-4696-851B-94D19D21FBD4}" destId="{870026B5-67E7-47DC-BE9A-010FA04E64BC}" srcOrd="5" destOrd="0" presId="urn:microsoft.com/office/officeart/2005/8/layout/venn1"/>
    <dgm:cxn modelId="{41FF1B1B-6A31-4DF1-9C8A-1CD7C462C3FB}" type="presParOf" srcId="{9B125420-ABFA-4696-851B-94D19D21FBD4}" destId="{AD5D8772-C45E-4241-8AAC-9C54185BFBBA}" srcOrd="6" destOrd="0" presId="urn:microsoft.com/office/officeart/2005/8/layout/venn1"/>
    <dgm:cxn modelId="{CF00578F-AC87-4D46-B2B3-D59C0E2B7562}" type="presParOf" srcId="{9B125420-ABFA-4696-851B-94D19D21FBD4}" destId="{4D952A7C-A287-4A0E-93E6-D544D07CE44E}"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3BA95-86D8-4E90-91F4-9A5BC5475AF6}">
      <dsp:nvSpPr>
        <dsp:cNvPr id="0" name=""/>
        <dsp:cNvSpPr/>
      </dsp:nvSpPr>
      <dsp:spPr>
        <a:xfrm>
          <a:off x="1610656" y="42093"/>
          <a:ext cx="2188886" cy="21888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ONE</a:t>
          </a:r>
          <a:endParaRPr lang="en-US" sz="1400" kern="1200" dirty="0"/>
        </a:p>
      </dsp:txBody>
      <dsp:txXfrm>
        <a:off x="1863220" y="336751"/>
        <a:ext cx="1683758" cy="694550"/>
      </dsp:txXfrm>
    </dsp:sp>
    <dsp:sp modelId="{3FB1B576-1A72-4A1D-AC79-D2033DD84F66}">
      <dsp:nvSpPr>
        <dsp:cNvPr id="0" name=""/>
        <dsp:cNvSpPr/>
      </dsp:nvSpPr>
      <dsp:spPr>
        <a:xfrm>
          <a:off x="2578818" y="1010255"/>
          <a:ext cx="2188886" cy="21888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HOLY</a:t>
          </a:r>
          <a:endParaRPr lang="en-US" sz="1400" kern="1200" dirty="0"/>
        </a:p>
      </dsp:txBody>
      <dsp:txXfrm>
        <a:off x="3757449" y="1262819"/>
        <a:ext cx="841879" cy="1683758"/>
      </dsp:txXfrm>
    </dsp:sp>
    <dsp:sp modelId="{B8997922-9096-435C-B661-69D536B8D823}">
      <dsp:nvSpPr>
        <dsp:cNvPr id="0" name=""/>
        <dsp:cNvSpPr/>
      </dsp:nvSpPr>
      <dsp:spPr>
        <a:xfrm>
          <a:off x="1610656" y="1978416"/>
          <a:ext cx="2188886" cy="21888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CATHOLIC</a:t>
          </a:r>
          <a:endParaRPr lang="en-US" sz="1400" kern="1200" dirty="0"/>
        </a:p>
      </dsp:txBody>
      <dsp:txXfrm>
        <a:off x="1863220" y="3178094"/>
        <a:ext cx="1683758" cy="694550"/>
      </dsp:txXfrm>
    </dsp:sp>
    <dsp:sp modelId="{AD5D8772-C45E-4241-8AAC-9C54185BFBBA}">
      <dsp:nvSpPr>
        <dsp:cNvPr id="0" name=""/>
        <dsp:cNvSpPr/>
      </dsp:nvSpPr>
      <dsp:spPr>
        <a:xfrm>
          <a:off x="642495" y="1010255"/>
          <a:ext cx="2188886" cy="21888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APOSTOLIC</a:t>
          </a:r>
          <a:endParaRPr lang="en-US" sz="1400" kern="1200" dirty="0"/>
        </a:p>
      </dsp:txBody>
      <dsp:txXfrm>
        <a:off x="810871" y="1262819"/>
        <a:ext cx="841879" cy="168375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6CC2F-24BE-4AD7-BFB4-714C6BDA7C75}" type="datetimeFigureOut">
              <a:rPr lang="en-US" smtClean="0"/>
              <a:pPr/>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2723A4-565C-45DD-8604-28DDBDD77B0B}" type="slidenum">
              <a:rPr lang="en-US" smtClean="0"/>
              <a:pPr/>
              <a:t>‹#›</a:t>
            </a:fld>
            <a:endParaRPr lang="en-US"/>
          </a:p>
        </p:txBody>
      </p:sp>
    </p:spTree>
    <p:extLst>
      <p:ext uri="{BB962C8B-B14F-4D97-AF65-F5344CB8AC3E}">
        <p14:creationId xmlns:p14="http://schemas.microsoft.com/office/powerpoint/2010/main" val="26198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You might ask for input from the students about the four marks before you click for each bullet.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a:t>
            </a:fld>
            <a:endParaRPr lang="en-US"/>
          </a:p>
        </p:txBody>
      </p:sp>
    </p:spTree>
    <p:extLst>
      <p:ext uri="{BB962C8B-B14F-4D97-AF65-F5344CB8AC3E}">
        <p14:creationId xmlns:p14="http://schemas.microsoft.com/office/powerpoint/2010/main" val="63586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Notes: </a:t>
            </a:r>
            <a:r>
              <a:rPr lang="en-US" dirty="0" smtClean="0"/>
              <a:t>A Palm Sunday procession in Guatemala.</a:t>
            </a:r>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11</a:t>
            </a:fld>
            <a:endParaRPr lang="en-US"/>
          </a:p>
        </p:txBody>
      </p:sp>
    </p:spTree>
    <p:extLst>
      <p:ext uri="{BB962C8B-B14F-4D97-AF65-F5344CB8AC3E}">
        <p14:creationId xmlns:p14="http://schemas.microsoft.com/office/powerpoint/2010/main" val="3083667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12</a:t>
            </a:fld>
            <a:endParaRPr lang="en-US"/>
          </a:p>
        </p:txBody>
      </p:sp>
    </p:spTree>
    <p:extLst>
      <p:ext uri="{BB962C8B-B14F-4D97-AF65-F5344CB8AC3E}">
        <p14:creationId xmlns:p14="http://schemas.microsoft.com/office/powerpoint/2010/main" val="260954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13</a:t>
            </a:fld>
            <a:endParaRPr lang="en-US"/>
          </a:p>
        </p:txBody>
      </p:sp>
    </p:spTree>
    <p:extLst>
      <p:ext uri="{BB962C8B-B14F-4D97-AF65-F5344CB8AC3E}">
        <p14:creationId xmlns:p14="http://schemas.microsoft.com/office/powerpoint/2010/main" val="3105110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14</a:t>
            </a:fld>
            <a:endParaRPr lang="en-US"/>
          </a:p>
        </p:txBody>
      </p:sp>
    </p:spTree>
    <p:extLst>
      <p:ext uri="{BB962C8B-B14F-4D97-AF65-F5344CB8AC3E}">
        <p14:creationId xmlns:p14="http://schemas.microsoft.com/office/powerpoint/2010/main" val="184860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15</a:t>
            </a:fld>
            <a:endParaRPr lang="en-US"/>
          </a:p>
        </p:txBody>
      </p:sp>
    </p:spTree>
    <p:extLst>
      <p:ext uri="{BB962C8B-B14F-4D97-AF65-F5344CB8AC3E}">
        <p14:creationId xmlns:p14="http://schemas.microsoft.com/office/powerpoint/2010/main" val="293886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The Apostles very definitely </a:t>
            </a:r>
            <a:r>
              <a:rPr lang="en-US" sz="1200" i="1" kern="1200" dirty="0" smtClean="0">
                <a:solidFill>
                  <a:schemeClr val="tx1"/>
                </a:solidFill>
                <a:latin typeface="+mn-lt"/>
                <a:ea typeface="+mn-ea"/>
                <a:cs typeface="+mn-cs"/>
              </a:rPr>
              <a:t>did</a:t>
            </a:r>
            <a:r>
              <a:rPr lang="en-US" sz="1200" kern="1200" dirty="0" smtClean="0">
                <a:solidFill>
                  <a:schemeClr val="tx1"/>
                </a:solidFill>
                <a:latin typeface="+mn-lt"/>
                <a:ea typeface="+mn-ea"/>
                <a:cs typeface="+mn-cs"/>
              </a:rPr>
              <a:t> have this power and authority; the New Testament evidence is clear about that. With these words, Jesus declared that the Apostles and their successors would speak for him in the serious business of gathering in and sanctifying his people and leading them toward the salvation he offers. Both Sacred Scripture and Sacred Tradition have been handed down through the Church from the Apostles.</a:t>
            </a: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16</a:t>
            </a:fld>
            <a:endParaRPr lang="en-US"/>
          </a:p>
        </p:txBody>
      </p:sp>
    </p:spTree>
    <p:extLst>
      <p:ext uri="{BB962C8B-B14F-4D97-AF65-F5344CB8AC3E}">
        <p14:creationId xmlns:p14="http://schemas.microsoft.com/office/powerpoint/2010/main" val="156119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17</a:t>
            </a:fld>
            <a:endParaRPr lang="en-US"/>
          </a:p>
        </p:txBody>
      </p:sp>
    </p:spTree>
    <p:extLst>
      <p:ext uri="{BB962C8B-B14F-4D97-AF65-F5344CB8AC3E}">
        <p14:creationId xmlns:p14="http://schemas.microsoft.com/office/powerpoint/2010/main" val="381194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This is an important point: the Holy Spirit protects and defends the faith, despite what humanity might try to do to it.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12723A4-565C-45DD-8604-28DDBDD77B0B}" type="slidenum">
              <a:rPr lang="en-US" smtClean="0"/>
              <a:pPr/>
              <a:t>18</a:t>
            </a:fld>
            <a:endParaRPr lang="en-US"/>
          </a:p>
        </p:txBody>
      </p:sp>
    </p:spTree>
    <p:extLst>
      <p:ext uri="{BB962C8B-B14F-4D97-AF65-F5344CB8AC3E}">
        <p14:creationId xmlns:p14="http://schemas.microsoft.com/office/powerpoint/2010/main" val="147657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19</a:t>
            </a:fld>
            <a:endParaRPr lang="en-US"/>
          </a:p>
        </p:txBody>
      </p:sp>
    </p:spTree>
    <p:extLst>
      <p:ext uri="{BB962C8B-B14F-4D97-AF65-F5344CB8AC3E}">
        <p14:creationId xmlns:p14="http://schemas.microsoft.com/office/powerpoint/2010/main" val="1580590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20</a:t>
            </a:fld>
            <a:endParaRPr lang="en-US"/>
          </a:p>
        </p:txBody>
      </p:sp>
    </p:spTree>
    <p:extLst>
      <p:ext uri="{BB962C8B-B14F-4D97-AF65-F5344CB8AC3E}">
        <p14:creationId xmlns:p14="http://schemas.microsoft.com/office/powerpoint/2010/main" val="82834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3</a:t>
            </a:fld>
            <a:endParaRPr lang="en-US"/>
          </a:p>
        </p:txBody>
      </p:sp>
    </p:spTree>
    <p:extLst>
      <p:ext uri="{BB962C8B-B14F-4D97-AF65-F5344CB8AC3E}">
        <p14:creationId xmlns:p14="http://schemas.microsoft.com/office/powerpoint/2010/main" val="1514119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21</a:t>
            </a:fld>
            <a:endParaRPr lang="en-US"/>
          </a:p>
        </p:txBody>
      </p:sp>
    </p:spTree>
    <p:extLst>
      <p:ext uri="{BB962C8B-B14F-4D97-AF65-F5344CB8AC3E}">
        <p14:creationId xmlns:p14="http://schemas.microsoft.com/office/powerpoint/2010/main" val="292354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4</a:t>
            </a:fld>
            <a:endParaRPr lang="en-US"/>
          </a:p>
        </p:txBody>
      </p:sp>
    </p:spTree>
    <p:extLst>
      <p:ext uri="{BB962C8B-B14F-4D97-AF65-F5344CB8AC3E}">
        <p14:creationId xmlns:p14="http://schemas.microsoft.com/office/powerpoint/2010/main" val="291602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See </a:t>
            </a:r>
            <a:r>
              <a:rPr lang="en-US" sz="1200" i="1" kern="1200" dirty="0" smtClean="0">
                <a:solidFill>
                  <a:schemeClr val="tx1"/>
                </a:solidFill>
                <a:latin typeface="+mn-lt"/>
                <a:ea typeface="+mn-ea"/>
                <a:cs typeface="+mn-cs"/>
              </a:rPr>
              <a:t>Catechism of the Catholic Church,</a:t>
            </a:r>
            <a:r>
              <a:rPr lang="en-US" sz="1200" kern="1200" dirty="0" smtClean="0">
                <a:solidFill>
                  <a:schemeClr val="tx1"/>
                </a:solidFill>
                <a:latin typeface="+mn-lt"/>
                <a:ea typeface="+mn-ea"/>
                <a:cs typeface="+mn-cs"/>
              </a:rPr>
              <a:t> 813.</a:t>
            </a: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5</a:t>
            </a:fld>
            <a:endParaRPr lang="en-US"/>
          </a:p>
        </p:txBody>
      </p:sp>
    </p:spTree>
    <p:extLst>
      <p:ext uri="{BB962C8B-B14F-4D97-AF65-F5344CB8AC3E}">
        <p14:creationId xmlns:p14="http://schemas.microsoft.com/office/powerpoint/2010/main" val="224136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Notes:</a:t>
            </a:r>
            <a:r>
              <a:rPr lang="en-US" dirty="0" smtClean="0"/>
              <a:t> You may want</a:t>
            </a:r>
            <a:r>
              <a:rPr lang="en-US" baseline="0" dirty="0" smtClean="0"/>
              <a:t> to note, or ask volunteers to read aloud, three quotes from Scripture that emphasize the oneness of the Church: John 10:16, 1 Corinthians 10:17, and Ephesians 4:4</a:t>
            </a:r>
            <a:r>
              <a:rPr lang="en-US" dirty="0" smtClean="0"/>
              <a:t>–</a:t>
            </a:r>
            <a:r>
              <a:rPr lang="en-US" baseline="0" dirty="0" smtClean="0"/>
              <a:t>6.</a:t>
            </a:r>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6</a:t>
            </a:fld>
            <a:endParaRPr lang="en-US"/>
          </a:p>
        </p:txBody>
      </p:sp>
    </p:spTree>
    <p:extLst>
      <p:ext uri="{BB962C8B-B14F-4D97-AF65-F5344CB8AC3E}">
        <p14:creationId xmlns:p14="http://schemas.microsoft.com/office/powerpoint/2010/main" val="333082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Emphasize this point to the students: We are sinners, but the Church itself remains sinless because it was founded by Christ and, therefore, can never be tarnished or less than perfect. You may want to ask a volunteer to read Ephesians 5:25</a:t>
            </a:r>
            <a:r>
              <a:rPr lang="en-US" dirty="0" smtClean="0"/>
              <a:t>–</a:t>
            </a:r>
            <a:r>
              <a:rPr lang="en-US" sz="1200" kern="1200" dirty="0" smtClean="0">
                <a:solidFill>
                  <a:schemeClr val="tx1"/>
                </a:solidFill>
                <a:latin typeface="+mn-lt"/>
                <a:ea typeface="+mn-ea"/>
                <a:cs typeface="+mn-cs"/>
              </a:rPr>
              <a:t>27.)</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12723A4-565C-45DD-8604-28DDBDD77B0B}" type="slidenum">
              <a:rPr lang="en-US" smtClean="0"/>
              <a:pPr/>
              <a:t>7</a:t>
            </a:fld>
            <a:endParaRPr lang="en-US"/>
          </a:p>
        </p:txBody>
      </p:sp>
    </p:spTree>
    <p:extLst>
      <p:ext uri="{BB962C8B-B14F-4D97-AF65-F5344CB8AC3E}">
        <p14:creationId xmlns:p14="http://schemas.microsoft.com/office/powerpoint/2010/main" val="181275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Notes:</a:t>
            </a:r>
            <a:r>
              <a:rPr lang="en-US" dirty="0" smtClean="0"/>
              <a:t> The water is a symbol of the Sacrament of Baptism.</a:t>
            </a:r>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8</a:t>
            </a:fld>
            <a:endParaRPr lang="en-US"/>
          </a:p>
        </p:txBody>
      </p:sp>
    </p:spTree>
    <p:extLst>
      <p:ext uri="{BB962C8B-B14F-4D97-AF65-F5344CB8AC3E}">
        <p14:creationId xmlns:p14="http://schemas.microsoft.com/office/powerpoint/2010/main" val="198340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Through Baptism we have been freed from Original Sin; filled with sanctifying grace; plunged into the mystery of our Lord's Passion, death, and Resurrection; and incorporated into the Church, the holy people of God. Mention also that the saints are examples of holiness for us, and prove that holiness is possible for each individual member of the Church. No matter how dark the times, great saints have been the light radiating</a:t>
            </a:r>
            <a:r>
              <a:rPr lang="en-US" sz="1200" kern="1200" baseline="0" dirty="0" smtClean="0">
                <a:solidFill>
                  <a:schemeClr val="tx1"/>
                </a:solidFill>
                <a:latin typeface="+mn-lt"/>
                <a:ea typeface="+mn-ea"/>
                <a:cs typeface="+mn-cs"/>
              </a:rPr>
              <a:t> Christ to the world.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9</a:t>
            </a:fld>
            <a:endParaRPr lang="en-US"/>
          </a:p>
        </p:txBody>
      </p:sp>
    </p:spTree>
    <p:extLst>
      <p:ext uri="{BB962C8B-B14F-4D97-AF65-F5344CB8AC3E}">
        <p14:creationId xmlns:p14="http://schemas.microsoft.com/office/powerpoint/2010/main" val="328348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12723A4-565C-45DD-8604-28DDBDD77B0B}" type="slidenum">
              <a:rPr lang="en-US" smtClean="0"/>
              <a:pPr/>
              <a:t>10</a:t>
            </a:fld>
            <a:endParaRPr lang="en-US"/>
          </a:p>
        </p:txBody>
      </p:sp>
    </p:spTree>
    <p:extLst>
      <p:ext uri="{BB962C8B-B14F-4D97-AF65-F5344CB8AC3E}">
        <p14:creationId xmlns:p14="http://schemas.microsoft.com/office/powerpoint/2010/main" val="2350016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3065" y="19812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078865" y="3962400"/>
            <a:ext cx="6400800" cy="990600"/>
          </a:xfrm>
        </p:spPr>
        <p:txBody>
          <a:bodyPr>
            <a:normAutofit/>
          </a:bodyPr>
          <a:lstStyle>
            <a:lvl1pPr marL="0" indent="0" algn="ctr">
              <a:buNone/>
              <a:defRPr sz="25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Four Marks of the Church</a:t>
            </a:r>
            <a:endParaRPr lang="en-US" dirty="0"/>
          </a:p>
        </p:txBody>
      </p:sp>
      <p:sp>
        <p:nvSpPr>
          <p:cNvPr id="3" name="Subtitle 2"/>
          <p:cNvSpPr>
            <a:spLocks noGrp="1"/>
          </p:cNvSpPr>
          <p:nvPr>
            <p:ph type="subTitle" idx="1"/>
          </p:nvPr>
        </p:nvSpPr>
        <p:spPr>
          <a:xfrm>
            <a:off x="1866900" y="3962400"/>
            <a:ext cx="6400800" cy="990600"/>
          </a:xfrm>
        </p:spPr>
        <p:txBody>
          <a:bodyPr/>
          <a:lstStyle/>
          <a:p>
            <a:r>
              <a:rPr lang="en-US" dirty="0" smtClean="0"/>
              <a:t>The Church</a:t>
            </a:r>
          </a:p>
          <a:p>
            <a:r>
              <a:rPr lang="en-US" dirty="0" smtClean="0"/>
              <a:t>Unit 2</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 TX005568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7772400" cy="533400"/>
          </a:xfrm>
        </p:spPr>
        <p:txBody>
          <a:bodyPr/>
          <a:lstStyle/>
          <a:p>
            <a:r>
              <a:rPr lang="en-US" dirty="0" smtClean="0"/>
              <a:t>Holy</a:t>
            </a:r>
            <a:endParaRPr lang="en-US" dirty="0"/>
          </a:p>
        </p:txBody>
      </p:sp>
      <p:sp>
        <p:nvSpPr>
          <p:cNvPr id="3" name="Content Placeholder 2"/>
          <p:cNvSpPr>
            <a:spLocks noGrp="1"/>
          </p:cNvSpPr>
          <p:nvPr>
            <p:ph idx="1"/>
          </p:nvPr>
        </p:nvSpPr>
        <p:spPr>
          <a:xfrm>
            <a:off x="1371600" y="1447800"/>
            <a:ext cx="6477000" cy="4373563"/>
          </a:xfrm>
        </p:spPr>
        <p:txBody>
          <a:bodyPr/>
          <a:lstStyle/>
          <a:p>
            <a:r>
              <a:rPr lang="en-US" dirty="0" smtClean="0"/>
              <a:t>Even though members of the Church fail and sin, the Church continues to be the sign and instrument of holiness.</a:t>
            </a:r>
          </a:p>
          <a:p>
            <a:pPr>
              <a:buNone/>
            </a:pPr>
            <a:endParaRPr lang="en-US" dirty="0"/>
          </a:p>
        </p:txBody>
      </p:sp>
      <p:sp>
        <p:nvSpPr>
          <p:cNvPr id="5" name="TextBox 4"/>
          <p:cNvSpPr txBox="1"/>
          <p:nvPr/>
        </p:nvSpPr>
        <p:spPr bwMode="auto">
          <a:xfrm>
            <a:off x="2133600" y="60960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NaughtyNut</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4" name="Picture 3" descr="U2S10-Four Marks-shutterstock_29717404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819400"/>
            <a:ext cx="4953000" cy="32782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971" y="838200"/>
            <a:ext cx="7772400" cy="533400"/>
          </a:xfrm>
        </p:spPr>
        <p:txBody>
          <a:bodyPr/>
          <a:lstStyle/>
          <a:p>
            <a:r>
              <a:rPr lang="en-US" dirty="0" smtClean="0"/>
              <a:t>Catholic</a:t>
            </a:r>
            <a:endParaRPr lang="en-US" dirty="0"/>
          </a:p>
        </p:txBody>
      </p:sp>
      <p:sp>
        <p:nvSpPr>
          <p:cNvPr id="3" name="Content Placeholder 2"/>
          <p:cNvSpPr>
            <a:spLocks noGrp="1"/>
          </p:cNvSpPr>
          <p:nvPr>
            <p:ph idx="1"/>
          </p:nvPr>
        </p:nvSpPr>
        <p:spPr>
          <a:xfrm>
            <a:off x="963970" y="1371600"/>
            <a:ext cx="7418029" cy="5105400"/>
          </a:xfrm>
        </p:spPr>
        <p:txBody>
          <a:bodyPr/>
          <a:lstStyle/>
          <a:p>
            <a:pPr marL="0" indent="0">
              <a:buNone/>
            </a:pPr>
            <a:r>
              <a:rPr lang="en-US" dirty="0" smtClean="0"/>
              <a:t>When we say the Church </a:t>
            </a:r>
            <a:br>
              <a:rPr lang="en-US" dirty="0" smtClean="0"/>
            </a:br>
            <a:r>
              <a:rPr lang="en-US" dirty="0" smtClean="0"/>
              <a:t>is Catholic, we are saying </a:t>
            </a:r>
            <a:br>
              <a:rPr lang="en-US" dirty="0" smtClean="0"/>
            </a:br>
            <a:r>
              <a:rPr lang="en-US" dirty="0" smtClean="0"/>
              <a:t>two things:</a:t>
            </a:r>
          </a:p>
          <a:p>
            <a:pPr lvl="0"/>
            <a:r>
              <a:rPr lang="en-US" dirty="0" smtClean="0"/>
              <a:t>The Church possesses </a:t>
            </a:r>
            <a:br>
              <a:rPr lang="en-US" dirty="0" smtClean="0"/>
            </a:br>
            <a:r>
              <a:rPr lang="en-US" dirty="0" smtClean="0"/>
              <a:t>the fullness of Christ </a:t>
            </a:r>
            <a:br>
              <a:rPr lang="en-US" dirty="0" smtClean="0"/>
            </a:br>
            <a:r>
              <a:rPr lang="en-US" dirty="0" smtClean="0"/>
              <a:t>and has received from </a:t>
            </a:r>
            <a:br>
              <a:rPr lang="en-US" dirty="0" smtClean="0"/>
            </a:br>
            <a:r>
              <a:rPr lang="en-US" dirty="0" smtClean="0"/>
              <a:t>him the fullness of the </a:t>
            </a:r>
            <a:br>
              <a:rPr lang="en-US" dirty="0" smtClean="0"/>
            </a:br>
            <a:r>
              <a:rPr lang="en-US" dirty="0" smtClean="0"/>
              <a:t>means of salvation.</a:t>
            </a:r>
          </a:p>
          <a:p>
            <a:pPr lvl="0"/>
            <a:r>
              <a:rPr lang="en-US" dirty="0" smtClean="0"/>
              <a:t>The Church has been sent on a mission by Christ to all people in the world to gather all into the People of God.</a:t>
            </a:r>
          </a:p>
          <a:p>
            <a:endParaRPr lang="en-US" dirty="0"/>
          </a:p>
        </p:txBody>
      </p:sp>
      <p:sp>
        <p:nvSpPr>
          <p:cNvPr id="6" name="TextBox 5"/>
          <p:cNvSpPr txBox="1"/>
          <p:nvPr/>
        </p:nvSpPr>
        <p:spPr bwMode="auto">
          <a:xfrm>
            <a:off x="4836060" y="4114800"/>
            <a:ext cx="1412340" cy="184666"/>
          </a:xfrm>
          <a:prstGeom prst="rect">
            <a:avLst/>
          </a:prstGeom>
          <a:noFill/>
          <a:ln w="9525">
            <a:noFill/>
            <a:miter lim="800000"/>
            <a:headEnd/>
            <a:tailEnd/>
          </a:ln>
        </p:spPr>
        <p:txBody>
          <a:bodyPr wrap="square" rtlCol="0">
            <a:spAutoFit/>
          </a:bodyPr>
          <a:lstStyle/>
          <a:p>
            <a:r>
              <a:rPr lang="en-US" sz="600" dirty="0">
                <a:solidFill>
                  <a:srgbClr val="A6A6A6"/>
                </a:solidFill>
              </a:rPr>
              <a:t>© loca4motion / </a:t>
            </a:r>
            <a:r>
              <a:rPr lang="en-US" sz="600" dirty="0" err="1">
                <a:solidFill>
                  <a:srgbClr val="A6A6A6"/>
                </a:solidFill>
              </a:rPr>
              <a:t>Shutterstock.com</a:t>
            </a:r>
            <a:r>
              <a:rPr lang="en-US" sz="600" dirty="0">
                <a:solidFill>
                  <a:srgbClr val="A6A6A6"/>
                </a:solidFill>
              </a:rPr>
              <a:t> </a:t>
            </a:r>
          </a:p>
        </p:txBody>
      </p:sp>
      <p:pic>
        <p:nvPicPr>
          <p:cNvPr id="4" name="Picture 3" descr="U2S11-Four Marks-shutterstock_25348966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623" y="1295400"/>
            <a:ext cx="4240377" cy="2819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4876800" y="58674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sdecoret</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
        <p:nvSpPr>
          <p:cNvPr id="2" name="Title 1"/>
          <p:cNvSpPr>
            <a:spLocks noGrp="1"/>
          </p:cNvSpPr>
          <p:nvPr>
            <p:ph type="title"/>
          </p:nvPr>
        </p:nvSpPr>
        <p:spPr>
          <a:xfrm>
            <a:off x="838201" y="813861"/>
            <a:ext cx="7772400" cy="533400"/>
          </a:xfrm>
        </p:spPr>
        <p:txBody>
          <a:bodyPr/>
          <a:lstStyle/>
          <a:p>
            <a:r>
              <a:rPr lang="en-US" dirty="0" smtClean="0"/>
              <a:t>Catholic</a:t>
            </a:r>
            <a:endParaRPr lang="en-US" dirty="0"/>
          </a:p>
        </p:txBody>
      </p:sp>
      <p:sp>
        <p:nvSpPr>
          <p:cNvPr id="3" name="Content Placeholder 2"/>
          <p:cNvSpPr>
            <a:spLocks noGrp="1"/>
          </p:cNvSpPr>
          <p:nvPr>
            <p:ph idx="1"/>
          </p:nvPr>
        </p:nvSpPr>
        <p:spPr>
          <a:xfrm>
            <a:off x="838200" y="1423461"/>
            <a:ext cx="7202407" cy="4373563"/>
          </a:xfrm>
        </p:spPr>
        <p:txBody>
          <a:bodyPr/>
          <a:lstStyle/>
          <a:p>
            <a:pPr lvl="0"/>
            <a:r>
              <a:rPr lang="en-US" dirty="0" smtClean="0"/>
              <a:t>The word </a:t>
            </a:r>
            <a:r>
              <a:rPr lang="en-US" i="1" dirty="0" smtClean="0"/>
              <a:t>catholic</a:t>
            </a:r>
            <a:r>
              <a:rPr lang="en-US" dirty="0" smtClean="0"/>
              <a:t> means “universal.”</a:t>
            </a:r>
          </a:p>
          <a:p>
            <a:pPr lvl="0"/>
            <a:r>
              <a:rPr lang="en-US" dirty="0" smtClean="0"/>
              <a:t>At the very beginning, it was difficult to see how the “little flock” (Luke 12:32) in the land of Israel could, by any stretch of the imagination, qualify as universal.</a:t>
            </a:r>
          </a:p>
          <a:p>
            <a:pPr lvl="0"/>
            <a:r>
              <a:rPr lang="en-US" dirty="0" smtClean="0"/>
              <a:t>But, through the power </a:t>
            </a:r>
            <a:br>
              <a:rPr lang="en-US" dirty="0" smtClean="0"/>
            </a:br>
            <a:r>
              <a:rPr lang="en-US" dirty="0" smtClean="0"/>
              <a:t>of the Holy Spirit, it </a:t>
            </a:r>
            <a:br>
              <a:rPr lang="en-US" dirty="0" smtClean="0"/>
            </a:br>
            <a:r>
              <a:rPr lang="en-US" dirty="0" smtClean="0"/>
              <a:t>spread to the ends of </a:t>
            </a:r>
            <a:br>
              <a:rPr lang="en-US" dirty="0" smtClean="0"/>
            </a:br>
            <a:r>
              <a:rPr lang="en-US" dirty="0" smtClean="0"/>
              <a:t>the earth.</a:t>
            </a:r>
          </a:p>
        </p:txBody>
      </p:sp>
      <p:pic>
        <p:nvPicPr>
          <p:cNvPr id="6" name="Picture 5" descr="U2S12-Four Marks-shutterstock_977390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124200"/>
            <a:ext cx="4191000" cy="279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72400" cy="533400"/>
          </a:xfrm>
        </p:spPr>
        <p:txBody>
          <a:bodyPr/>
          <a:lstStyle/>
          <a:p>
            <a:r>
              <a:rPr lang="en-US" dirty="0" smtClean="0"/>
              <a:t>Catholic</a:t>
            </a:r>
            <a:endParaRPr lang="en-US" dirty="0"/>
          </a:p>
        </p:txBody>
      </p:sp>
      <p:sp>
        <p:nvSpPr>
          <p:cNvPr id="3" name="Content Placeholder 2"/>
          <p:cNvSpPr>
            <a:spLocks noGrp="1"/>
          </p:cNvSpPr>
          <p:nvPr>
            <p:ph idx="1"/>
          </p:nvPr>
        </p:nvSpPr>
        <p:spPr>
          <a:xfrm>
            <a:off x="609600" y="1371600"/>
            <a:ext cx="7772400" cy="5029200"/>
          </a:xfrm>
        </p:spPr>
        <p:txBody>
          <a:bodyPr>
            <a:normAutofit/>
          </a:bodyPr>
          <a:lstStyle/>
          <a:p>
            <a:pPr lvl="0"/>
            <a:r>
              <a:rPr lang="en-US" dirty="0" smtClean="0"/>
              <a:t>The Holy Spirit came down </a:t>
            </a:r>
            <a:br>
              <a:rPr lang="en-US" dirty="0" smtClean="0"/>
            </a:br>
            <a:r>
              <a:rPr lang="en-US" dirty="0" smtClean="0"/>
              <a:t>upon the Church at Pentecost</a:t>
            </a:r>
            <a:br>
              <a:rPr lang="en-US" dirty="0" smtClean="0"/>
            </a:br>
            <a:r>
              <a:rPr lang="en-US" dirty="0" smtClean="0"/>
              <a:t>at a time when “there were </a:t>
            </a:r>
            <a:br>
              <a:rPr lang="en-US" dirty="0" smtClean="0"/>
            </a:br>
            <a:r>
              <a:rPr lang="en-US" dirty="0" smtClean="0"/>
              <a:t>devout Jews from every </a:t>
            </a:r>
            <a:br>
              <a:rPr lang="en-US" dirty="0" smtClean="0"/>
            </a:br>
            <a:r>
              <a:rPr lang="en-US" dirty="0" smtClean="0"/>
              <a:t>nation under heaven staying </a:t>
            </a:r>
            <a:br>
              <a:rPr lang="en-US" dirty="0" smtClean="0"/>
            </a:br>
            <a:r>
              <a:rPr lang="en-US" dirty="0" smtClean="0"/>
              <a:t>in Jerusalem” (Acts of the </a:t>
            </a:r>
            <a:br>
              <a:rPr lang="en-US" dirty="0" smtClean="0"/>
            </a:br>
            <a:r>
              <a:rPr lang="en-US" dirty="0" smtClean="0"/>
              <a:t>Apostles 2:5).</a:t>
            </a:r>
          </a:p>
          <a:p>
            <a:pPr lvl="0"/>
            <a:r>
              <a:rPr lang="en-US" dirty="0" smtClean="0"/>
              <a:t>It was to them that the Holy Spirit temporarily enabled the Apostles to speak in the languages of all these various nations—a powerful sign that the Church was destined for all people everywhere.</a:t>
            </a:r>
          </a:p>
        </p:txBody>
      </p:sp>
      <p:sp>
        <p:nvSpPr>
          <p:cNvPr id="5" name="TextBox 4"/>
          <p:cNvSpPr txBox="1"/>
          <p:nvPr/>
        </p:nvSpPr>
        <p:spPr bwMode="auto">
          <a:xfrm>
            <a:off x="5257800" y="3701534"/>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Renata</a:t>
            </a:r>
            <a:r>
              <a:rPr lang="en-US" sz="600" dirty="0">
                <a:solidFill>
                  <a:srgbClr val="A6A6A6"/>
                </a:solidFill>
              </a:rPr>
              <a:t> </a:t>
            </a:r>
            <a:r>
              <a:rPr lang="en-US" sz="600" dirty="0" err="1">
                <a:solidFill>
                  <a:srgbClr val="A6A6A6"/>
                </a:solidFill>
              </a:rPr>
              <a:t>Sedmakova</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4" name="Picture 3" descr="U2S13-Four Marks-shutterstock_12675917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936" y="1371600"/>
            <a:ext cx="3754762" cy="23621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3728"/>
            <a:ext cx="7772400" cy="533400"/>
          </a:xfrm>
        </p:spPr>
        <p:txBody>
          <a:bodyPr/>
          <a:lstStyle/>
          <a:p>
            <a:r>
              <a:rPr lang="en-US" dirty="0" smtClean="0"/>
              <a:t>Catholic</a:t>
            </a:r>
            <a:endParaRPr lang="en-US" dirty="0"/>
          </a:p>
        </p:txBody>
      </p:sp>
      <p:sp>
        <p:nvSpPr>
          <p:cNvPr id="3" name="Content Placeholder 2"/>
          <p:cNvSpPr>
            <a:spLocks noGrp="1"/>
          </p:cNvSpPr>
          <p:nvPr>
            <p:ph idx="1"/>
          </p:nvPr>
        </p:nvSpPr>
        <p:spPr>
          <a:xfrm>
            <a:off x="1066800" y="1443329"/>
            <a:ext cx="7162800" cy="842672"/>
          </a:xfrm>
        </p:spPr>
        <p:txBody>
          <a:bodyPr/>
          <a:lstStyle/>
          <a:p>
            <a:pPr marL="0" indent="0">
              <a:buNone/>
            </a:pPr>
            <a:r>
              <a:rPr lang="en-US" dirty="0" smtClean="0"/>
              <a:t>The Church is Catholic because it exists for </a:t>
            </a:r>
            <a:r>
              <a:rPr lang="en-US" i="1" dirty="0" smtClean="0"/>
              <a:t>all</a:t>
            </a:r>
            <a:r>
              <a:rPr lang="en-US" dirty="0" smtClean="0"/>
              <a:t> people and is the means of salvation for </a:t>
            </a:r>
            <a:r>
              <a:rPr lang="en-US" i="1" dirty="0" smtClean="0"/>
              <a:t>all</a:t>
            </a:r>
            <a:r>
              <a:rPr lang="en-US" dirty="0" smtClean="0"/>
              <a:t> people.</a:t>
            </a:r>
          </a:p>
          <a:p>
            <a:pPr>
              <a:buNone/>
            </a:pPr>
            <a:endParaRPr lang="en-US" dirty="0"/>
          </a:p>
        </p:txBody>
      </p:sp>
      <p:sp>
        <p:nvSpPr>
          <p:cNvPr id="5" name="TextBox 4"/>
          <p:cNvSpPr txBox="1"/>
          <p:nvPr/>
        </p:nvSpPr>
        <p:spPr bwMode="auto">
          <a:xfrm>
            <a:off x="2057400" y="57912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Banauke</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4" name="Picture 3" descr="U2S14-Four Marks-shutterstock_12210979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438400"/>
            <a:ext cx="4953000" cy="33977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7772400" cy="533400"/>
          </a:xfrm>
        </p:spPr>
        <p:txBody>
          <a:bodyPr/>
          <a:lstStyle/>
          <a:p>
            <a:r>
              <a:rPr lang="en-US" dirty="0" smtClean="0"/>
              <a:t>Apostolic</a:t>
            </a:r>
            <a:endParaRPr lang="en-US" dirty="0"/>
          </a:p>
        </p:txBody>
      </p:sp>
      <p:sp>
        <p:nvSpPr>
          <p:cNvPr id="3" name="Content Placeholder 2"/>
          <p:cNvSpPr>
            <a:spLocks noGrp="1"/>
          </p:cNvSpPr>
          <p:nvPr>
            <p:ph idx="1"/>
          </p:nvPr>
        </p:nvSpPr>
        <p:spPr>
          <a:xfrm>
            <a:off x="1066800" y="1752600"/>
            <a:ext cx="4038600" cy="4373563"/>
          </a:xfrm>
        </p:spPr>
        <p:txBody>
          <a:bodyPr/>
          <a:lstStyle/>
          <a:p>
            <a:pPr lvl="0"/>
            <a:r>
              <a:rPr lang="en-US" dirty="0" smtClean="0"/>
              <a:t>The Church is Apostolic </a:t>
            </a:r>
            <a:br>
              <a:rPr lang="en-US" dirty="0" smtClean="0"/>
            </a:br>
            <a:r>
              <a:rPr lang="en-US" dirty="0" smtClean="0"/>
              <a:t>because she is founded </a:t>
            </a:r>
            <a:br>
              <a:rPr lang="en-US" dirty="0" smtClean="0"/>
            </a:br>
            <a:r>
              <a:rPr lang="en-US" dirty="0" smtClean="0"/>
              <a:t>on the Apostles.</a:t>
            </a:r>
          </a:p>
          <a:p>
            <a:pPr lvl="0"/>
            <a:r>
              <a:rPr lang="en-US" dirty="0" smtClean="0"/>
              <a:t>“Jesus answered them, </a:t>
            </a:r>
            <a:br>
              <a:rPr lang="en-US" dirty="0" smtClean="0"/>
            </a:br>
            <a:r>
              <a:rPr lang="en-US" dirty="0" smtClean="0"/>
              <a:t>‘Did I not choose you </a:t>
            </a:r>
            <a:br>
              <a:rPr lang="en-US" dirty="0" smtClean="0"/>
            </a:br>
            <a:r>
              <a:rPr lang="en-US" dirty="0" smtClean="0"/>
              <a:t>twelve?’” (John 6:70).</a:t>
            </a:r>
          </a:p>
          <a:p>
            <a:pPr lvl="0"/>
            <a:r>
              <a:rPr lang="en-US" dirty="0" smtClean="0"/>
              <a:t>Jesus sent his Apostles </a:t>
            </a:r>
            <a:br>
              <a:rPr lang="en-US" dirty="0" smtClean="0"/>
            </a:br>
            <a:r>
              <a:rPr lang="en-US" dirty="0" smtClean="0"/>
              <a:t>to continue his Father’s mission, and he gave them authority and power.</a:t>
            </a:r>
          </a:p>
          <a:p>
            <a:pPr>
              <a:buNone/>
            </a:pPr>
            <a:endParaRPr lang="en-US" dirty="0"/>
          </a:p>
        </p:txBody>
      </p:sp>
      <p:sp>
        <p:nvSpPr>
          <p:cNvPr id="5" name="TextBox 4"/>
          <p:cNvSpPr txBox="1"/>
          <p:nvPr/>
        </p:nvSpPr>
        <p:spPr bwMode="auto">
          <a:xfrm>
            <a:off x="5384800" y="5757333"/>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©Bernardo </a:t>
            </a:r>
            <a:r>
              <a:rPr lang="en-US" sz="600" dirty="0" err="1">
                <a:solidFill>
                  <a:srgbClr val="A6A6A6"/>
                </a:solidFill>
              </a:rPr>
              <a:t>Ramonfour</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U2S15-Four Marks-shutterstock_27840533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792111"/>
            <a:ext cx="3521802" cy="3962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838200"/>
            <a:ext cx="7786468" cy="533400"/>
          </a:xfrm>
        </p:spPr>
        <p:txBody>
          <a:bodyPr/>
          <a:lstStyle/>
          <a:p>
            <a:r>
              <a:rPr lang="en-US" dirty="0" smtClean="0"/>
              <a:t>Apostolic</a:t>
            </a:r>
            <a:endParaRPr lang="en-US" dirty="0"/>
          </a:p>
        </p:txBody>
      </p:sp>
      <p:sp>
        <p:nvSpPr>
          <p:cNvPr id="3" name="Content Placeholder 2"/>
          <p:cNvSpPr>
            <a:spLocks noGrp="1"/>
          </p:cNvSpPr>
          <p:nvPr>
            <p:ph idx="1"/>
          </p:nvPr>
        </p:nvSpPr>
        <p:spPr>
          <a:xfrm>
            <a:off x="1219200" y="1371600"/>
            <a:ext cx="6872069" cy="1219200"/>
          </a:xfrm>
        </p:spPr>
        <p:txBody>
          <a:bodyPr/>
          <a:lstStyle/>
          <a:p>
            <a:pPr marL="0" indent="0">
              <a:buNone/>
            </a:pPr>
            <a:r>
              <a:rPr lang="en-US" dirty="0" smtClean="0"/>
              <a:t>How do we know that the Apostles have the power and authority to pass on to others what they had received from Christ?</a:t>
            </a:r>
          </a:p>
        </p:txBody>
      </p:sp>
      <p:sp>
        <p:nvSpPr>
          <p:cNvPr id="5" name="TextBox 4"/>
          <p:cNvSpPr txBox="1"/>
          <p:nvPr/>
        </p:nvSpPr>
        <p:spPr bwMode="auto">
          <a:xfrm>
            <a:off x="1295400" y="61722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Brian Singer-Towns/Saint Mary's Press</a:t>
            </a:r>
          </a:p>
        </p:txBody>
      </p:sp>
      <p:sp>
        <p:nvSpPr>
          <p:cNvPr id="6" name="Rectangle 5"/>
          <p:cNvSpPr/>
          <p:nvPr/>
        </p:nvSpPr>
        <p:spPr>
          <a:xfrm>
            <a:off x="5867400" y="3713574"/>
            <a:ext cx="2825262" cy="1200329"/>
          </a:xfrm>
          <a:prstGeom prst="rect">
            <a:avLst/>
          </a:prstGeom>
        </p:spPr>
        <p:txBody>
          <a:bodyPr wrap="square">
            <a:spAutoFit/>
          </a:bodyPr>
          <a:lstStyle/>
          <a:p>
            <a:pPr marL="285750" lvl="0" indent="-285750">
              <a:buFont typeface="Arial" panose="020B0604020202020204" pitchFamily="34" charset="0"/>
              <a:buChar char="•"/>
            </a:pPr>
            <a:r>
              <a:rPr lang="en-US" sz="2400" dirty="0"/>
              <a:t>“Whoever listens to you listens to me” (Luke 10:16).</a:t>
            </a:r>
          </a:p>
        </p:txBody>
      </p:sp>
      <p:pic>
        <p:nvPicPr>
          <p:cNvPr id="7" name="Picture 6" descr="U2S16-Four-Marks-1267_Art-Jesus-and-Apostles-SM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590800"/>
            <a:ext cx="4419600" cy="358499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Apostolic</a:t>
            </a:r>
            <a:endParaRPr lang="en-US" dirty="0"/>
          </a:p>
        </p:txBody>
      </p:sp>
      <p:sp>
        <p:nvSpPr>
          <p:cNvPr id="3" name="Content Placeholder 2"/>
          <p:cNvSpPr>
            <a:spLocks noGrp="1"/>
          </p:cNvSpPr>
          <p:nvPr>
            <p:ph idx="1"/>
          </p:nvPr>
        </p:nvSpPr>
        <p:spPr>
          <a:xfrm>
            <a:off x="685800" y="1295400"/>
            <a:ext cx="6781800" cy="4373563"/>
          </a:xfrm>
        </p:spPr>
        <p:txBody>
          <a:bodyPr/>
          <a:lstStyle/>
          <a:p>
            <a:pPr lvl="0"/>
            <a:r>
              <a:rPr lang="en-US" dirty="0" smtClean="0"/>
              <a:t>Under the guidance of the Holy Spirit, the Spirit of truth, the Magisterium (the teaching authority entrusted to the Apostles and their successors) has the duty to preserve, teach, defend, and hand on this Deposit of Faith.</a:t>
            </a:r>
          </a:p>
          <a:p>
            <a:pPr lvl="0"/>
            <a:r>
              <a:rPr lang="en-US" dirty="0" smtClean="0"/>
              <a:t>The Pope and bishops in union with him form the </a:t>
            </a:r>
            <a:r>
              <a:rPr lang="en-US" dirty="0" err="1" smtClean="0"/>
              <a:t>Magisterium</a:t>
            </a:r>
            <a:r>
              <a:rPr lang="en-US" dirty="0" smtClean="0"/>
              <a:t>, the living, teaching office of the Church.</a:t>
            </a:r>
          </a:p>
        </p:txBody>
      </p:sp>
      <p:sp>
        <p:nvSpPr>
          <p:cNvPr id="5" name="TextBox 4"/>
          <p:cNvSpPr txBox="1"/>
          <p:nvPr/>
        </p:nvSpPr>
        <p:spPr bwMode="auto">
          <a:xfrm>
            <a:off x="3962400" y="6368534"/>
            <a:ext cx="1752600" cy="184666"/>
          </a:xfrm>
          <a:prstGeom prst="rect">
            <a:avLst/>
          </a:prstGeom>
          <a:noFill/>
          <a:ln w="9525">
            <a:noFill/>
            <a:miter lim="800000"/>
            <a:headEnd/>
            <a:tailEnd/>
          </a:ln>
        </p:spPr>
        <p:txBody>
          <a:bodyPr wrap="square" rtlCol="0">
            <a:spAutoFit/>
          </a:bodyPr>
          <a:lstStyle/>
          <a:p>
            <a:r>
              <a:rPr lang="en-US" sz="600" dirty="0">
                <a:solidFill>
                  <a:srgbClr val="A6A6A6"/>
                </a:solidFill>
              </a:rPr>
              <a:t>© Paolo Bona / </a:t>
            </a:r>
            <a:r>
              <a:rPr lang="en-US" sz="600" dirty="0" err="1">
                <a:solidFill>
                  <a:srgbClr val="A6A6A6"/>
                </a:solidFill>
              </a:rPr>
              <a:t>Shutterstock.com</a:t>
            </a:r>
            <a:r>
              <a:rPr lang="en-US" sz="600" dirty="0">
                <a:solidFill>
                  <a:srgbClr val="A6A6A6"/>
                </a:solidFill>
              </a:rPr>
              <a:t> </a:t>
            </a:r>
          </a:p>
        </p:txBody>
      </p:sp>
      <p:pic>
        <p:nvPicPr>
          <p:cNvPr id="6" name="Picture 5" descr="U2S17-Four Marks-shutterstock_2672771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038600"/>
            <a:ext cx="3264347" cy="2362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7772400" cy="533400"/>
          </a:xfrm>
        </p:spPr>
        <p:txBody>
          <a:bodyPr/>
          <a:lstStyle/>
          <a:p>
            <a:r>
              <a:rPr lang="en-US" dirty="0" smtClean="0"/>
              <a:t>Apostolic</a:t>
            </a:r>
            <a:endParaRPr lang="en-US" dirty="0"/>
          </a:p>
        </p:txBody>
      </p:sp>
      <p:sp>
        <p:nvSpPr>
          <p:cNvPr id="3" name="Content Placeholder 2"/>
          <p:cNvSpPr>
            <a:spLocks noGrp="1"/>
          </p:cNvSpPr>
          <p:nvPr>
            <p:ph idx="1"/>
          </p:nvPr>
        </p:nvSpPr>
        <p:spPr>
          <a:xfrm>
            <a:off x="1371600" y="1371600"/>
            <a:ext cx="6477000" cy="4373563"/>
          </a:xfrm>
        </p:spPr>
        <p:txBody>
          <a:bodyPr/>
          <a:lstStyle/>
          <a:p>
            <a:pPr marL="0" indent="0">
              <a:buNone/>
            </a:pPr>
            <a:r>
              <a:rPr lang="en-US" dirty="0" smtClean="0"/>
              <a:t>The Holy Spirit protects the Church from error in its teaching authority, the Magisterium.</a:t>
            </a:r>
            <a:endParaRPr lang="en-US" dirty="0"/>
          </a:p>
        </p:txBody>
      </p:sp>
      <p:sp>
        <p:nvSpPr>
          <p:cNvPr id="5" name="TextBox 4"/>
          <p:cNvSpPr txBox="1"/>
          <p:nvPr/>
        </p:nvSpPr>
        <p:spPr bwMode="auto">
          <a:xfrm>
            <a:off x="5410200" y="60960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Nancy Bauer / </a:t>
            </a:r>
            <a:r>
              <a:rPr lang="en-US" sz="600" dirty="0" err="1">
                <a:solidFill>
                  <a:srgbClr val="A6A6A6"/>
                </a:solidFill>
              </a:rPr>
              <a:t>Shutterstock.com</a:t>
            </a:r>
            <a:r>
              <a:rPr lang="en-US" sz="600" dirty="0">
                <a:solidFill>
                  <a:srgbClr val="A6A6A6"/>
                </a:solidFill>
              </a:rPr>
              <a:t> </a:t>
            </a:r>
          </a:p>
        </p:txBody>
      </p:sp>
      <p:pic>
        <p:nvPicPr>
          <p:cNvPr id="4" name="Picture 3" descr="U2S18-Four Marks-shutterstock_12248216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286000"/>
            <a:ext cx="4211643" cy="38571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61219"/>
            <a:ext cx="7772400" cy="533400"/>
          </a:xfrm>
        </p:spPr>
        <p:txBody>
          <a:bodyPr/>
          <a:lstStyle/>
          <a:p>
            <a:r>
              <a:rPr lang="en-US" dirty="0" smtClean="0"/>
              <a:t>Marks of Mission</a:t>
            </a:r>
            <a:endParaRPr lang="en-US" dirty="0"/>
          </a:p>
        </p:txBody>
      </p:sp>
      <p:sp>
        <p:nvSpPr>
          <p:cNvPr id="3" name="Content Placeholder 2"/>
          <p:cNvSpPr>
            <a:spLocks noGrp="1"/>
          </p:cNvSpPr>
          <p:nvPr>
            <p:ph idx="1"/>
          </p:nvPr>
        </p:nvSpPr>
        <p:spPr>
          <a:xfrm>
            <a:off x="1371600" y="1470819"/>
            <a:ext cx="6477000" cy="4373563"/>
          </a:xfrm>
        </p:spPr>
        <p:txBody>
          <a:bodyPr/>
          <a:lstStyle/>
          <a:p>
            <a:pPr lvl="0"/>
            <a:r>
              <a:rPr lang="en-US" dirty="0" smtClean="0"/>
              <a:t>Our Lord himself founded the Church and marked it with these characteristics, which reflect its essential features and mission.</a:t>
            </a:r>
          </a:p>
          <a:p>
            <a:pPr lvl="0"/>
            <a:r>
              <a:rPr lang="en-US" dirty="0" smtClean="0"/>
              <a:t>Through the guidance of the Holy Spirit, the Church fulfills these marks.</a:t>
            </a:r>
          </a:p>
          <a:p>
            <a:endParaRPr lang="en-US" dirty="0"/>
          </a:p>
        </p:txBody>
      </p:sp>
      <p:sp>
        <p:nvSpPr>
          <p:cNvPr id="6" name="TextBox 5"/>
          <p:cNvSpPr txBox="1"/>
          <p:nvPr/>
        </p:nvSpPr>
        <p:spPr bwMode="auto">
          <a:xfrm>
            <a:off x="3962400" y="6324600"/>
            <a:ext cx="1295400" cy="184666"/>
          </a:xfrm>
          <a:prstGeom prst="rect">
            <a:avLst/>
          </a:prstGeom>
          <a:noFill/>
          <a:ln w="9525">
            <a:noFill/>
            <a:miter lim="800000"/>
            <a:headEnd/>
            <a:tailEnd/>
          </a:ln>
        </p:spPr>
        <p:txBody>
          <a:bodyPr wrap="square" rtlCol="0">
            <a:spAutoFit/>
          </a:bodyPr>
          <a:lstStyle/>
          <a:p>
            <a:r>
              <a:rPr lang="en-US" sz="600" dirty="0">
                <a:solidFill>
                  <a:srgbClr val="A6A6A6"/>
                </a:solidFill>
              </a:rPr>
              <a:t>©america365 / </a:t>
            </a:r>
            <a:r>
              <a:rPr lang="en-US" sz="600" dirty="0" err="1">
                <a:solidFill>
                  <a:srgbClr val="A6A6A6"/>
                </a:solidFill>
              </a:rPr>
              <a:t>Shutterstock.com</a:t>
            </a:r>
            <a:r>
              <a:rPr lang="en-US" sz="600" dirty="0">
                <a:solidFill>
                  <a:srgbClr val="A6A6A6"/>
                </a:solidFill>
              </a:rPr>
              <a:t> </a:t>
            </a:r>
          </a:p>
        </p:txBody>
      </p:sp>
      <p:pic>
        <p:nvPicPr>
          <p:cNvPr id="5" name="Picture 4" descr="U2S19-Four Marks-shutterstock_12605060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270" y="3556238"/>
            <a:ext cx="3013660" cy="27683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914400"/>
            <a:ext cx="7772400" cy="533400"/>
          </a:xfrm>
        </p:spPr>
        <p:txBody>
          <a:bodyPr>
            <a:normAutofit/>
          </a:bodyPr>
          <a:lstStyle/>
          <a:p>
            <a:r>
              <a:rPr lang="en-US" dirty="0" smtClean="0"/>
              <a:t>Four Marks</a:t>
            </a:r>
            <a:endParaRPr lang="en-US" dirty="0"/>
          </a:p>
        </p:txBody>
      </p:sp>
      <p:sp>
        <p:nvSpPr>
          <p:cNvPr id="3" name="Freeform 2"/>
          <p:cNvSpPr/>
          <p:nvPr/>
        </p:nvSpPr>
        <p:spPr>
          <a:xfrm>
            <a:off x="3668056" y="2157296"/>
            <a:ext cx="2188886" cy="2188886"/>
          </a:xfrm>
          <a:custGeom>
            <a:avLst/>
            <a:gdLst>
              <a:gd name="connsiteX0" fmla="*/ 0 w 2188886"/>
              <a:gd name="connsiteY0" fmla="*/ 1094443 h 2188886"/>
              <a:gd name="connsiteX1" fmla="*/ 1094443 w 2188886"/>
              <a:gd name="connsiteY1" fmla="*/ 0 h 2188886"/>
              <a:gd name="connsiteX2" fmla="*/ 2188886 w 2188886"/>
              <a:gd name="connsiteY2" fmla="*/ 1094443 h 2188886"/>
              <a:gd name="connsiteX3" fmla="*/ 1094443 w 2188886"/>
              <a:gd name="connsiteY3" fmla="*/ 2188886 h 2188886"/>
              <a:gd name="connsiteX4" fmla="*/ 0 w 2188886"/>
              <a:gd name="connsiteY4" fmla="*/ 1094443 h 21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86" h="2188886">
                <a:moveTo>
                  <a:pt x="0" y="1094443"/>
                </a:moveTo>
                <a:cubicBezTo>
                  <a:pt x="0" y="489999"/>
                  <a:pt x="489999" y="0"/>
                  <a:pt x="1094443" y="0"/>
                </a:cubicBezTo>
                <a:cubicBezTo>
                  <a:pt x="1698887" y="0"/>
                  <a:pt x="2188886" y="489999"/>
                  <a:pt x="2188886" y="1094443"/>
                </a:cubicBezTo>
                <a:cubicBezTo>
                  <a:pt x="2188886" y="1698887"/>
                  <a:pt x="1698887" y="2188886"/>
                  <a:pt x="1094443" y="2188886"/>
                </a:cubicBezTo>
                <a:cubicBezTo>
                  <a:pt x="489999" y="2188886"/>
                  <a:pt x="0" y="1698887"/>
                  <a:pt x="0" y="1094443"/>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52564" tIns="294658" rIns="252564" bIns="1199678" numCol="1" spcCol="1270" anchor="ctr" anchorCtr="0">
            <a:noAutofit/>
          </a:bodyPr>
          <a:lstStyle/>
          <a:p>
            <a:pPr lvl="0" algn="ctr" defTabSz="622300" rtl="0">
              <a:lnSpc>
                <a:spcPct val="90000"/>
              </a:lnSpc>
              <a:spcBef>
                <a:spcPct val="0"/>
              </a:spcBef>
              <a:spcAft>
                <a:spcPct val="35000"/>
              </a:spcAft>
            </a:pPr>
            <a:r>
              <a:rPr lang="en-US" sz="1400" kern="1200" dirty="0" smtClean="0"/>
              <a:t>ONE</a:t>
            </a:r>
            <a:endParaRPr lang="en-US" sz="1400" kern="1200" dirty="0"/>
          </a:p>
        </p:txBody>
      </p:sp>
      <p:sp>
        <p:nvSpPr>
          <p:cNvPr id="7" name="Freeform 6"/>
          <p:cNvSpPr/>
          <p:nvPr/>
        </p:nvSpPr>
        <p:spPr>
          <a:xfrm>
            <a:off x="4636218" y="3125458"/>
            <a:ext cx="2188886" cy="2188886"/>
          </a:xfrm>
          <a:custGeom>
            <a:avLst/>
            <a:gdLst>
              <a:gd name="connsiteX0" fmla="*/ 0 w 2188886"/>
              <a:gd name="connsiteY0" fmla="*/ 1094443 h 2188886"/>
              <a:gd name="connsiteX1" fmla="*/ 1094443 w 2188886"/>
              <a:gd name="connsiteY1" fmla="*/ 0 h 2188886"/>
              <a:gd name="connsiteX2" fmla="*/ 2188886 w 2188886"/>
              <a:gd name="connsiteY2" fmla="*/ 1094443 h 2188886"/>
              <a:gd name="connsiteX3" fmla="*/ 1094443 w 2188886"/>
              <a:gd name="connsiteY3" fmla="*/ 2188886 h 2188886"/>
              <a:gd name="connsiteX4" fmla="*/ 0 w 2188886"/>
              <a:gd name="connsiteY4" fmla="*/ 1094443 h 21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86" h="2188886">
                <a:moveTo>
                  <a:pt x="0" y="1094443"/>
                </a:moveTo>
                <a:cubicBezTo>
                  <a:pt x="0" y="489999"/>
                  <a:pt x="489999" y="0"/>
                  <a:pt x="1094443" y="0"/>
                </a:cubicBezTo>
                <a:cubicBezTo>
                  <a:pt x="1698887" y="0"/>
                  <a:pt x="2188886" y="489999"/>
                  <a:pt x="2188886" y="1094443"/>
                </a:cubicBezTo>
                <a:cubicBezTo>
                  <a:pt x="2188886" y="1698887"/>
                  <a:pt x="1698887" y="2188886"/>
                  <a:pt x="1094443" y="2188886"/>
                </a:cubicBezTo>
                <a:cubicBezTo>
                  <a:pt x="489999" y="2188886"/>
                  <a:pt x="0" y="1698887"/>
                  <a:pt x="0" y="1094443"/>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178631" tIns="252564" rIns="168376" bIns="252564" numCol="1" spcCol="1270" anchor="ctr" anchorCtr="0">
            <a:noAutofit/>
          </a:bodyPr>
          <a:lstStyle/>
          <a:p>
            <a:pPr lvl="0" algn="ctr" defTabSz="622300" rtl="0">
              <a:lnSpc>
                <a:spcPct val="90000"/>
              </a:lnSpc>
              <a:spcBef>
                <a:spcPct val="0"/>
              </a:spcBef>
              <a:spcAft>
                <a:spcPct val="35000"/>
              </a:spcAft>
            </a:pPr>
            <a:r>
              <a:rPr lang="en-US" sz="1400" kern="1200" dirty="0" smtClean="0"/>
              <a:t>HOLY</a:t>
            </a:r>
            <a:endParaRPr lang="en-US" sz="1400" kern="1200" dirty="0"/>
          </a:p>
        </p:txBody>
      </p:sp>
      <p:sp>
        <p:nvSpPr>
          <p:cNvPr id="8" name="Freeform 7"/>
          <p:cNvSpPr/>
          <p:nvPr/>
        </p:nvSpPr>
        <p:spPr>
          <a:xfrm>
            <a:off x="3668056" y="4093619"/>
            <a:ext cx="2188886" cy="2188886"/>
          </a:xfrm>
          <a:custGeom>
            <a:avLst/>
            <a:gdLst>
              <a:gd name="connsiteX0" fmla="*/ 0 w 2188886"/>
              <a:gd name="connsiteY0" fmla="*/ 1094443 h 2188886"/>
              <a:gd name="connsiteX1" fmla="*/ 1094443 w 2188886"/>
              <a:gd name="connsiteY1" fmla="*/ 0 h 2188886"/>
              <a:gd name="connsiteX2" fmla="*/ 2188886 w 2188886"/>
              <a:gd name="connsiteY2" fmla="*/ 1094443 h 2188886"/>
              <a:gd name="connsiteX3" fmla="*/ 1094443 w 2188886"/>
              <a:gd name="connsiteY3" fmla="*/ 2188886 h 2188886"/>
              <a:gd name="connsiteX4" fmla="*/ 0 w 2188886"/>
              <a:gd name="connsiteY4" fmla="*/ 1094443 h 21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86" h="2188886">
                <a:moveTo>
                  <a:pt x="0" y="1094443"/>
                </a:moveTo>
                <a:cubicBezTo>
                  <a:pt x="0" y="489999"/>
                  <a:pt x="489999" y="0"/>
                  <a:pt x="1094443" y="0"/>
                </a:cubicBezTo>
                <a:cubicBezTo>
                  <a:pt x="1698887" y="0"/>
                  <a:pt x="2188886" y="489999"/>
                  <a:pt x="2188886" y="1094443"/>
                </a:cubicBezTo>
                <a:cubicBezTo>
                  <a:pt x="2188886" y="1698887"/>
                  <a:pt x="1698887" y="2188886"/>
                  <a:pt x="1094443" y="2188886"/>
                </a:cubicBezTo>
                <a:cubicBezTo>
                  <a:pt x="489999" y="2188886"/>
                  <a:pt x="0" y="1698887"/>
                  <a:pt x="0" y="1094443"/>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52564" tIns="1199678" rIns="252564" bIns="294658" numCol="1" spcCol="1270" anchor="ctr" anchorCtr="0">
            <a:noAutofit/>
          </a:bodyPr>
          <a:lstStyle/>
          <a:p>
            <a:pPr lvl="0" algn="ctr" defTabSz="622300" rtl="0">
              <a:lnSpc>
                <a:spcPct val="90000"/>
              </a:lnSpc>
              <a:spcBef>
                <a:spcPct val="0"/>
              </a:spcBef>
              <a:spcAft>
                <a:spcPct val="35000"/>
              </a:spcAft>
            </a:pPr>
            <a:r>
              <a:rPr lang="en-US" sz="1400" kern="1200" dirty="0" smtClean="0"/>
              <a:t>CATHOLIC</a:t>
            </a:r>
            <a:endParaRPr lang="en-US" sz="1400" kern="1200" dirty="0"/>
          </a:p>
        </p:txBody>
      </p:sp>
      <p:sp>
        <p:nvSpPr>
          <p:cNvPr id="9" name="Freeform 8"/>
          <p:cNvSpPr/>
          <p:nvPr/>
        </p:nvSpPr>
        <p:spPr>
          <a:xfrm>
            <a:off x="2699895" y="3125458"/>
            <a:ext cx="2188886" cy="2188886"/>
          </a:xfrm>
          <a:custGeom>
            <a:avLst/>
            <a:gdLst>
              <a:gd name="connsiteX0" fmla="*/ 0 w 2188886"/>
              <a:gd name="connsiteY0" fmla="*/ 1094443 h 2188886"/>
              <a:gd name="connsiteX1" fmla="*/ 1094443 w 2188886"/>
              <a:gd name="connsiteY1" fmla="*/ 0 h 2188886"/>
              <a:gd name="connsiteX2" fmla="*/ 2188886 w 2188886"/>
              <a:gd name="connsiteY2" fmla="*/ 1094443 h 2188886"/>
              <a:gd name="connsiteX3" fmla="*/ 1094443 w 2188886"/>
              <a:gd name="connsiteY3" fmla="*/ 2188886 h 2188886"/>
              <a:gd name="connsiteX4" fmla="*/ 0 w 2188886"/>
              <a:gd name="connsiteY4" fmla="*/ 1094443 h 218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86" h="2188886">
                <a:moveTo>
                  <a:pt x="0" y="1094443"/>
                </a:moveTo>
                <a:cubicBezTo>
                  <a:pt x="0" y="489999"/>
                  <a:pt x="489999" y="0"/>
                  <a:pt x="1094443" y="0"/>
                </a:cubicBezTo>
                <a:cubicBezTo>
                  <a:pt x="1698887" y="0"/>
                  <a:pt x="2188886" y="489999"/>
                  <a:pt x="2188886" y="1094443"/>
                </a:cubicBezTo>
                <a:cubicBezTo>
                  <a:pt x="2188886" y="1698887"/>
                  <a:pt x="1698887" y="2188886"/>
                  <a:pt x="1094443" y="2188886"/>
                </a:cubicBezTo>
                <a:cubicBezTo>
                  <a:pt x="489999" y="2188886"/>
                  <a:pt x="0" y="1698887"/>
                  <a:pt x="0" y="1094443"/>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68376" tIns="252564" rIns="1178631" bIns="252564" numCol="1" spcCol="1270" anchor="ctr" anchorCtr="0">
            <a:noAutofit/>
          </a:bodyPr>
          <a:lstStyle/>
          <a:p>
            <a:pPr lvl="0" algn="ctr" defTabSz="622300" rtl="0">
              <a:lnSpc>
                <a:spcPct val="90000"/>
              </a:lnSpc>
              <a:spcBef>
                <a:spcPct val="0"/>
              </a:spcBef>
              <a:spcAft>
                <a:spcPct val="35000"/>
              </a:spcAft>
            </a:pPr>
            <a:r>
              <a:rPr lang="en-US" sz="1400" kern="1200" dirty="0" smtClean="0"/>
              <a:t>APOSTOLIC</a:t>
            </a:r>
            <a:endParaRPr lang="en-US" sz="1400" kern="1200" dirty="0"/>
          </a:p>
        </p:txBody>
      </p:sp>
      <p:sp>
        <p:nvSpPr>
          <p:cNvPr id="11" name="Content Placeholder 5"/>
          <p:cNvSpPr txBox="1">
            <a:spLocks/>
          </p:cNvSpPr>
          <p:nvPr/>
        </p:nvSpPr>
        <p:spPr>
          <a:xfrm>
            <a:off x="1371600" y="1524000"/>
            <a:ext cx="6858000" cy="437356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What Are the Four Marks of </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th</a:t>
            </a:r>
            <a:r>
              <a:rPr lang="en-US" sz="2400" dirty="0" smtClean="0">
                <a:latin typeface="Arial" pitchFamily="34" charset="0"/>
                <a:cs typeface="Arial" pitchFamily="34" charset="0"/>
              </a:rPr>
              <a:t>e Church?</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1905000" y="1981200"/>
            <a:ext cx="6019800" cy="2971800"/>
          </a:xfrm>
        </p:spPr>
        <p:txBody>
          <a:bodyPr>
            <a:normAutofit/>
          </a:bodyPr>
          <a:lstStyle/>
          <a:p>
            <a:pPr marL="0" indent="0" algn="l">
              <a:buNone/>
            </a:pPr>
            <a:r>
              <a:rPr lang="en-US" sz="3500" b="1" dirty="0" smtClean="0"/>
              <a:t>Our duty, then, as baptized Catholics, is to make these four Marks of the Church visible in our daily lives.</a:t>
            </a:r>
            <a:endParaRPr lang="en-US" sz="35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7772400" cy="533400"/>
          </a:xfrm>
        </p:spPr>
        <p:txBody>
          <a:bodyPr>
            <a:normAutofit/>
          </a:bodyPr>
          <a:lstStyle/>
          <a:p>
            <a:r>
              <a:rPr lang="en-US" sz="2000" dirty="0" smtClean="0"/>
              <a:t>Acknowledgment</a:t>
            </a:r>
            <a:endParaRPr lang="en-US" sz="2000" dirty="0"/>
          </a:p>
        </p:txBody>
      </p:sp>
      <p:sp>
        <p:nvSpPr>
          <p:cNvPr id="3" name="Content Placeholder 2"/>
          <p:cNvSpPr>
            <a:spLocks noGrp="1"/>
          </p:cNvSpPr>
          <p:nvPr>
            <p:ph idx="1"/>
          </p:nvPr>
        </p:nvSpPr>
        <p:spPr/>
        <p:txBody>
          <a:bodyPr>
            <a:normAutofit/>
          </a:bodyPr>
          <a:lstStyle/>
          <a:p>
            <a:pPr marL="0" indent="0">
              <a:buNone/>
            </a:pPr>
            <a:r>
              <a:rPr lang="en-US" sz="1200" dirty="0" smtClean="0"/>
              <a:t>The Scripture quotation on slide 17 is </a:t>
            </a:r>
            <a:r>
              <a:rPr lang="en-US" sz="1200" dirty="0"/>
              <a:t>from the </a:t>
            </a:r>
            <a:r>
              <a:rPr lang="en-US" sz="1200" i="1" dirty="0"/>
              <a:t>New American Bible, revised edition </a:t>
            </a:r>
            <a:r>
              <a:rPr lang="en-US" sz="1200" dirty="0"/>
              <a:t>© 2010, 1991, 1986, 1970 Confraternity of Christian Doctrine, Inc., Washington, D.C. All Rights Reserved. No part of this work may be reproduced or transmitted in any form or by any means, electronic or mechanical, including photocopying, recording, or by any information storage and retrieval system, without permission in writing from the copyright owners.</a:t>
            </a:r>
          </a:p>
          <a:p>
            <a:endParaRPr lang="en-US" dirty="0"/>
          </a:p>
        </p:txBody>
      </p:sp>
    </p:spTree>
    <p:extLst>
      <p:ext uri="{BB962C8B-B14F-4D97-AF65-F5344CB8AC3E}">
        <p14:creationId xmlns:p14="http://schemas.microsoft.com/office/powerpoint/2010/main" val="33294969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066800"/>
            <a:ext cx="8305800" cy="533400"/>
          </a:xfrm>
        </p:spPr>
        <p:txBody>
          <a:bodyPr/>
          <a:lstStyle/>
          <a:p>
            <a:r>
              <a:rPr lang="en-US" dirty="0" smtClean="0"/>
              <a:t>Nicene Creed</a:t>
            </a:r>
            <a:endParaRPr lang="en-US" dirty="0"/>
          </a:p>
        </p:txBody>
      </p:sp>
      <p:sp>
        <p:nvSpPr>
          <p:cNvPr id="6" name="Content Placeholder 5"/>
          <p:cNvSpPr>
            <a:spLocks noGrp="1"/>
          </p:cNvSpPr>
          <p:nvPr>
            <p:ph idx="1"/>
          </p:nvPr>
        </p:nvSpPr>
        <p:spPr>
          <a:xfrm>
            <a:off x="685800" y="1676400"/>
            <a:ext cx="3581400" cy="4373563"/>
          </a:xfrm>
        </p:spPr>
        <p:txBody>
          <a:bodyPr/>
          <a:lstStyle/>
          <a:p>
            <a:pPr lvl="0"/>
            <a:r>
              <a:rPr lang="en-US" dirty="0" smtClean="0"/>
              <a:t>In the Nicene Creed, we profess, “I believe in one, holy, catholic, and apostolic Church.” These are the four marks of the Church.</a:t>
            </a:r>
          </a:p>
          <a:p>
            <a:pPr lvl="0"/>
            <a:r>
              <a:rPr lang="en-US" dirty="0" smtClean="0"/>
              <a:t>They are inseparable </a:t>
            </a:r>
            <a:r>
              <a:rPr lang="en-US" dirty="0" smtClean="0"/>
              <a:t/>
            </a:r>
            <a:br>
              <a:rPr lang="en-US" dirty="0" smtClean="0"/>
            </a:br>
            <a:r>
              <a:rPr lang="en-US" dirty="0" smtClean="0"/>
              <a:t>and </a:t>
            </a:r>
            <a:r>
              <a:rPr lang="en-US" dirty="0" smtClean="0"/>
              <a:t>intrinsically </a:t>
            </a:r>
            <a:r>
              <a:rPr lang="en-US" dirty="0" smtClean="0"/>
              <a:t/>
            </a:r>
            <a:br>
              <a:rPr lang="en-US" dirty="0" smtClean="0"/>
            </a:br>
            <a:r>
              <a:rPr lang="en-US" dirty="0" smtClean="0"/>
              <a:t>linked </a:t>
            </a:r>
            <a:r>
              <a:rPr lang="en-US" dirty="0" smtClean="0"/>
              <a:t>to one </a:t>
            </a:r>
            <a:r>
              <a:rPr lang="en-US" dirty="0" smtClean="0"/>
              <a:t>another</a:t>
            </a:r>
            <a:r>
              <a:rPr lang="en-US" dirty="0" smtClean="0"/>
              <a:t>.</a:t>
            </a:r>
          </a:p>
          <a:p>
            <a:pPr>
              <a:buNone/>
            </a:pP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585917916"/>
              </p:ext>
            </p:extLst>
          </p:nvPr>
        </p:nvGraphicFramePr>
        <p:xfrm>
          <a:off x="3719286" y="1447800"/>
          <a:ext cx="5410200" cy="4209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772400" cy="533400"/>
          </a:xfrm>
        </p:spPr>
        <p:txBody>
          <a:bodyPr/>
          <a:lstStyle/>
          <a:p>
            <a:r>
              <a:rPr lang="en-US" dirty="0" smtClean="0"/>
              <a:t>One</a:t>
            </a:r>
            <a:endParaRPr lang="en-US" dirty="0"/>
          </a:p>
        </p:txBody>
      </p:sp>
      <p:sp>
        <p:nvSpPr>
          <p:cNvPr id="3" name="Content Placeholder 2"/>
          <p:cNvSpPr>
            <a:spLocks noGrp="1"/>
          </p:cNvSpPr>
          <p:nvPr>
            <p:ph idx="1"/>
          </p:nvPr>
        </p:nvSpPr>
        <p:spPr>
          <a:xfrm>
            <a:off x="1066800" y="1600200"/>
            <a:ext cx="4419600" cy="4373563"/>
          </a:xfrm>
        </p:spPr>
        <p:txBody>
          <a:bodyPr/>
          <a:lstStyle/>
          <a:p>
            <a:pPr>
              <a:buNone/>
            </a:pPr>
            <a:r>
              <a:rPr lang="en-US" dirty="0" smtClean="0"/>
              <a:t>How is the Church One?</a:t>
            </a:r>
          </a:p>
          <a:p>
            <a:pPr lvl="0"/>
            <a:r>
              <a:rPr lang="en-US" dirty="0" smtClean="0"/>
              <a:t>united in charity</a:t>
            </a:r>
          </a:p>
          <a:p>
            <a:pPr lvl="0"/>
            <a:r>
              <a:rPr lang="en-US" dirty="0" smtClean="0"/>
              <a:t>one in the profession of faith</a:t>
            </a:r>
          </a:p>
          <a:p>
            <a:pPr lvl="0"/>
            <a:r>
              <a:rPr lang="en-US" dirty="0" smtClean="0"/>
              <a:t>one in the common celebration of worship and </a:t>
            </a:r>
            <a:r>
              <a:rPr lang="en-US" dirty="0"/>
              <a:t>S</a:t>
            </a:r>
            <a:r>
              <a:rPr lang="en-US" dirty="0" smtClean="0"/>
              <a:t>acraments</a:t>
            </a:r>
          </a:p>
          <a:p>
            <a:pPr lvl="0"/>
            <a:r>
              <a:rPr lang="en-US" dirty="0" smtClean="0"/>
              <a:t>one in the Apostolic Succession</a:t>
            </a:r>
          </a:p>
          <a:p>
            <a:endParaRPr lang="en-US" dirty="0"/>
          </a:p>
        </p:txBody>
      </p:sp>
      <p:sp>
        <p:nvSpPr>
          <p:cNvPr id="4" name="TextBox 3"/>
          <p:cNvSpPr txBox="1"/>
          <p:nvPr/>
        </p:nvSpPr>
        <p:spPr bwMode="auto">
          <a:xfrm>
            <a:off x="5334000" y="-151864"/>
            <a:ext cx="3068412" cy="6247864"/>
          </a:xfrm>
          <a:prstGeom prst="rect">
            <a:avLst/>
          </a:prstGeom>
          <a:noFill/>
          <a:ln w="9525">
            <a:noFill/>
            <a:miter lim="800000"/>
            <a:headEnd/>
            <a:tailEnd/>
          </a:ln>
        </p:spPr>
        <p:txBody>
          <a:bodyPr wrap="square" rtlCol="0">
            <a:spAutoFit/>
          </a:bodyPr>
          <a:lstStyle/>
          <a:p>
            <a:r>
              <a:rPr lang="en-US" sz="40000" b="1" dirty="0" smtClean="0">
                <a:ln w="1016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rPr>
              <a:t>1</a:t>
            </a:r>
            <a:endParaRPr lang="en-US" sz="40000" b="1" dirty="0">
              <a:ln w="1016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772400" cy="533400"/>
          </a:xfrm>
        </p:spPr>
        <p:txBody>
          <a:bodyPr>
            <a:normAutofit/>
          </a:bodyPr>
          <a:lstStyle/>
          <a:p>
            <a:r>
              <a:rPr lang="en-US" dirty="0" smtClean="0"/>
              <a:t>One</a:t>
            </a:r>
            <a:endParaRPr lang="en-US" dirty="0"/>
          </a:p>
        </p:txBody>
      </p:sp>
      <p:sp>
        <p:nvSpPr>
          <p:cNvPr id="3" name="Content Placeholder 2"/>
          <p:cNvSpPr>
            <a:spLocks noGrp="1"/>
          </p:cNvSpPr>
          <p:nvPr>
            <p:ph idx="1"/>
          </p:nvPr>
        </p:nvSpPr>
        <p:spPr>
          <a:xfrm>
            <a:off x="1066800" y="1371600"/>
            <a:ext cx="5105400" cy="4800600"/>
          </a:xfrm>
        </p:spPr>
        <p:txBody>
          <a:bodyPr>
            <a:normAutofit/>
          </a:bodyPr>
          <a:lstStyle/>
          <a:p>
            <a:pPr>
              <a:buNone/>
            </a:pPr>
            <a:r>
              <a:rPr lang="en-US" dirty="0" smtClean="0"/>
              <a:t>The Church is One because of  .  .  .</a:t>
            </a:r>
          </a:p>
          <a:p>
            <a:pPr lvl="0"/>
            <a:r>
              <a:rPr lang="en-US" dirty="0" smtClean="0"/>
              <a:t>its source, the Holy Trinity, a perfect unity of three Divine Persons</a:t>
            </a:r>
          </a:p>
          <a:p>
            <a:pPr lvl="0"/>
            <a:r>
              <a:rPr lang="en-US" dirty="0" smtClean="0"/>
              <a:t>its founder, Jesus Christ, who came to reconcile all humanity</a:t>
            </a:r>
          </a:p>
          <a:p>
            <a:pPr lvl="0"/>
            <a:r>
              <a:rPr lang="en-US" dirty="0" smtClean="0"/>
              <a:t>its “soul,” the Holy Spirit, who dwells in the souls of the faithful, unites all the faithful into one communion of believers, and guides the Church</a:t>
            </a:r>
          </a:p>
          <a:p>
            <a:endParaRPr lang="en-US" dirty="0"/>
          </a:p>
        </p:txBody>
      </p:sp>
      <p:sp>
        <p:nvSpPr>
          <p:cNvPr id="4" name="TextBox 3"/>
          <p:cNvSpPr txBox="1"/>
          <p:nvPr/>
        </p:nvSpPr>
        <p:spPr bwMode="auto">
          <a:xfrm>
            <a:off x="5867400" y="228600"/>
            <a:ext cx="2590800" cy="6247864"/>
          </a:xfrm>
          <a:prstGeom prst="rect">
            <a:avLst/>
          </a:prstGeom>
          <a:noFill/>
          <a:ln w="9525">
            <a:noFill/>
            <a:miter lim="800000"/>
            <a:headEnd/>
            <a:tailEnd/>
          </a:ln>
        </p:spPr>
        <p:txBody>
          <a:bodyPr wrap="square" rtlCol="0">
            <a:spAutoFit/>
          </a:bodyPr>
          <a:lstStyle/>
          <a:p>
            <a:r>
              <a:rPr lang="en-US" sz="40000" b="1" dirty="0" smtClean="0">
                <a:ln w="101600" cmpd="sng">
                  <a:solidFill>
                    <a:schemeClr val="accent5"/>
                  </a:solidFill>
                  <a:prstDash val="solid"/>
                </a:ln>
                <a:solidFill>
                  <a:schemeClr val="accent6">
                    <a:tint val="15000"/>
                    <a:satMod val="200000"/>
                  </a:schemeClr>
                </a:solidFill>
                <a:effectLst>
                  <a:glow rad="63500">
                    <a:schemeClr val="accent5">
                      <a:satMod val="175000"/>
                      <a:alpha val="40000"/>
                    </a:schemeClr>
                  </a:glow>
                  <a:outerShdw blurRad="50800" dist="40000" dir="5400000" algn="tl" rotWithShape="0">
                    <a:srgbClr val="000000">
                      <a:shade val="5000"/>
                      <a:satMod val="120000"/>
                      <a:alpha val="33000"/>
                    </a:srgbClr>
                  </a:outerShdw>
                </a:effectLst>
              </a:rPr>
              <a:t>1</a:t>
            </a:r>
            <a:endParaRPr lang="en-US" sz="40000" b="1" dirty="0">
              <a:ln w="101600" cmpd="sng">
                <a:solidFill>
                  <a:schemeClr val="accent5"/>
                </a:solidFill>
                <a:prstDash val="solid"/>
              </a:ln>
              <a:solidFill>
                <a:schemeClr val="accent6">
                  <a:tint val="15000"/>
                  <a:satMod val="200000"/>
                </a:schemeClr>
              </a:solidFill>
              <a:effectLst>
                <a:glow rad="63500">
                  <a:schemeClr val="accent5">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8164"/>
            <a:ext cx="7772400" cy="533400"/>
          </a:xfrm>
        </p:spPr>
        <p:txBody>
          <a:bodyPr/>
          <a:lstStyle/>
          <a:p>
            <a:r>
              <a:rPr lang="en-US" dirty="0" smtClean="0"/>
              <a:t>One</a:t>
            </a:r>
            <a:endParaRPr lang="en-US" dirty="0"/>
          </a:p>
        </p:txBody>
      </p:sp>
      <p:sp>
        <p:nvSpPr>
          <p:cNvPr id="3" name="Content Placeholder 2"/>
          <p:cNvSpPr>
            <a:spLocks noGrp="1"/>
          </p:cNvSpPr>
          <p:nvPr>
            <p:ph idx="1"/>
          </p:nvPr>
        </p:nvSpPr>
        <p:spPr>
          <a:xfrm>
            <a:off x="762000" y="1637764"/>
            <a:ext cx="5715000" cy="4876800"/>
          </a:xfrm>
        </p:spPr>
        <p:txBody>
          <a:bodyPr>
            <a:normAutofit/>
          </a:bodyPr>
          <a:lstStyle/>
          <a:p>
            <a:pPr marL="0" indent="0">
              <a:buNone/>
            </a:pPr>
            <a:r>
              <a:rPr lang="en-US" dirty="0" smtClean="0"/>
              <a:t>The “oneness” of the Church is also visible. As Catholics we are united  .  .  .</a:t>
            </a:r>
          </a:p>
          <a:p>
            <a:pPr lvl="0"/>
            <a:r>
              <a:rPr lang="en-US" dirty="0" smtClean="0"/>
              <a:t>in our Creed and our other teachings</a:t>
            </a:r>
          </a:p>
          <a:p>
            <a:pPr lvl="0"/>
            <a:r>
              <a:rPr lang="en-US" dirty="0" smtClean="0"/>
              <a:t>in the celebration of the Sacraments</a:t>
            </a:r>
          </a:p>
          <a:p>
            <a:pPr lvl="0"/>
            <a:r>
              <a:rPr lang="en-US" dirty="0" smtClean="0"/>
              <a:t>in the hierarchical structure based on the Apostolic Succession preserved and handed on through the Sacrament of Holy Orders.</a:t>
            </a:r>
          </a:p>
          <a:p>
            <a:endParaRPr lang="en-US" dirty="0"/>
          </a:p>
        </p:txBody>
      </p:sp>
      <p:sp>
        <p:nvSpPr>
          <p:cNvPr id="4" name="TextBox 3"/>
          <p:cNvSpPr txBox="1"/>
          <p:nvPr/>
        </p:nvSpPr>
        <p:spPr bwMode="auto">
          <a:xfrm>
            <a:off x="6172200" y="-152400"/>
            <a:ext cx="2590800" cy="6247864"/>
          </a:xfrm>
          <a:prstGeom prst="rect">
            <a:avLst/>
          </a:prstGeom>
          <a:noFill/>
          <a:ln w="9525">
            <a:noFill/>
            <a:miter lim="800000"/>
            <a:headEnd/>
            <a:tailEnd/>
          </a:ln>
        </p:spPr>
        <p:txBody>
          <a:bodyPr wrap="square" rtlCol="0">
            <a:spAutoFit/>
          </a:bodyPr>
          <a:lstStyle/>
          <a:p>
            <a:r>
              <a:rPr lang="en-US" sz="40000" b="1" dirty="0" smtClean="0">
                <a:ln w="101600" cmpd="sng">
                  <a:solidFill>
                    <a:schemeClr val="accent2"/>
                  </a:solidFill>
                  <a:prstDash val="solid"/>
                </a:ln>
                <a:solidFill>
                  <a:schemeClr val="accent6">
                    <a:tint val="15000"/>
                    <a:satMod val="200000"/>
                  </a:schemeClr>
                </a:solidFill>
                <a:effectLst>
                  <a:glow rad="63500">
                    <a:schemeClr val="accent2">
                      <a:satMod val="175000"/>
                      <a:alpha val="40000"/>
                    </a:schemeClr>
                  </a:glow>
                  <a:outerShdw blurRad="50800" dist="40000" dir="5400000" algn="tl" rotWithShape="0">
                    <a:srgbClr val="000000">
                      <a:shade val="5000"/>
                      <a:satMod val="120000"/>
                      <a:alpha val="33000"/>
                    </a:srgbClr>
                  </a:outerShdw>
                </a:effectLst>
              </a:rPr>
              <a:t>1</a:t>
            </a:r>
            <a:endParaRPr lang="en-US" sz="40000" b="1" dirty="0">
              <a:ln w="101600" cmpd="sng">
                <a:solidFill>
                  <a:schemeClr val="accent2"/>
                </a:solidFill>
                <a:prstDash val="solid"/>
              </a:ln>
              <a:solidFill>
                <a:schemeClr val="accent6">
                  <a:tint val="15000"/>
                  <a:satMod val="200000"/>
                </a:schemeClr>
              </a:solidFill>
              <a:effectLst>
                <a:glow rad="63500">
                  <a:schemeClr val="accent2">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533400"/>
          </a:xfrm>
        </p:spPr>
        <p:txBody>
          <a:bodyPr/>
          <a:lstStyle/>
          <a:p>
            <a:r>
              <a:rPr lang="en-US" dirty="0" smtClean="0"/>
              <a:t>Holy</a:t>
            </a:r>
            <a:endParaRPr lang="en-US" dirty="0"/>
          </a:p>
        </p:txBody>
      </p:sp>
      <p:sp>
        <p:nvSpPr>
          <p:cNvPr id="3" name="Content Placeholder 2"/>
          <p:cNvSpPr>
            <a:spLocks noGrp="1"/>
          </p:cNvSpPr>
          <p:nvPr>
            <p:ph idx="1"/>
          </p:nvPr>
        </p:nvSpPr>
        <p:spPr>
          <a:xfrm>
            <a:off x="914400" y="1524000"/>
            <a:ext cx="3429000" cy="4373563"/>
          </a:xfrm>
        </p:spPr>
        <p:txBody>
          <a:bodyPr/>
          <a:lstStyle/>
          <a:p>
            <a:pPr marL="0" indent="0">
              <a:buNone/>
            </a:pPr>
            <a:r>
              <a:rPr lang="en-US" dirty="0" smtClean="0"/>
              <a:t>The Church is Holy because, although Church members sin, the Church as the Body of Christ is sinless.</a:t>
            </a:r>
          </a:p>
          <a:p>
            <a:endParaRPr lang="en-US" dirty="0"/>
          </a:p>
        </p:txBody>
      </p:sp>
      <p:pic>
        <p:nvPicPr>
          <p:cNvPr id="5" name="Picture 4" descr="U2S7-Four Marks-shutterstock_12320894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00199"/>
            <a:ext cx="4609523" cy="3073015"/>
          </a:xfrm>
          <a:prstGeom prst="rect">
            <a:avLst/>
          </a:prstGeom>
        </p:spPr>
      </p:pic>
      <p:sp>
        <p:nvSpPr>
          <p:cNvPr id="6" name="TextBox 5"/>
          <p:cNvSpPr txBox="1"/>
          <p:nvPr/>
        </p:nvSpPr>
        <p:spPr bwMode="auto">
          <a:xfrm>
            <a:off x="7924800" y="4648200"/>
            <a:ext cx="24384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ndphoto</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533400"/>
          </a:xfrm>
        </p:spPr>
        <p:txBody>
          <a:bodyPr/>
          <a:lstStyle/>
          <a:p>
            <a:r>
              <a:rPr lang="en-US" dirty="0" smtClean="0"/>
              <a:t>Holy</a:t>
            </a:r>
            <a:endParaRPr lang="en-US" dirty="0"/>
          </a:p>
        </p:txBody>
      </p:sp>
      <p:sp>
        <p:nvSpPr>
          <p:cNvPr id="3" name="Content Placeholder 2"/>
          <p:cNvSpPr>
            <a:spLocks noGrp="1"/>
          </p:cNvSpPr>
          <p:nvPr>
            <p:ph idx="1"/>
          </p:nvPr>
        </p:nvSpPr>
        <p:spPr>
          <a:xfrm>
            <a:off x="685800" y="1447800"/>
            <a:ext cx="6553200" cy="4953000"/>
          </a:xfrm>
        </p:spPr>
        <p:txBody>
          <a:bodyPr>
            <a:normAutofit/>
          </a:bodyPr>
          <a:lstStyle/>
          <a:p>
            <a:pPr lvl="0"/>
            <a:r>
              <a:rPr lang="en-US" dirty="0" smtClean="0"/>
              <a:t>From the beginning, the </a:t>
            </a:r>
            <a:br>
              <a:rPr lang="en-US" dirty="0" smtClean="0"/>
            </a:br>
            <a:r>
              <a:rPr lang="en-US" dirty="0" smtClean="0"/>
              <a:t>Church has been endowed </a:t>
            </a:r>
            <a:br>
              <a:rPr lang="en-US" dirty="0" smtClean="0"/>
            </a:br>
            <a:r>
              <a:rPr lang="en-US" dirty="0" smtClean="0"/>
              <a:t>with the sacramental means</a:t>
            </a:r>
            <a:br>
              <a:rPr lang="en-US" dirty="0" smtClean="0"/>
            </a:br>
            <a:r>
              <a:rPr lang="en-US" dirty="0" smtClean="0"/>
              <a:t>to help </a:t>
            </a:r>
            <a:r>
              <a:rPr lang="en-US" i="1" dirty="0" smtClean="0"/>
              <a:t>make holy</a:t>
            </a:r>
            <a:r>
              <a:rPr lang="en-US" dirty="0" smtClean="0"/>
              <a:t> the </a:t>
            </a:r>
            <a:br>
              <a:rPr lang="en-US" dirty="0" smtClean="0"/>
            </a:br>
            <a:r>
              <a:rPr lang="en-US" dirty="0" smtClean="0"/>
              <a:t>sinners who are found </a:t>
            </a:r>
            <a:br>
              <a:rPr lang="en-US" dirty="0" smtClean="0"/>
            </a:br>
            <a:r>
              <a:rPr lang="en-US" dirty="0" smtClean="0"/>
              <a:t>in the Church.</a:t>
            </a:r>
          </a:p>
          <a:p>
            <a:pPr lvl="0"/>
            <a:r>
              <a:rPr lang="en-US" dirty="0" smtClean="0"/>
              <a:t>The Church has been </a:t>
            </a:r>
            <a:br>
              <a:rPr lang="en-US" dirty="0" smtClean="0"/>
            </a:br>
            <a:r>
              <a:rPr lang="en-US" dirty="0" smtClean="0"/>
              <a:t>given the Sacraments </a:t>
            </a:r>
            <a:br>
              <a:rPr lang="en-US" dirty="0" smtClean="0"/>
            </a:br>
            <a:r>
              <a:rPr lang="en-US" dirty="0" smtClean="0"/>
              <a:t>along with the Word </a:t>
            </a:r>
            <a:br>
              <a:rPr lang="en-US" dirty="0" smtClean="0"/>
            </a:br>
            <a:r>
              <a:rPr lang="en-US" dirty="0" smtClean="0"/>
              <a:t>precisely </a:t>
            </a:r>
            <a:r>
              <a:rPr lang="en-US" i="1" dirty="0" smtClean="0"/>
              <a:t>in order to</a:t>
            </a:r>
            <a:r>
              <a:rPr lang="en-US" dirty="0" smtClean="0"/>
              <a:t> </a:t>
            </a:r>
            <a:r>
              <a:rPr lang="en-US" i="1" dirty="0" smtClean="0"/>
              <a:t>be </a:t>
            </a:r>
            <a:br>
              <a:rPr lang="en-US" i="1" dirty="0" smtClean="0"/>
            </a:br>
            <a:r>
              <a:rPr lang="en-US" i="1" dirty="0" smtClean="0"/>
              <a:t>able</a:t>
            </a:r>
            <a:r>
              <a:rPr lang="en-US" dirty="0" smtClean="0"/>
              <a:t> to make sinners holy.</a:t>
            </a:r>
          </a:p>
        </p:txBody>
      </p:sp>
      <p:sp>
        <p:nvSpPr>
          <p:cNvPr id="5" name="TextBox 4"/>
          <p:cNvSpPr txBox="1"/>
          <p:nvPr/>
        </p:nvSpPr>
        <p:spPr bwMode="auto">
          <a:xfrm>
            <a:off x="7391400" y="5149334"/>
            <a:ext cx="1680192"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Zvonimir</a:t>
            </a:r>
            <a:r>
              <a:rPr lang="en-US" sz="600" dirty="0">
                <a:solidFill>
                  <a:srgbClr val="A6A6A6"/>
                </a:solidFill>
              </a:rPr>
              <a:t> </a:t>
            </a:r>
            <a:r>
              <a:rPr lang="en-US" sz="600" dirty="0" err="1">
                <a:solidFill>
                  <a:srgbClr val="A6A6A6"/>
                </a:solidFill>
              </a:rPr>
              <a:t>Atletic</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U2S8-Four Marks-shutterstock_493494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838200"/>
            <a:ext cx="3343935" cy="4343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46919"/>
            <a:ext cx="7772400" cy="533400"/>
          </a:xfrm>
        </p:spPr>
        <p:txBody>
          <a:bodyPr/>
          <a:lstStyle/>
          <a:p>
            <a:r>
              <a:rPr lang="en-US" dirty="0" smtClean="0"/>
              <a:t>Holy</a:t>
            </a:r>
            <a:endParaRPr lang="en-US" dirty="0"/>
          </a:p>
        </p:txBody>
      </p:sp>
      <p:sp>
        <p:nvSpPr>
          <p:cNvPr id="3" name="Content Placeholder 2"/>
          <p:cNvSpPr>
            <a:spLocks noGrp="1"/>
          </p:cNvSpPr>
          <p:nvPr>
            <p:ph idx="1"/>
          </p:nvPr>
        </p:nvSpPr>
        <p:spPr>
          <a:xfrm>
            <a:off x="1295400" y="1356519"/>
            <a:ext cx="6477000" cy="4373563"/>
          </a:xfrm>
        </p:spPr>
        <p:txBody>
          <a:bodyPr/>
          <a:lstStyle/>
          <a:p>
            <a:pPr lvl="0"/>
            <a:r>
              <a:rPr lang="en-US" dirty="0" smtClean="0"/>
              <a:t>Each of us as a member of the Church has been called to holiness.</a:t>
            </a:r>
          </a:p>
          <a:p>
            <a:pPr lvl="0"/>
            <a:r>
              <a:rPr lang="en-US" dirty="0" smtClean="0"/>
              <a:t>By God’s grace we strive for holiness, through the power of the Holy Spirit.</a:t>
            </a:r>
          </a:p>
          <a:p>
            <a:pPr>
              <a:buNone/>
            </a:pPr>
            <a:endParaRPr lang="en-US" dirty="0"/>
          </a:p>
        </p:txBody>
      </p:sp>
      <p:pic>
        <p:nvPicPr>
          <p:cNvPr id="5" name="Picture 4" descr="U2S9-Four Marks-shutterstock_1963650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124200"/>
            <a:ext cx="4266267" cy="3200027"/>
          </a:xfrm>
          <a:prstGeom prst="rect">
            <a:avLst/>
          </a:prstGeom>
        </p:spPr>
      </p:pic>
      <p:sp>
        <p:nvSpPr>
          <p:cNvPr id="6" name="TextBox 5"/>
          <p:cNvSpPr txBox="1"/>
          <p:nvPr/>
        </p:nvSpPr>
        <p:spPr bwMode="auto">
          <a:xfrm>
            <a:off x="2743200" y="6292334"/>
            <a:ext cx="2286000" cy="184666"/>
          </a:xfrm>
          <a:prstGeom prst="rect">
            <a:avLst/>
          </a:prstGeom>
          <a:noFill/>
          <a:ln w="9525">
            <a:noFill/>
            <a:miter lim="800000"/>
            <a:headEnd/>
            <a:tailEnd/>
          </a:ln>
        </p:spPr>
        <p:txBody>
          <a:bodyPr wrap="square" rtlCol="0">
            <a:spAutoFit/>
          </a:bodyPr>
          <a:lstStyle/>
          <a:p>
            <a:r>
              <a:rPr lang="en-US" sz="600" dirty="0">
                <a:solidFill>
                  <a:srgbClr val="A6A6A6"/>
                </a:solidFill>
              </a:rPr>
              <a:t>©Bruce </a:t>
            </a:r>
            <a:r>
              <a:rPr lang="en-US" sz="600" dirty="0" err="1">
                <a:solidFill>
                  <a:srgbClr val="A6A6A6"/>
                </a:solidFill>
              </a:rPr>
              <a:t>Rolff</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826</TotalTime>
  <Words>1071</Words>
  <Application>Microsoft Office PowerPoint</Application>
  <PresentationFormat>On-screen Show (4:3)</PresentationFormat>
  <Paragraphs>120</Paragraphs>
  <Slides>21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LIC Presentation template</vt:lpstr>
      <vt:lpstr>Four Marks of the Church</vt:lpstr>
      <vt:lpstr>Four Marks</vt:lpstr>
      <vt:lpstr>Nicene Creed</vt:lpstr>
      <vt:lpstr>One</vt:lpstr>
      <vt:lpstr>One</vt:lpstr>
      <vt:lpstr>One</vt:lpstr>
      <vt:lpstr>Holy</vt:lpstr>
      <vt:lpstr>Holy</vt:lpstr>
      <vt:lpstr>Holy</vt:lpstr>
      <vt:lpstr>Holy</vt:lpstr>
      <vt:lpstr>Catholic</vt:lpstr>
      <vt:lpstr>Catholic</vt:lpstr>
      <vt:lpstr>Catholic</vt:lpstr>
      <vt:lpstr>Catholic</vt:lpstr>
      <vt:lpstr>Apostolic</vt:lpstr>
      <vt:lpstr>Apostolic</vt:lpstr>
      <vt:lpstr>Apostolic</vt:lpstr>
      <vt:lpstr>Apostolic</vt:lpstr>
      <vt:lpstr>Marks of Mission</vt:lpstr>
      <vt:lpstr>PowerPoint Presentation</vt:lpstr>
      <vt:lpstr>Acknowledgment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133</cp:revision>
  <dcterms:created xsi:type="dcterms:W3CDTF">2010-11-23T13:37:36Z</dcterms:created>
  <dcterms:modified xsi:type="dcterms:W3CDTF">2016-01-07T20:27:12Z</dcterms:modified>
</cp:coreProperties>
</file>