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4" r:id="rId3"/>
    <p:sldId id="258" r:id="rId4"/>
    <p:sldId id="259" r:id="rId5"/>
    <p:sldId id="257" r:id="rId6"/>
    <p:sldId id="261" r:id="rId7"/>
    <p:sldId id="265" r:id="rId8"/>
    <p:sldId id="260" r:id="rId9"/>
    <p:sldId id="266" r:id="rId10"/>
    <p:sldId id="263" r:id="rId11"/>
    <p:sldId id="268" r:id="rId12"/>
    <p:sldId id="269" r:id="rId13"/>
    <p:sldId id="270"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1" clrIdx="0">
    <p:extLst>
      <p:ext uri="{19B8F6BF-5375-455C-9EA6-DF929625EA0E}">
        <p15:presenceInfo xmlns:p15="http://schemas.microsoft.com/office/powerpoint/2012/main" userId="Storm_Ru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88345" autoAdjust="0"/>
  </p:normalViewPr>
  <p:slideViewPr>
    <p:cSldViewPr>
      <p:cViewPr varScale="1">
        <p:scale>
          <a:sx n="64" d="100"/>
          <a:sy n="64" d="100"/>
        </p:scale>
        <p:origin x="9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t>3/5/2015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the term </a:t>
            </a:r>
            <a:r>
              <a:rPr lang="en-US" sz="1200" i="1" kern="1200" dirty="0" smtClean="0">
                <a:solidFill>
                  <a:schemeClr val="tx1"/>
                </a:solidFill>
                <a:effectLst/>
                <a:latin typeface="+mn-lt"/>
                <a:ea typeface="+mn-ea"/>
                <a:cs typeface="+mn-cs"/>
              </a:rPr>
              <a:t>faith</a:t>
            </a:r>
            <a:r>
              <a:rPr lang="en-US" sz="1200" kern="1200" dirty="0" smtClean="0">
                <a:solidFill>
                  <a:schemeClr val="tx1"/>
                </a:solidFill>
                <a:effectLst/>
                <a:latin typeface="+mn-lt"/>
                <a:ea typeface="+mn-ea"/>
                <a:cs typeface="+mn-cs"/>
              </a:rPr>
              <a:t> comes from the Latin word </a:t>
            </a:r>
            <a:r>
              <a:rPr lang="en-US" sz="1200" i="1" kern="1200" dirty="0" smtClean="0">
                <a:solidFill>
                  <a:schemeClr val="tx1"/>
                </a:solidFill>
                <a:effectLst/>
                <a:latin typeface="+mn-lt"/>
                <a:ea typeface="+mn-ea"/>
                <a:cs typeface="+mn-cs"/>
              </a:rPr>
              <a:t>fides,</a:t>
            </a:r>
            <a:r>
              <a:rPr lang="en-US" sz="1200" kern="1200" dirty="0" smtClean="0">
                <a:solidFill>
                  <a:schemeClr val="tx1"/>
                </a:solidFill>
                <a:effectLst/>
                <a:latin typeface="+mn-lt"/>
                <a:ea typeface="+mn-ea"/>
                <a:cs typeface="+mn-cs"/>
              </a:rPr>
              <a:t> meaning “trust” or “belief.” Ask for examples of people the students have faith in, and emphasize that faith involves belief and trust.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58, “Faith and Religion,”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 for examples of saints who have inspired them.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60, “Biblical Figures, Saints, and Martyrs: Examples of Faith,”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 to imagine what the original disciples of Jesus were like. Brainstorm how we would expect them to act, what attitudes and beliefs we might see. (See article 61 in the student book.) Ask for examples of belief and behavior we might see in Jesus’ disciples today.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61, “Faith: Our Response to Revelation,”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Direct the students to think of someone they believe is living out their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vocation as a Christian. Ask how that person witnesses to their faith.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61, “Faith: Our Response to Revelation,”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Direct students to read the descriptions of each virtue in article 62 of the student book. Discuss how each virtue helps guide us to God, as Pope Saint John Paul II </a:t>
            </a:r>
            <a:r>
              <a:rPr lang="en-US" sz="1200" kern="1200" smtClean="0">
                <a:solidFill>
                  <a:schemeClr val="tx1"/>
                </a:solidFill>
                <a:effectLst/>
                <a:latin typeface="+mn-lt"/>
                <a:ea typeface="+mn-ea"/>
                <a:cs typeface="+mn-cs"/>
              </a:rPr>
              <a:t>asserted.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62, “The Theological Virtues: Faith, Hope, and Love,”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the question that concludes</a:t>
            </a:r>
            <a:r>
              <a:rPr lang="en-US" sz="1200" kern="1200" baseline="0" dirty="0" smtClean="0">
                <a:solidFill>
                  <a:schemeClr val="tx1"/>
                </a:solidFill>
                <a:effectLst/>
                <a:latin typeface="+mn-lt"/>
                <a:ea typeface="+mn-ea"/>
                <a:cs typeface="+mn-cs"/>
              </a:rPr>
              <a:t> article 58 </a:t>
            </a:r>
            <a:r>
              <a:rPr lang="en-US" sz="1200" kern="1200" dirty="0" smtClean="0">
                <a:solidFill>
                  <a:schemeClr val="tx1"/>
                </a:solidFill>
                <a:effectLst/>
                <a:latin typeface="+mn-lt"/>
                <a:ea typeface="+mn-ea"/>
                <a:cs typeface="+mn-cs"/>
              </a:rPr>
              <a:t>in the student book, “In your words, why is faith inseparable from religion?” (Faith without religion will fade away; religion without faith is empty ritual.)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58, “Faith and Religion,”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the Did You Know? sidebar near the close of article 58 in the student book, “The Book of Psalms: Prayers of Praise.” Share some examples of liturgical music the students know and appreciate, with lyrics based on the Psalms.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58, “Faith and Religion,”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when we make sacrifices to serve others, we can make our lives a sacrifice to God, as Jesus did. Ask what small sacrifice the students made for someone in the past twenty-four hours; challenge them to consciously offer a similar sacrifice to God by this time tomorrow.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58, “Faith and Religion,”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Point out that because faith is a gift from God, we can pray for an increase in our faith. Consider sharing an example from your own or another person’s life where persistent prayer was an effective response to doubt or half-heartedness.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59, “Faith: A Gift from God,”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things that can stand in the way of accepting Jesus’ invitation to believe in Divine Revelation. Identify ways of responding to those barriers.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59, “Faith: A Gift from God,”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how the support of other faithful Christians can help us trust in God’s Revelation.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59, “Faith: A Gift from God,”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Lead a discussion about ways we can consciously nourish our faith. (See article 59 in chapter 13 of the student book.)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59, “Faith: A Gift from God,”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9</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Review examples from article 60 in chapter 13 of the student book. Ask the question at the end</a:t>
            </a:r>
            <a:r>
              <a:rPr lang="en-US" sz="1200" kern="1200" baseline="0" dirty="0" smtClean="0">
                <a:solidFill>
                  <a:schemeClr val="tx1"/>
                </a:solidFill>
                <a:effectLst/>
                <a:latin typeface="+mn-lt"/>
                <a:ea typeface="+mn-ea"/>
                <a:cs typeface="+mn-cs"/>
              </a:rPr>
              <a:t> of article 60 </a:t>
            </a:r>
            <a:r>
              <a:rPr lang="en-US" sz="1200" kern="1200" dirty="0" smtClean="0">
                <a:solidFill>
                  <a:schemeClr val="tx1"/>
                </a:solidFill>
                <a:effectLst/>
                <a:latin typeface="+mn-lt"/>
                <a:ea typeface="+mn-ea"/>
                <a:cs typeface="+mn-cs"/>
              </a:rPr>
              <a:t>in the student book, “Whom do you look to when you feel discouraged in faith?”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60, “Biblical Figures, Saints, and Martyrs: Examples of Faith,”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10</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effectLst/>
              </a:rPr>
              <a:t>What Is Faith?</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 </a:t>
            </a:r>
            <a:r>
              <a:rPr lang="en-US" i="1" dirty="0"/>
              <a:t>Jesus Christ: God’s Love Made Visible, </a:t>
            </a:r>
            <a:r>
              <a:rPr lang="en-US" i="1" dirty="0" smtClean="0"/>
              <a:t/>
            </a:r>
            <a:br>
              <a:rPr lang="en-US" i="1" dirty="0" smtClean="0"/>
            </a:br>
            <a:r>
              <a:rPr lang="en-US" i="1" dirty="0" smtClean="0"/>
              <a:t>Second </a:t>
            </a:r>
            <a:r>
              <a:rPr lang="en-US" i="1" dirty="0"/>
              <a:t>Edition</a:t>
            </a:r>
            <a:r>
              <a:rPr lang="en-US" i="1" dirty="0" smtClean="0"/>
              <a:t/>
            </a:r>
            <a:br>
              <a:rPr lang="en-US" i="1" dirty="0" smtClean="0"/>
            </a:br>
            <a:r>
              <a:rPr lang="en-US" dirty="0"/>
              <a:t>Unit 5, Chapter 13</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TX004819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5029200" cy="762000"/>
          </a:xfrm>
        </p:spPr>
        <p:txBody>
          <a:bodyPr>
            <a:normAutofit/>
          </a:bodyPr>
          <a:lstStyle/>
          <a:p>
            <a:r>
              <a:rPr lang="en-US" dirty="0"/>
              <a:t>Biblical Figures</a:t>
            </a:r>
          </a:p>
        </p:txBody>
      </p:sp>
      <p:sp>
        <p:nvSpPr>
          <p:cNvPr id="7" name="Text Placeholder 3"/>
          <p:cNvSpPr>
            <a:spLocks noGrp="1"/>
          </p:cNvSpPr>
          <p:nvPr>
            <p:ph type="body" sz="quarter" idx="4294967295"/>
          </p:nvPr>
        </p:nvSpPr>
        <p:spPr>
          <a:xfrm>
            <a:off x="647658" y="1371600"/>
            <a:ext cx="4000542" cy="3657600"/>
          </a:xfrm>
          <a:prstGeom prst="rect">
            <a:avLst/>
          </a:prstGeom>
        </p:spPr>
        <p:txBody>
          <a:bodyPr>
            <a:normAutofit/>
          </a:bodyPr>
          <a:lstStyle/>
          <a:p>
            <a:r>
              <a:rPr lang="en-US" dirty="0"/>
              <a:t>The Scriptures are filled with examples of people whose response to God’s Revelation inspires faith.</a:t>
            </a:r>
          </a:p>
          <a:p>
            <a:r>
              <a:rPr lang="en-US" dirty="0"/>
              <a:t>Some responded with faith in difficult circumstances.</a:t>
            </a:r>
          </a:p>
          <a:p>
            <a:r>
              <a:rPr lang="en-US" dirty="0"/>
              <a:t>Others made great sacrifices to surrender to God.</a:t>
            </a:r>
          </a:p>
        </p:txBody>
      </p:sp>
      <p:sp>
        <p:nvSpPr>
          <p:cNvPr id="6" name="TextBox 5"/>
          <p:cNvSpPr txBox="1"/>
          <p:nvPr/>
        </p:nvSpPr>
        <p:spPr bwMode="auto">
          <a:xfrm>
            <a:off x="4800600" y="5105400"/>
            <a:ext cx="3066393" cy="215444"/>
          </a:xfrm>
          <a:prstGeom prst="rect">
            <a:avLst/>
          </a:prstGeom>
          <a:noFill/>
          <a:ln w="9525">
            <a:noFill/>
            <a:miter lim="800000"/>
            <a:headEnd/>
            <a:tailEnd/>
          </a:ln>
        </p:spPr>
        <p:txBody>
          <a:bodyPr wrap="square" rtlCol="0">
            <a:spAutoFit/>
          </a:bodyPr>
          <a:lstStyle/>
          <a:p>
            <a:r>
              <a:rPr lang="pt-BR" sz="800" dirty="0">
                <a:solidFill>
                  <a:schemeClr val="bg1">
                    <a:lumMod val="65000"/>
                  </a:schemeClr>
                </a:solidFill>
              </a:rPr>
              <a:t>© dlewis33 / iStockphoto.com</a:t>
            </a:r>
            <a:endParaRPr lang="en-US" sz="800" dirty="0">
              <a:solidFill>
                <a:schemeClr val="bg1">
                  <a:lumMod val="65000"/>
                </a:schemeClr>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290765"/>
            <a:ext cx="4076700" cy="27072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08707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5029200" cy="762000"/>
          </a:xfrm>
        </p:spPr>
        <p:txBody>
          <a:bodyPr>
            <a:normAutofit/>
          </a:bodyPr>
          <a:lstStyle/>
          <a:p>
            <a:r>
              <a:rPr lang="en-US" dirty="0"/>
              <a:t>Saints and Martyrs</a:t>
            </a:r>
          </a:p>
        </p:txBody>
      </p:sp>
      <p:sp>
        <p:nvSpPr>
          <p:cNvPr id="7" name="Text Placeholder 3"/>
          <p:cNvSpPr>
            <a:spLocks noGrp="1"/>
          </p:cNvSpPr>
          <p:nvPr>
            <p:ph type="body" sz="quarter" idx="4294967295"/>
          </p:nvPr>
        </p:nvSpPr>
        <p:spPr>
          <a:xfrm>
            <a:off x="647658" y="1371600"/>
            <a:ext cx="8115342" cy="3657600"/>
          </a:xfrm>
          <a:prstGeom prst="rect">
            <a:avLst/>
          </a:prstGeom>
        </p:spPr>
        <p:txBody>
          <a:bodyPr>
            <a:normAutofit/>
          </a:bodyPr>
          <a:lstStyle/>
          <a:p>
            <a:r>
              <a:rPr lang="en-US" dirty="0"/>
              <a:t>The lives of the saints, some of whom were also martyrs, are a source of inspiration.</a:t>
            </a:r>
          </a:p>
          <a:p>
            <a:r>
              <a:rPr lang="en-US" dirty="0"/>
              <a:t>They show us how to maintain and grow our faith.</a:t>
            </a:r>
          </a:p>
          <a:p>
            <a:r>
              <a:rPr lang="en-US" dirty="0"/>
              <a:t>They teach us how to surrender our whole selves to the truth </a:t>
            </a:r>
            <a:r>
              <a:rPr lang="en-US" dirty="0" smtClean="0"/>
              <a:t/>
            </a:r>
            <a:br>
              <a:rPr lang="en-US" dirty="0" smtClean="0"/>
            </a:br>
            <a:r>
              <a:rPr lang="en-US" dirty="0" smtClean="0"/>
              <a:t>God </a:t>
            </a:r>
            <a:r>
              <a:rPr lang="en-US" dirty="0"/>
              <a:t>has revealed.</a:t>
            </a:r>
          </a:p>
        </p:txBody>
      </p:sp>
      <p:sp>
        <p:nvSpPr>
          <p:cNvPr id="6" name="TextBox 5"/>
          <p:cNvSpPr txBox="1"/>
          <p:nvPr/>
        </p:nvSpPr>
        <p:spPr bwMode="auto">
          <a:xfrm>
            <a:off x="3276600" y="6198494"/>
            <a:ext cx="2151993" cy="215444"/>
          </a:xfrm>
          <a:prstGeom prst="rect">
            <a:avLst/>
          </a:prstGeom>
          <a:noFill/>
          <a:ln w="9525">
            <a:noFill/>
            <a:miter lim="800000"/>
            <a:headEnd/>
            <a:tailEnd/>
          </a:ln>
        </p:spPr>
        <p:txBody>
          <a:bodyPr wrap="square" rtlCol="0">
            <a:spAutoFit/>
          </a:bodyPr>
          <a:lstStyle/>
          <a:p>
            <a:r>
              <a:rPr lang="pt-BR" sz="800" dirty="0">
                <a:solidFill>
                  <a:schemeClr val="bg1">
                    <a:lumMod val="65000"/>
                  </a:schemeClr>
                </a:solidFill>
              </a:rPr>
              <a:t>© andykazie / iStockphoto.com</a:t>
            </a:r>
            <a:endParaRPr lang="en-US" sz="800" dirty="0">
              <a:solidFill>
                <a:schemeClr val="bg1">
                  <a:lumMod val="65000"/>
                </a:schemeClr>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2991389"/>
            <a:ext cx="4157010" cy="3117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4766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762000"/>
            <a:ext cx="4953000" cy="990600"/>
          </a:xfrm>
        </p:spPr>
        <p:txBody>
          <a:bodyPr>
            <a:normAutofit/>
          </a:bodyPr>
          <a:lstStyle/>
          <a:p>
            <a:r>
              <a:rPr lang="en-US" dirty="0"/>
              <a:t>We Respond through Discipleship</a:t>
            </a:r>
          </a:p>
        </p:txBody>
      </p:sp>
      <p:sp>
        <p:nvSpPr>
          <p:cNvPr id="7" name="Text Placeholder 3"/>
          <p:cNvSpPr>
            <a:spLocks noGrp="1"/>
          </p:cNvSpPr>
          <p:nvPr>
            <p:ph type="body" sz="quarter" idx="4294967295"/>
          </p:nvPr>
        </p:nvSpPr>
        <p:spPr>
          <a:xfrm>
            <a:off x="4343400" y="1752600"/>
            <a:ext cx="4495800" cy="3962400"/>
          </a:xfrm>
          <a:prstGeom prst="rect">
            <a:avLst/>
          </a:prstGeom>
        </p:spPr>
        <p:txBody>
          <a:bodyPr>
            <a:normAutofit/>
          </a:bodyPr>
          <a:lstStyle/>
          <a:p>
            <a:r>
              <a:rPr lang="en-US" dirty="0"/>
              <a:t>God initiates a relationship with us through Revelation; we respond to God through faith.</a:t>
            </a:r>
          </a:p>
          <a:p>
            <a:r>
              <a:rPr lang="en-US" dirty="0"/>
              <a:t>When we have faith in Jesus Christ, we become his disciples.</a:t>
            </a:r>
          </a:p>
        </p:txBody>
      </p:sp>
      <p:sp>
        <p:nvSpPr>
          <p:cNvPr id="6" name="TextBox 5"/>
          <p:cNvSpPr txBox="1"/>
          <p:nvPr/>
        </p:nvSpPr>
        <p:spPr bwMode="auto">
          <a:xfrm rot="21277946">
            <a:off x="1605073" y="6206562"/>
            <a:ext cx="2373915"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targovcom</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8316" y="2171471"/>
            <a:ext cx="2787430" cy="39382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12567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6705600" cy="762000"/>
          </a:xfrm>
        </p:spPr>
        <p:txBody>
          <a:bodyPr>
            <a:normAutofit/>
          </a:bodyPr>
          <a:lstStyle/>
          <a:p>
            <a:r>
              <a:rPr lang="en-US" dirty="0"/>
              <a:t>We Respond through Evangelization</a:t>
            </a:r>
          </a:p>
        </p:txBody>
      </p:sp>
      <p:sp>
        <p:nvSpPr>
          <p:cNvPr id="7" name="Text Placeholder 3"/>
          <p:cNvSpPr>
            <a:spLocks noGrp="1"/>
          </p:cNvSpPr>
          <p:nvPr>
            <p:ph type="body" sz="quarter" idx="4294967295"/>
          </p:nvPr>
        </p:nvSpPr>
        <p:spPr>
          <a:xfrm>
            <a:off x="647658" y="1371600"/>
            <a:ext cx="8343942" cy="3657600"/>
          </a:xfrm>
          <a:prstGeom prst="rect">
            <a:avLst/>
          </a:prstGeom>
        </p:spPr>
        <p:txBody>
          <a:bodyPr>
            <a:normAutofit/>
          </a:bodyPr>
          <a:lstStyle/>
          <a:p>
            <a:r>
              <a:rPr lang="en-US" dirty="0"/>
              <a:t>All disciples of Jesus have a common vocation.</a:t>
            </a:r>
          </a:p>
          <a:p>
            <a:r>
              <a:rPr lang="en-US" dirty="0"/>
              <a:t>We are to be holy and to proclaim our faith in Jesus and the Gospel.</a:t>
            </a:r>
          </a:p>
          <a:p>
            <a:r>
              <a:rPr lang="en-US" dirty="0"/>
              <a:t>We can witness to our faith through our words and deeds.</a:t>
            </a:r>
          </a:p>
        </p:txBody>
      </p:sp>
      <p:sp>
        <p:nvSpPr>
          <p:cNvPr id="6" name="TextBox 5"/>
          <p:cNvSpPr txBox="1"/>
          <p:nvPr/>
        </p:nvSpPr>
        <p:spPr bwMode="auto">
          <a:xfrm>
            <a:off x="2362200" y="6198494"/>
            <a:ext cx="3066393" cy="215444"/>
          </a:xfrm>
          <a:prstGeom prst="rect">
            <a:avLst/>
          </a:prstGeom>
          <a:noFill/>
          <a:ln w="9525">
            <a:noFill/>
            <a:miter lim="800000"/>
            <a:headEnd/>
            <a:tailEnd/>
          </a:ln>
        </p:spPr>
        <p:txBody>
          <a:bodyPr wrap="square" rtlCol="0">
            <a:spAutoFit/>
          </a:bodyPr>
          <a:lstStyle/>
          <a:p>
            <a:r>
              <a:rPr lang="pt-BR" sz="800" dirty="0">
                <a:solidFill>
                  <a:schemeClr val="bg1">
                    <a:lumMod val="65000"/>
                  </a:schemeClr>
                </a:solidFill>
              </a:rPr>
              <a:t>© Tony Campbell / Shutterstock.com</a:t>
            </a:r>
            <a:endParaRPr lang="en-US" sz="800" dirty="0">
              <a:solidFill>
                <a:schemeClr val="bg1">
                  <a:lumMod val="65000"/>
                </a:schemeClr>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1" y="2991389"/>
            <a:ext cx="4678359" cy="3117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9772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5334000" cy="1066800"/>
          </a:xfrm>
        </p:spPr>
        <p:txBody>
          <a:bodyPr>
            <a:normAutofit/>
          </a:bodyPr>
          <a:lstStyle/>
          <a:p>
            <a:r>
              <a:rPr lang="en-US" dirty="0"/>
              <a:t>The Theological Virtues</a:t>
            </a:r>
          </a:p>
        </p:txBody>
      </p:sp>
      <p:sp>
        <p:nvSpPr>
          <p:cNvPr id="7" name="Text Placeholder 3"/>
          <p:cNvSpPr>
            <a:spLocks noGrp="1"/>
          </p:cNvSpPr>
          <p:nvPr>
            <p:ph type="body" sz="quarter" idx="4294967295"/>
          </p:nvPr>
        </p:nvSpPr>
        <p:spPr>
          <a:xfrm>
            <a:off x="609600" y="1600200"/>
            <a:ext cx="8686800" cy="3581400"/>
          </a:xfrm>
          <a:prstGeom prst="rect">
            <a:avLst/>
          </a:prstGeom>
        </p:spPr>
        <p:txBody>
          <a:bodyPr>
            <a:normAutofit/>
          </a:bodyPr>
          <a:lstStyle/>
          <a:p>
            <a:r>
              <a:rPr lang="en-US" dirty="0"/>
              <a:t>A virtue is a good habit, a continual disposition to do good.</a:t>
            </a:r>
          </a:p>
          <a:p>
            <a:r>
              <a:rPr lang="en-US" dirty="0"/>
              <a:t>The three theological virtues are faith, hope, and charity or love.</a:t>
            </a:r>
          </a:p>
          <a:p>
            <a:r>
              <a:rPr lang="en-US" dirty="0"/>
              <a:t>These virtues enable us to live in relationship with the Blessed Trinity.</a:t>
            </a:r>
          </a:p>
        </p:txBody>
      </p:sp>
      <p:sp>
        <p:nvSpPr>
          <p:cNvPr id="6" name="TextBox 5"/>
          <p:cNvSpPr txBox="1"/>
          <p:nvPr/>
        </p:nvSpPr>
        <p:spPr bwMode="auto">
          <a:xfrm>
            <a:off x="2260836" y="6172200"/>
            <a:ext cx="2361964"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sivarock</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3011249"/>
            <a:ext cx="4673600" cy="313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9769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914400"/>
            <a:ext cx="3276600" cy="4845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85800" y="990600"/>
            <a:ext cx="4410856" cy="1066800"/>
          </a:xfrm>
        </p:spPr>
        <p:txBody>
          <a:bodyPr>
            <a:normAutofit/>
          </a:bodyPr>
          <a:lstStyle/>
          <a:p>
            <a:r>
              <a:rPr lang="en-US" dirty="0"/>
              <a:t>Faith</a:t>
            </a:r>
          </a:p>
        </p:txBody>
      </p:sp>
      <p:sp>
        <p:nvSpPr>
          <p:cNvPr id="7" name="Text Placeholder 3"/>
          <p:cNvSpPr>
            <a:spLocks noGrp="1"/>
          </p:cNvSpPr>
          <p:nvPr>
            <p:ph type="body" sz="quarter" idx="4294967295"/>
          </p:nvPr>
        </p:nvSpPr>
        <p:spPr>
          <a:xfrm>
            <a:off x="762000" y="2057400"/>
            <a:ext cx="4419600" cy="3657600"/>
          </a:xfrm>
          <a:prstGeom prst="rect">
            <a:avLst/>
          </a:prstGeom>
        </p:spPr>
        <p:txBody>
          <a:bodyPr>
            <a:normAutofit/>
          </a:bodyPr>
          <a:lstStyle/>
          <a:p>
            <a:r>
              <a:rPr lang="en-US" dirty="0"/>
              <a:t>Faith is the theological virtue that </a:t>
            </a:r>
            <a:r>
              <a:rPr lang="en-US" dirty="0" smtClean="0"/>
              <a:t>enables </a:t>
            </a:r>
            <a:r>
              <a:rPr lang="en-US" dirty="0"/>
              <a:t>us to accept God’s revealed truth.</a:t>
            </a:r>
          </a:p>
          <a:p>
            <a:r>
              <a:rPr lang="en-US" dirty="0"/>
              <a:t>It allows us to be in union with him in our mind and heart.</a:t>
            </a:r>
          </a:p>
          <a:p>
            <a:r>
              <a:rPr lang="en-US" dirty="0"/>
              <a:t>Faith is the surrendering of our whole selves—mind, heart, and spirit—to God’s saving love.</a:t>
            </a:r>
          </a:p>
        </p:txBody>
      </p:sp>
      <p:sp>
        <p:nvSpPr>
          <p:cNvPr id="6" name="TextBox 5"/>
          <p:cNvSpPr txBox="1"/>
          <p:nvPr/>
        </p:nvSpPr>
        <p:spPr bwMode="auto">
          <a:xfrm>
            <a:off x="5266628" y="5765754"/>
            <a:ext cx="3276516"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BBG019 / iStockphoto.com</a:t>
            </a:r>
          </a:p>
        </p:txBody>
      </p:sp>
    </p:spTree>
    <p:extLst>
      <p:ext uri="{BB962C8B-B14F-4D97-AF65-F5344CB8AC3E}">
        <p14:creationId xmlns:p14="http://schemas.microsoft.com/office/powerpoint/2010/main" val="1829837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838200"/>
            <a:ext cx="7581900" cy="838200"/>
          </a:xfrm>
        </p:spPr>
        <p:txBody>
          <a:bodyPr>
            <a:normAutofit/>
          </a:bodyPr>
          <a:lstStyle/>
          <a:p>
            <a:r>
              <a:rPr lang="en-US" dirty="0"/>
              <a:t>Faith and Religion Are Inseparable</a:t>
            </a:r>
          </a:p>
        </p:txBody>
      </p:sp>
      <p:sp>
        <p:nvSpPr>
          <p:cNvPr id="7" name="Text Placeholder 3"/>
          <p:cNvSpPr>
            <a:spLocks noGrp="1"/>
          </p:cNvSpPr>
          <p:nvPr>
            <p:ph type="body" sz="quarter" idx="4294967295"/>
          </p:nvPr>
        </p:nvSpPr>
        <p:spPr>
          <a:xfrm>
            <a:off x="647700" y="1676400"/>
            <a:ext cx="7581900" cy="2438400"/>
          </a:xfrm>
          <a:prstGeom prst="rect">
            <a:avLst/>
          </a:prstGeom>
        </p:spPr>
        <p:txBody>
          <a:bodyPr>
            <a:normAutofit/>
          </a:bodyPr>
          <a:lstStyle/>
          <a:p>
            <a:r>
              <a:rPr lang="en-US" dirty="0"/>
              <a:t>Religion is the practice of prayer, worship, service, and </a:t>
            </a:r>
            <a:r>
              <a:rPr lang="en-US" dirty="0" smtClean="0"/>
              <a:t/>
            </a:r>
            <a:br>
              <a:rPr lang="en-US" dirty="0" smtClean="0"/>
            </a:br>
            <a:r>
              <a:rPr lang="en-US" dirty="0" smtClean="0"/>
              <a:t>shared </a:t>
            </a:r>
            <a:r>
              <a:rPr lang="en-US" dirty="0"/>
              <a:t>beliefs.</a:t>
            </a:r>
          </a:p>
          <a:p>
            <a:r>
              <a:rPr lang="en-US" dirty="0"/>
              <a:t>Religion results from surrendering ourselves to God’s love.</a:t>
            </a:r>
          </a:p>
          <a:p>
            <a:r>
              <a:rPr lang="en-US" dirty="0"/>
              <a:t>Faith and religion: </a:t>
            </a:r>
            <a:r>
              <a:rPr lang="en-US" dirty="0" smtClean="0"/>
              <a:t/>
            </a:r>
            <a:br>
              <a:rPr lang="en-US" dirty="0" smtClean="0"/>
            </a:br>
            <a:r>
              <a:rPr lang="en-US" dirty="0" smtClean="0"/>
              <a:t>we </a:t>
            </a:r>
            <a:r>
              <a:rPr lang="en-US" dirty="0"/>
              <a:t>cannot truly have </a:t>
            </a:r>
            <a:r>
              <a:rPr lang="en-US" dirty="0" smtClean="0"/>
              <a:t/>
            </a:r>
            <a:br>
              <a:rPr lang="en-US" dirty="0" smtClean="0"/>
            </a:br>
            <a:r>
              <a:rPr lang="en-US" dirty="0" smtClean="0"/>
              <a:t>one </a:t>
            </a:r>
            <a:r>
              <a:rPr lang="en-US" dirty="0"/>
              <a:t>without the other.</a:t>
            </a:r>
          </a:p>
        </p:txBody>
      </p:sp>
      <p:sp>
        <p:nvSpPr>
          <p:cNvPr id="6" name="TextBox 5"/>
          <p:cNvSpPr txBox="1"/>
          <p:nvPr/>
        </p:nvSpPr>
        <p:spPr bwMode="auto">
          <a:xfrm>
            <a:off x="3930869" y="6109156"/>
            <a:ext cx="243840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Francesco </a:t>
            </a:r>
            <a:r>
              <a:rPr lang="en-US" sz="800" dirty="0" err="1">
                <a:solidFill>
                  <a:schemeClr val="bg1">
                    <a:lumMod val="65000"/>
                  </a:schemeClr>
                </a:solidFill>
              </a:rPr>
              <a:t>Dazzi</a:t>
            </a:r>
            <a:r>
              <a:rPr lang="en-US" sz="800" dirty="0">
                <a:solidFill>
                  <a:schemeClr val="bg1">
                    <a:lumMod val="65000"/>
                  </a:schemeClr>
                </a:solidFill>
              </a:rPr>
              <a:t> / Shutterstock.com</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4255" y="2812822"/>
            <a:ext cx="4330917" cy="32263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0104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0" y="914400"/>
            <a:ext cx="5257799" cy="838200"/>
          </a:xfrm>
        </p:spPr>
        <p:txBody>
          <a:bodyPr>
            <a:normAutofit fontScale="90000"/>
          </a:bodyPr>
          <a:lstStyle/>
          <a:p>
            <a:r>
              <a:rPr lang="en-US" dirty="0"/>
              <a:t>Religion: Worship and Adoration</a:t>
            </a:r>
          </a:p>
        </p:txBody>
      </p:sp>
      <p:sp>
        <p:nvSpPr>
          <p:cNvPr id="7" name="Text Placeholder 3"/>
          <p:cNvSpPr>
            <a:spLocks noGrp="1"/>
          </p:cNvSpPr>
          <p:nvPr>
            <p:ph type="body" sz="quarter" idx="4294967295"/>
          </p:nvPr>
        </p:nvSpPr>
        <p:spPr>
          <a:xfrm>
            <a:off x="4648200" y="1752600"/>
            <a:ext cx="4191000" cy="3962400"/>
          </a:xfrm>
          <a:prstGeom prst="rect">
            <a:avLst/>
          </a:prstGeom>
        </p:spPr>
        <p:txBody>
          <a:bodyPr>
            <a:normAutofit/>
          </a:bodyPr>
          <a:lstStyle/>
          <a:p>
            <a:r>
              <a:rPr lang="en-US" dirty="0"/>
              <a:t>Worship of God is a key component of religion.</a:t>
            </a:r>
          </a:p>
          <a:p>
            <a:r>
              <a:rPr lang="en-US" dirty="0"/>
              <a:t>When we truly adore God, we acknowledge him as Savior and Creator.</a:t>
            </a:r>
          </a:p>
          <a:p>
            <a:r>
              <a:rPr lang="en-US" dirty="0"/>
              <a:t>We recall that every blessing we enjoy is a gracious gift from God. </a:t>
            </a:r>
          </a:p>
        </p:txBody>
      </p:sp>
      <p:sp>
        <p:nvSpPr>
          <p:cNvPr id="6" name="TextBox 5"/>
          <p:cNvSpPr txBox="1"/>
          <p:nvPr/>
        </p:nvSpPr>
        <p:spPr bwMode="auto">
          <a:xfrm rot="21277946">
            <a:off x="520970" y="5222911"/>
            <a:ext cx="2522483"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Vasileios</a:t>
            </a:r>
            <a:r>
              <a:rPr lang="en-US" sz="800" dirty="0">
                <a:solidFill>
                  <a:schemeClr val="bg1">
                    <a:lumMod val="65000"/>
                  </a:schemeClr>
                </a:solidFill>
              </a:rPr>
              <a:t> </a:t>
            </a:r>
            <a:r>
              <a:rPr lang="en-US" sz="800" dirty="0" err="1">
                <a:solidFill>
                  <a:schemeClr val="bg1">
                    <a:lumMod val="65000"/>
                  </a:schemeClr>
                </a:solidFill>
              </a:rPr>
              <a:t>Economou</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057400"/>
            <a:ext cx="3970073" cy="29220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83477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3048000" cy="1219200"/>
          </a:xfrm>
        </p:spPr>
        <p:txBody>
          <a:bodyPr>
            <a:normAutofit fontScale="90000"/>
          </a:bodyPr>
          <a:lstStyle/>
          <a:p>
            <a:r>
              <a:rPr lang="en-US" dirty="0" smtClean="0"/>
              <a:t>Religion: Service and Sacrifice</a:t>
            </a:r>
            <a:endParaRPr lang="en-US" dirty="0"/>
          </a:p>
        </p:txBody>
      </p:sp>
      <p:sp>
        <p:nvSpPr>
          <p:cNvPr id="7" name="Text Placeholder 3"/>
          <p:cNvSpPr>
            <a:spLocks noGrp="1"/>
          </p:cNvSpPr>
          <p:nvPr>
            <p:ph type="body" sz="quarter" idx="4294967295"/>
          </p:nvPr>
        </p:nvSpPr>
        <p:spPr>
          <a:xfrm>
            <a:off x="838200" y="2459421"/>
            <a:ext cx="3429000" cy="3809999"/>
          </a:xfrm>
          <a:prstGeom prst="rect">
            <a:avLst/>
          </a:prstGeom>
        </p:spPr>
        <p:txBody>
          <a:bodyPr>
            <a:normAutofit/>
          </a:bodyPr>
          <a:lstStyle/>
          <a:p>
            <a:r>
              <a:rPr lang="en-US" dirty="0"/>
              <a:t>Religious practices include service offered on behalf of our neighbor. </a:t>
            </a:r>
          </a:p>
          <a:p>
            <a:r>
              <a:rPr lang="en-US" dirty="0"/>
              <a:t>We sacrifice our time, money, or other resources for the good of others.</a:t>
            </a:r>
          </a:p>
        </p:txBody>
      </p:sp>
      <p:sp>
        <p:nvSpPr>
          <p:cNvPr id="6" name="TextBox 5"/>
          <p:cNvSpPr txBox="1"/>
          <p:nvPr/>
        </p:nvSpPr>
        <p:spPr bwMode="auto">
          <a:xfrm>
            <a:off x="4267200" y="4233041"/>
            <a:ext cx="175260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liquidmachine</a:t>
            </a:r>
            <a:r>
              <a:rPr lang="en-US" sz="800" dirty="0">
                <a:solidFill>
                  <a:schemeClr val="bg1">
                    <a:lumMod val="65000"/>
                  </a:schemeClr>
                </a:solidFill>
              </a:rPr>
              <a:t> / iStockphoto.com</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990600"/>
            <a:ext cx="4672584" cy="3113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0" y="890247"/>
            <a:ext cx="4724400" cy="533400"/>
          </a:xfrm>
        </p:spPr>
        <p:txBody>
          <a:bodyPr>
            <a:normAutofit/>
          </a:bodyPr>
          <a:lstStyle/>
          <a:p>
            <a:r>
              <a:rPr lang="en-US" dirty="0"/>
              <a:t>Faith: A Gift from God</a:t>
            </a:r>
          </a:p>
        </p:txBody>
      </p:sp>
      <p:sp>
        <p:nvSpPr>
          <p:cNvPr id="7" name="Text Placeholder 3"/>
          <p:cNvSpPr>
            <a:spLocks noGrp="1"/>
          </p:cNvSpPr>
          <p:nvPr>
            <p:ph type="body" sz="quarter" idx="4294967295"/>
          </p:nvPr>
        </p:nvSpPr>
        <p:spPr>
          <a:xfrm>
            <a:off x="4314669" y="1728708"/>
            <a:ext cx="4038600" cy="4298185"/>
          </a:xfrm>
          <a:prstGeom prst="rect">
            <a:avLst/>
          </a:prstGeom>
        </p:spPr>
        <p:txBody>
          <a:bodyPr>
            <a:normAutofit/>
          </a:bodyPr>
          <a:lstStyle/>
          <a:p>
            <a:r>
              <a:rPr lang="en-US" dirty="0"/>
              <a:t>Faith is a supernatural gift that God freely offers to us.</a:t>
            </a:r>
          </a:p>
          <a:p>
            <a:r>
              <a:rPr lang="en-US" dirty="0"/>
              <a:t>None of us can maintain faith on our own.</a:t>
            </a:r>
          </a:p>
          <a:p>
            <a:r>
              <a:rPr lang="en-US" dirty="0"/>
              <a:t>Divine grace and the help of the Holy Spirit make our faith possible.</a:t>
            </a:r>
          </a:p>
        </p:txBody>
      </p:sp>
      <p:sp>
        <p:nvSpPr>
          <p:cNvPr id="6" name="TextBox 5"/>
          <p:cNvSpPr txBox="1"/>
          <p:nvPr/>
        </p:nvSpPr>
        <p:spPr bwMode="auto">
          <a:xfrm rot="21161173">
            <a:off x="1446192" y="5877655"/>
            <a:ext cx="3766301"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Symbiont</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61173">
            <a:off x="1166463" y="1732911"/>
            <a:ext cx="2750074" cy="41357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6627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0" y="1121214"/>
            <a:ext cx="3886200" cy="859986"/>
          </a:xfrm>
        </p:spPr>
        <p:txBody>
          <a:bodyPr>
            <a:normAutofit/>
          </a:bodyPr>
          <a:lstStyle/>
          <a:p>
            <a:r>
              <a:rPr lang="en-US" dirty="0"/>
              <a:t>Belief and Faith</a:t>
            </a:r>
          </a:p>
        </p:txBody>
      </p:sp>
      <p:sp>
        <p:nvSpPr>
          <p:cNvPr id="7" name="Text Placeholder 3"/>
          <p:cNvSpPr>
            <a:spLocks noGrp="1"/>
          </p:cNvSpPr>
          <p:nvPr>
            <p:ph type="body" sz="quarter" idx="4294967295"/>
          </p:nvPr>
        </p:nvSpPr>
        <p:spPr>
          <a:xfrm>
            <a:off x="5029200" y="2057400"/>
            <a:ext cx="3870138" cy="3675427"/>
          </a:xfrm>
          <a:prstGeom prst="rect">
            <a:avLst/>
          </a:prstGeom>
        </p:spPr>
        <p:txBody>
          <a:bodyPr>
            <a:normAutofit/>
          </a:bodyPr>
          <a:lstStyle/>
          <a:p>
            <a:r>
              <a:rPr lang="en-US" dirty="0"/>
              <a:t>God invites us to believe in Revelation.</a:t>
            </a:r>
          </a:p>
          <a:p>
            <a:r>
              <a:rPr lang="en-US" dirty="0"/>
              <a:t>Belief is only possible with the Holy Spirit’s help, </a:t>
            </a:r>
            <a:r>
              <a:rPr lang="en-US" dirty="0" smtClean="0"/>
              <a:t>but  … </a:t>
            </a:r>
            <a:endParaRPr lang="en-US" dirty="0"/>
          </a:p>
          <a:p>
            <a:r>
              <a:rPr lang="en-US" dirty="0"/>
              <a:t>we freely choose to accept or reject God’s invitation to believe. </a:t>
            </a:r>
          </a:p>
        </p:txBody>
      </p:sp>
      <p:sp>
        <p:nvSpPr>
          <p:cNvPr id="6" name="TextBox 5"/>
          <p:cNvSpPr txBox="1"/>
          <p:nvPr/>
        </p:nvSpPr>
        <p:spPr bwMode="auto">
          <a:xfrm>
            <a:off x="533400" y="5315847"/>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david</a:t>
            </a:r>
            <a:r>
              <a:rPr lang="en-US" sz="800" dirty="0">
                <a:solidFill>
                  <a:schemeClr val="bg1">
                    <a:lumMod val="65000"/>
                  </a:schemeClr>
                </a:solidFill>
              </a:rPr>
              <a:t> franklin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2115447"/>
            <a:ext cx="4212838" cy="30619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85731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558" y="990600"/>
            <a:ext cx="8571028" cy="533400"/>
          </a:xfrm>
        </p:spPr>
        <p:txBody>
          <a:bodyPr>
            <a:normAutofit/>
          </a:bodyPr>
          <a:lstStyle/>
          <a:p>
            <a:r>
              <a:rPr lang="en-US" dirty="0"/>
              <a:t>The Obedience of Faith</a:t>
            </a:r>
          </a:p>
        </p:txBody>
      </p:sp>
      <p:sp>
        <p:nvSpPr>
          <p:cNvPr id="7" name="Text Placeholder 3"/>
          <p:cNvSpPr>
            <a:spLocks noGrp="1"/>
          </p:cNvSpPr>
          <p:nvPr>
            <p:ph type="body" sz="quarter" idx="4294967295"/>
          </p:nvPr>
        </p:nvSpPr>
        <p:spPr>
          <a:xfrm>
            <a:off x="1143158" y="1676400"/>
            <a:ext cx="7656628" cy="3962400"/>
          </a:xfrm>
          <a:prstGeom prst="rect">
            <a:avLst/>
          </a:prstGeom>
        </p:spPr>
        <p:txBody>
          <a:bodyPr>
            <a:normAutofit/>
          </a:bodyPr>
          <a:lstStyle/>
          <a:p>
            <a:r>
              <a:rPr lang="en-US" dirty="0"/>
              <a:t>Through our faith we pay attention to </a:t>
            </a:r>
            <a:r>
              <a:rPr lang="en-US" dirty="0" smtClean="0"/>
              <a:t>Revelation  </a:t>
            </a:r>
            <a:r>
              <a:rPr lang="en-US" dirty="0"/>
              <a:t>. . </a:t>
            </a:r>
            <a:r>
              <a:rPr lang="en-US" dirty="0" smtClean="0"/>
              <a:t>.</a:t>
            </a:r>
            <a:endParaRPr lang="en-US" dirty="0"/>
          </a:p>
          <a:p>
            <a:r>
              <a:rPr lang="en-US" dirty="0"/>
              <a:t>and humbly seek God’s will for our lives.</a:t>
            </a:r>
          </a:p>
        </p:txBody>
      </p:sp>
      <p:sp>
        <p:nvSpPr>
          <p:cNvPr id="6" name="TextBox 5"/>
          <p:cNvSpPr txBox="1"/>
          <p:nvPr/>
        </p:nvSpPr>
        <p:spPr bwMode="auto">
          <a:xfrm>
            <a:off x="4648200" y="5663324"/>
            <a:ext cx="2133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seechung</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2840420"/>
            <a:ext cx="4151586" cy="2767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21529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762000"/>
            <a:ext cx="5105400" cy="990600"/>
          </a:xfrm>
        </p:spPr>
        <p:txBody>
          <a:bodyPr>
            <a:normAutofit/>
          </a:bodyPr>
          <a:lstStyle/>
          <a:p>
            <a:r>
              <a:rPr lang="en-US" dirty="0"/>
              <a:t>Faith Needs Nourishment</a:t>
            </a:r>
          </a:p>
        </p:txBody>
      </p:sp>
      <p:sp>
        <p:nvSpPr>
          <p:cNvPr id="7" name="Text Placeholder 3"/>
          <p:cNvSpPr>
            <a:spLocks noGrp="1"/>
          </p:cNvSpPr>
          <p:nvPr>
            <p:ph type="body" sz="quarter" idx="4294967295"/>
          </p:nvPr>
        </p:nvSpPr>
        <p:spPr>
          <a:xfrm>
            <a:off x="5638800" y="1752600"/>
            <a:ext cx="3200400" cy="3962400"/>
          </a:xfrm>
          <a:prstGeom prst="rect">
            <a:avLst/>
          </a:prstGeom>
        </p:spPr>
        <p:txBody>
          <a:bodyPr>
            <a:normAutofit/>
          </a:bodyPr>
          <a:lstStyle/>
          <a:p>
            <a:r>
              <a:rPr lang="en-US" dirty="0"/>
              <a:t>It is possible to lose the gift of faith if we do not nourish it and help it to grow.</a:t>
            </a:r>
          </a:p>
        </p:txBody>
      </p:sp>
      <p:sp>
        <p:nvSpPr>
          <p:cNvPr id="6" name="TextBox 5"/>
          <p:cNvSpPr txBox="1"/>
          <p:nvPr/>
        </p:nvSpPr>
        <p:spPr bwMode="auto">
          <a:xfrm rot="21277946">
            <a:off x="919273" y="5405234"/>
            <a:ext cx="2373915"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stockcam</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116" y="1965338"/>
            <a:ext cx="4767154" cy="31769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52251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849</TotalTime>
  <Words>1096</Words>
  <Application>Microsoft Office PowerPoint</Application>
  <PresentationFormat>On-screen Show (4:3)</PresentationFormat>
  <Paragraphs>115</Paragraphs>
  <Slides>14</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LIC Presentation template</vt:lpstr>
      <vt:lpstr>What Is Faith?</vt:lpstr>
      <vt:lpstr>Faith</vt:lpstr>
      <vt:lpstr>Faith and Religion Are Inseparable</vt:lpstr>
      <vt:lpstr>Religion: Worship and Adoration</vt:lpstr>
      <vt:lpstr>Religion: Service and Sacrifice</vt:lpstr>
      <vt:lpstr>Faith: A Gift from God</vt:lpstr>
      <vt:lpstr>Belief and Faith</vt:lpstr>
      <vt:lpstr>The Obedience of Faith</vt:lpstr>
      <vt:lpstr>Faith Needs Nourishment</vt:lpstr>
      <vt:lpstr>Biblical Figures</vt:lpstr>
      <vt:lpstr>Saints and Martyrs</vt:lpstr>
      <vt:lpstr>We Respond through Discipleship</vt:lpstr>
      <vt:lpstr>We Respond through Evangelization</vt:lpstr>
      <vt:lpstr>The Theological Virtues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103</cp:revision>
  <dcterms:created xsi:type="dcterms:W3CDTF">2011-01-10T17:35:40Z</dcterms:created>
  <dcterms:modified xsi:type="dcterms:W3CDTF">2015-03-05T19:29:13Z</dcterms:modified>
</cp:coreProperties>
</file>