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5"/>
  </p:notesMasterIdLst>
  <p:sldIdLst>
    <p:sldId id="310" r:id="rId2"/>
    <p:sldId id="325" r:id="rId3"/>
    <p:sldId id="314" r:id="rId4"/>
    <p:sldId id="315" r:id="rId5"/>
    <p:sldId id="326" r:id="rId6"/>
    <p:sldId id="317" r:id="rId7"/>
    <p:sldId id="318" r:id="rId8"/>
    <p:sldId id="319" r:id="rId9"/>
    <p:sldId id="320" r:id="rId10"/>
    <p:sldId id="321" r:id="rId11"/>
    <p:sldId id="323" r:id="rId12"/>
    <p:sldId id="324" r:id="rId13"/>
    <p:sldId id="322" r:id="rId14"/>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C30027"/>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86425" autoAdjust="0"/>
  </p:normalViewPr>
  <p:slideViewPr>
    <p:cSldViewPr snapToGrid="0" snapToObjects="1">
      <p:cViewPr varScale="1">
        <p:scale>
          <a:sx n="133" d="100"/>
          <a:sy n="133" d="100"/>
        </p:scale>
        <p:origin x="-1272" y="-11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4/15/15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4/15/15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552"/>
            <a:ext cx="8229600" cy="1143000"/>
          </a:xfrm>
        </p:spPr>
        <p:txBody>
          <a:bodyPr>
            <a:normAutofit fontScale="90000"/>
          </a:bodyPr>
          <a:lstStyle/>
          <a:p>
            <a:pPr>
              <a:lnSpc>
                <a:spcPct val="110000"/>
              </a:lnSpc>
            </a:pPr>
            <a:r>
              <a:rPr lang="en-US" sz="4700" b="1" dirty="0">
                <a:solidFill>
                  <a:srgbClr val="0A5598"/>
                </a:solidFill>
                <a:latin typeface="Arial"/>
                <a:cs typeface="Arial"/>
              </a:rPr>
              <a:t>“The Work of Saint Peter” </a:t>
            </a:r>
            <a:r>
              <a:rPr lang="en-US" b="1" dirty="0">
                <a:latin typeface="Arial"/>
                <a:cs typeface="Arial"/>
              </a:rPr>
              <a:t/>
            </a:r>
            <a:br>
              <a:rPr lang="en-US" b="1" dirty="0">
                <a:latin typeface="Arial"/>
                <a:cs typeface="Arial"/>
              </a:rPr>
            </a:b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pages 216–217</a:t>
            </a:r>
            <a:r>
              <a:rPr lang="en-US" sz="2000" b="1" dirty="0">
                <a:solidFill>
                  <a:schemeClr val="tx1">
                    <a:lumMod val="50000"/>
                    <a:lumOff val="50000"/>
                  </a:schemeClr>
                </a:solidFill>
                <a:latin typeface="Arial"/>
                <a:cs typeface="Arial"/>
              </a:rPr>
              <a:t>)</a:t>
            </a:r>
            <a:br>
              <a:rPr lang="en-US" sz="2000" b="1" dirty="0">
                <a:solidFill>
                  <a:schemeClr val="tx1">
                    <a:lumMod val="50000"/>
                    <a:lumOff val="50000"/>
                  </a:schemeClr>
                </a:solidFill>
                <a:latin typeface="Arial"/>
                <a:cs typeface="Arial"/>
              </a:rPr>
            </a:br>
            <a:endParaRPr lang="en-US" sz="2000" dirty="0">
              <a:solidFill>
                <a:schemeClr val="tx1">
                  <a:lumMod val="50000"/>
                  <a:lumOff val="50000"/>
                </a:schemeClr>
              </a:solidFill>
            </a:endParaRPr>
          </a:p>
        </p:txBody>
      </p:sp>
      <p:sp>
        <p:nvSpPr>
          <p:cNvPr id="3" name="Content Placeholder 2"/>
          <p:cNvSpPr>
            <a:spLocks noGrp="1"/>
          </p:cNvSpPr>
          <p:nvPr>
            <p:ph idx="1"/>
          </p:nvPr>
        </p:nvSpPr>
        <p:spPr>
          <a:xfrm>
            <a:off x="224577" y="1600199"/>
            <a:ext cx="5730730" cy="4525963"/>
          </a:xfrm>
        </p:spPr>
        <p:txBody>
          <a:bodyPr>
            <a:noAutofit/>
          </a:bodyPr>
          <a:lstStyle/>
          <a:p>
            <a:pPr marL="342900" lvl="6" indent="-342900"/>
            <a:r>
              <a:rPr lang="en-US" sz="2200" dirty="0">
                <a:latin typeface="Arial"/>
                <a:cs typeface="Arial"/>
              </a:rPr>
              <a:t>Peter boldly spread the Good </a:t>
            </a:r>
            <a:r>
              <a:rPr lang="en-US" sz="2200" dirty="0" smtClean="0">
                <a:latin typeface="Arial"/>
                <a:cs typeface="Arial"/>
              </a:rPr>
              <a:t>News despite </a:t>
            </a:r>
            <a:r>
              <a:rPr lang="en-US" sz="2200" dirty="0">
                <a:latin typeface="Arial"/>
                <a:cs typeface="Arial"/>
              </a:rPr>
              <a:t>imprisonment and persecution.</a:t>
            </a:r>
          </a:p>
          <a:p>
            <a:pPr marL="342900" lvl="6" indent="-342900"/>
            <a:r>
              <a:rPr lang="en-US" sz="2200" dirty="0">
                <a:latin typeface="Arial"/>
                <a:cs typeface="Arial"/>
              </a:rPr>
              <a:t>Peter and the Apostles heeded </a:t>
            </a:r>
            <a:r>
              <a:rPr lang="en-US" sz="2200" dirty="0" smtClean="0">
                <a:latin typeface="Arial"/>
                <a:cs typeface="Arial"/>
              </a:rPr>
              <a:t>Jesus</a:t>
            </a:r>
            <a:r>
              <a:rPr lang="en-US" sz="2200" dirty="0">
                <a:latin typeface="Arial"/>
                <a:cs typeface="Arial"/>
              </a:rPr>
              <a:t>’ challenge to </a:t>
            </a:r>
            <a:r>
              <a:rPr lang="en-US" sz="2200" dirty="0" smtClean="0">
                <a:latin typeface="Arial"/>
                <a:cs typeface="Arial"/>
              </a:rPr>
              <a:t>spread the </a:t>
            </a:r>
            <a:r>
              <a:rPr lang="en-US" sz="2200" dirty="0">
                <a:latin typeface="Arial"/>
                <a:cs typeface="Arial"/>
              </a:rPr>
              <a:t>Gospel to all nations </a:t>
            </a:r>
            <a:r>
              <a:rPr lang="en-US" sz="2200" dirty="0" smtClean="0">
                <a:latin typeface="Arial"/>
                <a:cs typeface="Arial"/>
              </a:rPr>
              <a:t>and to </a:t>
            </a:r>
            <a:r>
              <a:rPr lang="en-US" sz="2200" dirty="0">
                <a:latin typeface="Arial"/>
                <a:cs typeface="Arial"/>
              </a:rPr>
              <a:t>baptize </a:t>
            </a:r>
            <a:r>
              <a:rPr lang="en-US" sz="2200" dirty="0" smtClean="0">
                <a:latin typeface="Arial"/>
                <a:cs typeface="Arial"/>
              </a:rPr>
              <a:t>people.</a:t>
            </a:r>
          </a:p>
          <a:p>
            <a:pPr marL="342900" lvl="6" indent="-342900"/>
            <a:endParaRPr lang="en-US" sz="2200" dirty="0" smtClean="0">
              <a:solidFill>
                <a:schemeClr val="accent1"/>
              </a:solidFill>
              <a:latin typeface="Arial"/>
              <a:cs typeface="Arial"/>
            </a:endParaRPr>
          </a:p>
          <a:p>
            <a:pPr marL="0" lvl="6" indent="0">
              <a:buNone/>
            </a:pPr>
            <a:r>
              <a:rPr lang="en-US" sz="2200" dirty="0" smtClean="0">
                <a:solidFill>
                  <a:srgbClr val="0A5598"/>
                </a:solidFill>
                <a:latin typeface="Arial"/>
                <a:cs typeface="Arial"/>
              </a:rPr>
              <a:t>Discussion Question</a:t>
            </a:r>
            <a:endParaRPr lang="en-US" sz="2200" dirty="0">
              <a:solidFill>
                <a:srgbClr val="0A5598"/>
              </a:solidFill>
              <a:latin typeface="Arial"/>
              <a:cs typeface="Arial"/>
            </a:endParaRPr>
          </a:p>
          <a:p>
            <a:r>
              <a:rPr lang="en-US" sz="2200" dirty="0" smtClean="0">
                <a:latin typeface="Arial"/>
                <a:cs typeface="Arial"/>
              </a:rPr>
              <a:t>Jesus asked Peter, “Who do you say I am?” (Matthew 16:15). How would you describe Jesus to a friend? </a:t>
            </a:r>
            <a:endParaRPr lang="en-US" sz="2200" dirty="0">
              <a:latin typeface="Arial"/>
              <a:cs typeface="Arial"/>
            </a:endParaRPr>
          </a:p>
        </p:txBody>
      </p:sp>
      <p:sp>
        <p:nvSpPr>
          <p:cNvPr id="5" name="TextBox 4"/>
          <p:cNvSpPr txBox="1"/>
          <p:nvPr/>
        </p:nvSpPr>
        <p:spPr>
          <a:xfrm>
            <a:off x="7491200" y="5286953"/>
            <a:ext cx="1582779" cy="200055"/>
          </a:xfrm>
          <a:prstGeom prst="rect">
            <a:avLst/>
          </a:prstGeom>
          <a:noFill/>
        </p:spPr>
        <p:txBody>
          <a:bodyPr wrap="none" rtlCol="0">
            <a:spAutoFit/>
          </a:bodyPr>
          <a:lstStyle/>
          <a:p>
            <a:r>
              <a:rPr lang="en-US" sz="700" dirty="0">
                <a:solidFill>
                  <a:schemeClr val="bg1">
                    <a:lumMod val="65000"/>
                  </a:schemeClr>
                </a:solidFill>
                <a:latin typeface="Arial"/>
                <a:cs typeface="Arial"/>
              </a:rPr>
              <a:t>© JustinMcD/www.istockphoto.com</a:t>
            </a:r>
          </a:p>
        </p:txBody>
      </p:sp>
      <p:pic>
        <p:nvPicPr>
          <p:cNvPr id="6" name="Picture 5" descr="S10-iStock_000000875965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710" y="1499994"/>
            <a:ext cx="2859182" cy="3812242"/>
          </a:xfrm>
          <a:prstGeom prst="rect">
            <a:avLst/>
          </a:prstGeom>
        </p:spPr>
      </p:pic>
    </p:spTree>
    <p:extLst>
      <p:ext uri="{BB962C8B-B14F-4D97-AF65-F5344CB8AC3E}">
        <p14:creationId xmlns:p14="http://schemas.microsoft.com/office/powerpoint/2010/main" val="527675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419"/>
            <a:ext cx="8229600" cy="1143000"/>
          </a:xfrm>
        </p:spPr>
        <p:txBody>
          <a:bodyPr>
            <a:normAutofit fontScale="90000"/>
          </a:bodyPr>
          <a:lstStyle/>
          <a:p>
            <a:pPr>
              <a:lnSpc>
                <a:spcPct val="110000"/>
              </a:lnSpc>
            </a:pPr>
            <a:r>
              <a:rPr lang="en-US" sz="4700" b="1" dirty="0">
                <a:solidFill>
                  <a:srgbClr val="178D34"/>
                </a:solidFill>
                <a:latin typeface="Arial"/>
                <a:cs typeface="Arial"/>
              </a:rPr>
              <a:t>“The Travels of </a:t>
            </a:r>
            <a:r>
              <a:rPr lang="en-US" sz="4700" b="1" dirty="0" smtClean="0">
                <a:solidFill>
                  <a:srgbClr val="178D34"/>
                </a:solidFill>
                <a:latin typeface="Arial"/>
                <a:cs typeface="Arial"/>
              </a:rPr>
              <a:t>Saint Paul</a:t>
            </a:r>
            <a:r>
              <a:rPr lang="en-US" sz="4700" b="1" dirty="0">
                <a:solidFill>
                  <a:srgbClr val="178D34"/>
                </a:solidFill>
                <a:latin typeface="Arial"/>
                <a:cs typeface="Arial"/>
              </a:rPr>
              <a:t>” </a:t>
            </a:r>
            <a:r>
              <a:rPr lang="en-US" sz="4700" b="1" dirty="0" smtClean="0">
                <a:latin typeface="Arial"/>
                <a:cs typeface="Arial"/>
              </a:rPr>
              <a:t/>
            </a:r>
            <a:br>
              <a:rPr lang="en-US" sz="4700" b="1" dirty="0" smtClean="0">
                <a:latin typeface="Arial"/>
                <a:cs typeface="Arial"/>
              </a:rPr>
            </a:br>
            <a:r>
              <a:rPr lang="en-US" sz="2000" b="1" dirty="0" smtClean="0">
                <a:solidFill>
                  <a:schemeClr val="tx1">
                    <a:lumMod val="50000"/>
                    <a:lumOff val="50000"/>
                  </a:schemeClr>
                </a:solidFill>
                <a:latin typeface="Arial"/>
                <a:cs typeface="Arial"/>
              </a:rPr>
              <a:t>(Handbook, pages 218–221)</a:t>
            </a:r>
            <a:r>
              <a:rPr lang="en-US" sz="2000" b="1" dirty="0">
                <a:solidFill>
                  <a:schemeClr val="tx1">
                    <a:lumMod val="50000"/>
                    <a:lumOff val="50000"/>
                  </a:schemeClr>
                </a:solidFill>
                <a:latin typeface="Arial"/>
                <a:cs typeface="Arial"/>
              </a:rPr>
              <a:t/>
            </a:r>
            <a:br>
              <a:rPr lang="en-US" sz="2000" b="1" dirty="0">
                <a:solidFill>
                  <a:schemeClr val="tx1">
                    <a:lumMod val="50000"/>
                    <a:lumOff val="50000"/>
                  </a:schemeClr>
                </a:solidFill>
                <a:latin typeface="Arial"/>
                <a:cs typeface="Arial"/>
              </a:rPr>
            </a:br>
            <a:endParaRPr lang="en-US" sz="2000" dirty="0">
              <a:solidFill>
                <a:schemeClr val="tx1">
                  <a:lumMod val="50000"/>
                  <a:lumOff val="50000"/>
                </a:schemeClr>
              </a:solidFill>
              <a:latin typeface="Arial"/>
              <a:cs typeface="Arial"/>
            </a:endParaRPr>
          </a:p>
        </p:txBody>
      </p:sp>
      <p:sp>
        <p:nvSpPr>
          <p:cNvPr id="3" name="Content Placeholder 2"/>
          <p:cNvSpPr>
            <a:spLocks noGrp="1"/>
          </p:cNvSpPr>
          <p:nvPr>
            <p:ph idx="1"/>
          </p:nvPr>
        </p:nvSpPr>
        <p:spPr>
          <a:xfrm>
            <a:off x="3198368" y="2039007"/>
            <a:ext cx="5945632" cy="2630436"/>
          </a:xfrm>
        </p:spPr>
        <p:txBody>
          <a:bodyPr>
            <a:normAutofit lnSpcReduction="10000"/>
          </a:bodyPr>
          <a:lstStyle/>
          <a:p>
            <a:pPr marL="0" indent="0">
              <a:buNone/>
            </a:pPr>
            <a:r>
              <a:rPr lang="en-US" sz="2400" dirty="0" smtClean="0">
                <a:latin typeface="Arial"/>
                <a:cs typeface="Arial"/>
              </a:rPr>
              <a:t>Paul’s </a:t>
            </a:r>
            <a:r>
              <a:rPr lang="en-US" sz="2400" dirty="0">
                <a:latin typeface="Arial"/>
                <a:cs typeface="Arial"/>
              </a:rPr>
              <a:t>transformation led </a:t>
            </a:r>
            <a:r>
              <a:rPr lang="en-US" sz="2400" dirty="0" smtClean="0">
                <a:latin typeface="Arial"/>
                <a:cs typeface="Arial"/>
              </a:rPr>
              <a:t>to </a:t>
            </a:r>
            <a:r>
              <a:rPr lang="en-US" sz="2400" dirty="0">
                <a:latin typeface="Arial"/>
                <a:cs typeface="Arial"/>
              </a:rPr>
              <a:t>his essential missionary </a:t>
            </a:r>
            <a:r>
              <a:rPr lang="en-US" sz="2400" dirty="0" smtClean="0">
                <a:latin typeface="Arial"/>
                <a:cs typeface="Arial"/>
              </a:rPr>
              <a:t>journeys and </a:t>
            </a:r>
            <a:r>
              <a:rPr lang="en-US" sz="2400" dirty="0">
                <a:latin typeface="Arial"/>
                <a:cs typeface="Arial"/>
              </a:rPr>
              <a:t>the growth of the </a:t>
            </a:r>
            <a:r>
              <a:rPr lang="en-US" sz="2400" dirty="0" smtClean="0">
                <a:latin typeface="Arial"/>
                <a:cs typeface="Arial"/>
              </a:rPr>
              <a:t>Church.</a:t>
            </a:r>
          </a:p>
          <a:p>
            <a:pPr marL="0" indent="0">
              <a:buNone/>
            </a:pPr>
            <a:endParaRPr lang="en-US" sz="2400" dirty="0" smtClean="0">
              <a:latin typeface="Arial"/>
              <a:cs typeface="Arial"/>
            </a:endParaRPr>
          </a:p>
          <a:p>
            <a:pPr marL="342900" lvl="6" indent="-342900"/>
            <a:r>
              <a:rPr lang="en-US" sz="2400" dirty="0" smtClean="0">
                <a:latin typeface="Arial"/>
                <a:cs typeface="Arial"/>
              </a:rPr>
              <a:t>Saint </a:t>
            </a:r>
            <a:r>
              <a:rPr lang="en-US" sz="2400" dirty="0">
                <a:latin typeface="Arial"/>
                <a:cs typeface="Arial"/>
              </a:rPr>
              <a:t>Paul was a devout </a:t>
            </a:r>
            <a:r>
              <a:rPr lang="en-US" sz="2400" dirty="0" smtClean="0">
                <a:latin typeface="Arial"/>
                <a:cs typeface="Arial"/>
              </a:rPr>
              <a:t>Jew who persecuted Christians </a:t>
            </a:r>
            <a:r>
              <a:rPr lang="en-US" sz="2400" dirty="0">
                <a:latin typeface="Arial"/>
                <a:cs typeface="Arial"/>
              </a:rPr>
              <a:t>before his dramatic conversion.</a:t>
            </a:r>
          </a:p>
          <a:p>
            <a:endParaRPr lang="en-US" sz="2400" b="1" i="1" dirty="0" smtClean="0"/>
          </a:p>
          <a:p>
            <a:endParaRPr lang="en-US" sz="2400" dirty="0"/>
          </a:p>
        </p:txBody>
      </p:sp>
      <p:pic>
        <p:nvPicPr>
          <p:cNvPr id="5" name="Picture 4" descr="S11-shutterstock_14285284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89" y="1370631"/>
            <a:ext cx="2482647" cy="3977349"/>
          </a:xfrm>
          <a:prstGeom prst="rect">
            <a:avLst/>
          </a:prstGeom>
        </p:spPr>
      </p:pic>
      <p:sp>
        <p:nvSpPr>
          <p:cNvPr id="6" name="TextBox 5"/>
          <p:cNvSpPr txBox="1"/>
          <p:nvPr/>
        </p:nvSpPr>
        <p:spPr>
          <a:xfrm>
            <a:off x="292589" y="5347980"/>
            <a:ext cx="1796110" cy="200055"/>
          </a:xfrm>
          <a:prstGeom prst="rect">
            <a:avLst/>
          </a:prstGeom>
          <a:noFill/>
        </p:spPr>
        <p:txBody>
          <a:bodyPr wrap="none" rtlCol="0">
            <a:spAutoFit/>
          </a:bodyPr>
          <a:lstStyle/>
          <a:p>
            <a:r>
              <a:rPr lang="en-US" sz="700" dirty="0">
                <a:solidFill>
                  <a:schemeClr val="bg1">
                    <a:lumMod val="65000"/>
                  </a:schemeClr>
                </a:solidFill>
                <a:latin typeface="Calibri"/>
                <a:ea typeface="Calibri"/>
                <a:cs typeface="Calibri"/>
              </a:rPr>
              <a:t>© </a:t>
            </a:r>
            <a:r>
              <a:rPr lang="en-US" sz="700" dirty="0" err="1">
                <a:solidFill>
                  <a:schemeClr val="bg1">
                    <a:lumMod val="65000"/>
                  </a:schemeClr>
                </a:solidFill>
                <a:latin typeface="Calibri"/>
                <a:ea typeface="Calibri"/>
                <a:cs typeface="Calibri"/>
              </a:rPr>
              <a:t>RenatSedmakova</a:t>
            </a:r>
            <a:r>
              <a:rPr lang="en-US" sz="700" dirty="0">
                <a:solidFill>
                  <a:schemeClr val="bg1">
                    <a:lumMod val="65000"/>
                  </a:schemeClr>
                </a:solidFill>
                <a:latin typeface="Calibri"/>
                <a:ea typeface="Calibri"/>
                <a:cs typeface="Calibri"/>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14330059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20"/>
            <a:ext cx="8229600" cy="1143000"/>
          </a:xfrm>
        </p:spPr>
        <p:txBody>
          <a:bodyPr>
            <a:normAutofit fontScale="90000"/>
          </a:bodyPr>
          <a:lstStyle/>
          <a:p>
            <a:pPr>
              <a:lnSpc>
                <a:spcPct val="110000"/>
              </a:lnSpc>
            </a:pPr>
            <a:r>
              <a:rPr lang="en-US" sz="4700" b="1" dirty="0" smtClean="0">
                <a:solidFill>
                  <a:srgbClr val="178D34"/>
                </a:solidFill>
                <a:latin typeface="Arial"/>
                <a:cs typeface="Arial"/>
              </a:rPr>
              <a:t>“The Travels of Saint Paul” </a:t>
            </a:r>
            <a:r>
              <a:rPr lang="en-US" b="1" dirty="0" smtClean="0">
                <a:latin typeface="Arial"/>
                <a:cs typeface="Arial"/>
              </a:rPr>
              <a:t/>
            </a:r>
            <a:br>
              <a:rPr lang="en-US" b="1" dirty="0" smtClean="0">
                <a:latin typeface="Arial"/>
                <a:cs typeface="Arial"/>
              </a:rPr>
            </a:br>
            <a:r>
              <a:rPr lang="en-US" sz="2000" b="1" dirty="0" smtClean="0">
                <a:solidFill>
                  <a:schemeClr val="bg1">
                    <a:lumMod val="65000"/>
                  </a:schemeClr>
                </a:solidFill>
                <a:latin typeface="Arial"/>
                <a:cs typeface="Arial"/>
              </a:rPr>
              <a:t>(Handbook, pages 218–221)</a:t>
            </a:r>
            <a:r>
              <a:rPr lang="en-US" sz="2000" b="1" dirty="0">
                <a:solidFill>
                  <a:schemeClr val="bg1">
                    <a:lumMod val="65000"/>
                  </a:schemeClr>
                </a:solidFill>
              </a:rPr>
              <a:t/>
            </a:r>
            <a:br>
              <a:rPr lang="en-US" sz="2000" b="1" dirty="0">
                <a:solidFill>
                  <a:schemeClr val="bg1">
                    <a:lumMod val="65000"/>
                  </a:schemeClr>
                </a:solidFill>
              </a:rPr>
            </a:br>
            <a:endParaRPr lang="en-US" sz="2000" dirty="0">
              <a:solidFill>
                <a:schemeClr val="bg1">
                  <a:lumMod val="65000"/>
                </a:schemeClr>
              </a:solidFill>
            </a:endParaRPr>
          </a:p>
        </p:txBody>
      </p:sp>
      <p:sp>
        <p:nvSpPr>
          <p:cNvPr id="3" name="Content Placeholder 2"/>
          <p:cNvSpPr>
            <a:spLocks noGrp="1"/>
          </p:cNvSpPr>
          <p:nvPr>
            <p:ph idx="1"/>
          </p:nvPr>
        </p:nvSpPr>
        <p:spPr>
          <a:xfrm>
            <a:off x="457198" y="3183390"/>
            <a:ext cx="4524959" cy="2232425"/>
          </a:xfrm>
        </p:spPr>
        <p:txBody>
          <a:bodyPr>
            <a:noAutofit/>
          </a:bodyPr>
          <a:lstStyle/>
          <a:p>
            <a:pPr>
              <a:buNone/>
            </a:pPr>
            <a:r>
              <a:rPr lang="en-US" sz="2000" dirty="0" smtClean="0">
                <a:solidFill>
                  <a:srgbClr val="008000"/>
                </a:solidFill>
                <a:latin typeface="Arial"/>
                <a:cs typeface="Arial"/>
              </a:rPr>
              <a:t>Discussion Question</a:t>
            </a:r>
          </a:p>
          <a:p>
            <a:r>
              <a:rPr lang="en-US" sz="2000" dirty="0" smtClean="0">
                <a:latin typeface="Arial"/>
                <a:cs typeface="Arial"/>
              </a:rPr>
              <a:t>Saints Peter and Paul both followed in Jesus’ mission of making disciples of all nations. How can you and other young people contribute to this mission? </a:t>
            </a:r>
            <a:endParaRPr lang="en-US" sz="2000" dirty="0">
              <a:latin typeface="Arial"/>
              <a:cs typeface="Arial"/>
            </a:endParaRPr>
          </a:p>
        </p:txBody>
      </p:sp>
      <p:sp>
        <p:nvSpPr>
          <p:cNvPr id="5" name="TextBox 4"/>
          <p:cNvSpPr txBox="1"/>
          <p:nvPr/>
        </p:nvSpPr>
        <p:spPr>
          <a:xfrm>
            <a:off x="7394803" y="5274711"/>
            <a:ext cx="1749197" cy="200055"/>
          </a:xfrm>
          <a:prstGeom prst="rect">
            <a:avLst/>
          </a:prstGeom>
          <a:noFill/>
        </p:spPr>
        <p:txBody>
          <a:bodyPr wrap="none" rtlCol="0">
            <a:spAutoFit/>
          </a:bodyPr>
          <a:lstStyle/>
          <a:p>
            <a:r>
              <a:rPr lang="en-US" sz="700" dirty="0">
                <a:solidFill>
                  <a:srgbClr val="A6A6A6"/>
                </a:solidFill>
                <a:latin typeface="Arial"/>
                <a:cs typeface="Arial"/>
              </a:rPr>
              <a:t>© Pamela Moore/www.istockphoto.com</a:t>
            </a:r>
          </a:p>
        </p:txBody>
      </p:sp>
      <p:pic>
        <p:nvPicPr>
          <p:cNvPr id="6" name="Picture 5" descr="S12-iStock_00002631375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940" y="2855993"/>
            <a:ext cx="3655880" cy="2436356"/>
          </a:xfrm>
          <a:prstGeom prst="rect">
            <a:avLst/>
          </a:prstGeom>
        </p:spPr>
      </p:pic>
      <p:sp>
        <p:nvSpPr>
          <p:cNvPr id="4" name="TextBox 3"/>
          <p:cNvSpPr txBox="1"/>
          <p:nvPr/>
        </p:nvSpPr>
        <p:spPr>
          <a:xfrm>
            <a:off x="457200" y="1552174"/>
            <a:ext cx="8142173" cy="1631216"/>
          </a:xfrm>
          <a:prstGeom prst="rect">
            <a:avLst/>
          </a:prstGeom>
          <a:noFill/>
        </p:spPr>
        <p:txBody>
          <a:bodyPr wrap="square" rtlCol="0">
            <a:spAutoFit/>
          </a:bodyPr>
          <a:lstStyle/>
          <a:p>
            <a:pPr marL="342900" lvl="6" indent="-342900">
              <a:buFont typeface="Arial"/>
              <a:buChar char="•"/>
            </a:pPr>
            <a:r>
              <a:rPr lang="en-US" sz="2000" dirty="0">
                <a:latin typeface="Arial"/>
                <a:cs typeface="Arial"/>
              </a:rPr>
              <a:t>Paul traveled tirelessly to bring the Good News to cities throughout the Roman Empire.</a:t>
            </a:r>
          </a:p>
          <a:p>
            <a:pPr marL="342900" lvl="6" indent="-342900">
              <a:buFont typeface="Arial"/>
              <a:buChar char="•"/>
            </a:pPr>
            <a:r>
              <a:rPr lang="en-US" sz="2000" dirty="0">
                <a:latin typeface="Arial"/>
                <a:cs typeface="Arial"/>
              </a:rPr>
              <a:t>Paul endured hardships and persecutions in his journeys, eventually dying for his faith. </a:t>
            </a:r>
          </a:p>
          <a:p>
            <a:endParaRPr lang="en-US" sz="2000" dirty="0"/>
          </a:p>
        </p:txBody>
      </p:sp>
    </p:spTree>
    <p:extLst>
      <p:ext uri="{BB962C8B-B14F-4D97-AF65-F5344CB8AC3E}">
        <p14:creationId xmlns:p14="http://schemas.microsoft.com/office/powerpoint/2010/main" val="12532717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Arial"/>
                <a:cs typeface="Arial"/>
              </a:rPr>
              <a:t>Acknowledgments</a:t>
            </a:r>
            <a:endParaRPr lang="en-US" sz="4200" b="1" dirty="0">
              <a:latin typeface="Arial"/>
              <a:cs typeface="Arial"/>
            </a:endParaRPr>
          </a:p>
        </p:txBody>
      </p:sp>
      <p:sp>
        <p:nvSpPr>
          <p:cNvPr id="3" name="Content Placeholder 2"/>
          <p:cNvSpPr>
            <a:spLocks noGrp="1"/>
          </p:cNvSpPr>
          <p:nvPr>
            <p:ph idx="1"/>
          </p:nvPr>
        </p:nvSpPr>
        <p:spPr>
          <a:xfrm>
            <a:off x="660057" y="1612945"/>
            <a:ext cx="7591039" cy="4018735"/>
          </a:xfrm>
        </p:spPr>
        <p:txBody>
          <a:bodyPr>
            <a:normAutofit/>
          </a:bodyPr>
          <a:lstStyle/>
          <a:p>
            <a:pPr>
              <a:lnSpc>
                <a:spcPct val="120000"/>
              </a:lnSpc>
              <a:buNone/>
            </a:pPr>
            <a:r>
              <a:rPr lang="en-US" sz="1400" dirty="0" smtClean="0">
                <a:latin typeface="Arial"/>
                <a:cs typeface="Arial"/>
              </a:rPr>
              <a:t>	The scriptural references and quotations in this presentation are from the </a:t>
            </a:r>
            <a:r>
              <a:rPr lang="en-US" sz="1400" i="1" dirty="0" smtClean="0">
                <a:latin typeface="Arial"/>
                <a:cs typeface="Arial"/>
              </a:rPr>
              <a:t>Good News Translation</a:t>
            </a:r>
            <a:r>
              <a:rPr lang="en-US" sz="1400" baseline="30000" dirty="0" smtClean="0">
                <a:latin typeface="Arial"/>
                <a:cs typeface="Arial"/>
              </a:rPr>
              <a:t>®</a:t>
            </a:r>
            <a:r>
              <a:rPr lang="en-US" sz="1400" dirty="0" smtClean="0">
                <a:latin typeface="Arial"/>
                <a:cs typeface="Arial"/>
              </a:rPr>
              <a:t> </a:t>
            </a:r>
            <a:r>
              <a:rPr lang="en-US" sz="1400" i="1" dirty="0" smtClean="0">
                <a:latin typeface="Arial"/>
                <a:cs typeface="Arial"/>
              </a:rPr>
              <a:t>(Today’s English Version, Second Edition)</a:t>
            </a:r>
            <a:r>
              <a:rPr lang="en-US" sz="1400" dirty="0" smtClean="0">
                <a:latin typeface="Arial"/>
                <a:cs typeface="Arial"/>
              </a:rPr>
              <a:t>. Copyright © 1992 by the American Bible Society. All rights reserved. Bible text from the </a:t>
            </a:r>
            <a:r>
              <a:rPr lang="en-US" sz="1400" i="1" dirty="0" smtClean="0">
                <a:latin typeface="Arial"/>
                <a:cs typeface="Arial"/>
              </a:rPr>
              <a:t>Good News Translation (</a:t>
            </a:r>
            <a:r>
              <a:rPr lang="en-US" sz="1400" i="1" dirty="0" err="1" smtClean="0">
                <a:latin typeface="Arial"/>
                <a:cs typeface="Arial"/>
              </a:rPr>
              <a:t>GNT</a:t>
            </a:r>
            <a:r>
              <a:rPr lang="en-US" sz="1400" i="1" dirty="0" smtClean="0">
                <a:latin typeface="Arial"/>
                <a:cs typeface="Arial"/>
              </a:rPr>
              <a:t>) </a:t>
            </a:r>
            <a:r>
              <a:rPr lang="en-US" sz="1400" dirty="0" smtClean="0">
                <a:latin typeface="Arial"/>
                <a:cs typeface="Arial"/>
              </a:rPr>
              <a:t>is not to be reproduced in copies or otherwise by any means except as permitted in writing by the American Bible Society, 1865 Broadway, New York, NY 10023 </a:t>
            </a:r>
            <a:r>
              <a:rPr lang="en-US" sz="1400" i="1" dirty="0" smtClean="0">
                <a:latin typeface="Arial"/>
                <a:cs typeface="Arial"/>
              </a:rPr>
              <a:t>(www.americanbible.org</a:t>
            </a:r>
            <a:r>
              <a:rPr lang="en-US" sz="1400" dirty="0" smtClean="0">
                <a:latin typeface="Arial"/>
                <a:cs typeface="Arial"/>
              </a:rPr>
              <a:t>).</a:t>
            </a:r>
          </a:p>
          <a:p>
            <a:pPr>
              <a:lnSpc>
                <a:spcPct val="120000"/>
              </a:lnSpc>
              <a:buNone/>
            </a:pPr>
            <a:r>
              <a:rPr lang="en-US" sz="1400" dirty="0" smtClean="0">
                <a:latin typeface="Arial"/>
                <a:cs typeface="Arial"/>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lnSpc>
                <a:spcPct val="120000"/>
              </a:lnSpc>
              <a:buNone/>
            </a:pPr>
            <a:endParaRPr lang="en-US" sz="1400" dirty="0" smtClean="0">
              <a:latin typeface="Arial"/>
              <a:cs typeface="Arial"/>
            </a:endParaRPr>
          </a:p>
          <a:p>
            <a:pPr>
              <a:lnSpc>
                <a:spcPct val="120000"/>
              </a:lnSpc>
              <a:buNone/>
            </a:pPr>
            <a:endParaRPr lang="en-US" sz="1400" dirty="0">
              <a:latin typeface="Arial"/>
              <a:cs typeface="Arial"/>
            </a:endParaRPr>
          </a:p>
        </p:txBody>
      </p:sp>
    </p:spTree>
    <p:extLst>
      <p:ext uri="{BB962C8B-B14F-4D97-AF65-F5344CB8AC3E}">
        <p14:creationId xmlns:p14="http://schemas.microsoft.com/office/powerpoint/2010/main" val="23180171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314" y="619496"/>
            <a:ext cx="7513867" cy="1197594"/>
          </a:xfrm>
        </p:spPr>
        <p:txBody>
          <a:bodyPr>
            <a:noAutofit/>
          </a:bodyPr>
          <a:lstStyle/>
          <a:p>
            <a:pPr algn="l"/>
            <a:r>
              <a:rPr lang="en-US" sz="3200" dirty="0" smtClean="0">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New</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Church</a:t>
            </a:r>
            <a:endParaRPr lang="en-US" sz="8000" b="1" dirty="0">
              <a:solidFill>
                <a:srgbClr val="C30027"/>
              </a:solidFill>
            </a:endParaRPr>
          </a:p>
        </p:txBody>
      </p:sp>
      <p:sp>
        <p:nvSpPr>
          <p:cNvPr id="3" name="TextBox 2"/>
          <p:cNvSpPr txBox="1"/>
          <p:nvPr/>
        </p:nvSpPr>
        <p:spPr>
          <a:xfrm>
            <a:off x="948051" y="3935752"/>
            <a:ext cx="7342926"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20</a:t>
            </a:r>
          </a:p>
          <a:p>
            <a:pPr algn="ctr"/>
            <a:r>
              <a:rPr lang="en-US" sz="3600" dirty="0">
                <a:solidFill>
                  <a:srgbClr val="008000"/>
                </a:solidFill>
                <a:latin typeface="Arial"/>
                <a:cs typeface="Arial"/>
              </a:rPr>
              <a:t>The Bible: The Acts of the Apostles</a:t>
            </a:r>
          </a:p>
          <a:p>
            <a:endParaRPr lang="en-US" dirty="0"/>
          </a:p>
        </p:txBody>
      </p:sp>
    </p:spTree>
    <p:extLst>
      <p:ext uri="{BB962C8B-B14F-4D97-AF65-F5344CB8AC3E}">
        <p14:creationId xmlns:p14="http://schemas.microsoft.com/office/powerpoint/2010/main" val="1468032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428"/>
            <a:ext cx="9144000" cy="1143000"/>
          </a:xfrm>
        </p:spPr>
        <p:txBody>
          <a:bodyPr>
            <a:normAutofit fontScale="90000"/>
          </a:bodyPr>
          <a:lstStyle/>
          <a:p>
            <a:r>
              <a:rPr lang="en-US" sz="4200" b="1" dirty="0" smtClean="0">
                <a:latin typeface="Arial"/>
                <a:cs typeface="Arial"/>
              </a:rPr>
              <a:t>Chapter Summary</a:t>
            </a:r>
            <a:br>
              <a:rPr lang="en-US" sz="4200" b="1" dirty="0" smtClean="0">
                <a:latin typeface="Arial"/>
                <a:cs typeface="Arial"/>
              </a:rPr>
            </a:br>
            <a:r>
              <a:rPr lang="en-US" sz="3100" b="1" dirty="0" smtClean="0">
                <a:latin typeface="Arial"/>
                <a:cs typeface="Arial"/>
              </a:rPr>
              <a:t>The Bible: The Acts of the Apostles</a:t>
            </a:r>
            <a:endParaRPr lang="en-US" sz="3100" b="1" dirty="0">
              <a:latin typeface="Arial"/>
              <a:cs typeface="Arial"/>
            </a:endParaRPr>
          </a:p>
        </p:txBody>
      </p:sp>
      <p:sp>
        <p:nvSpPr>
          <p:cNvPr id="3" name="Content Placeholder 2"/>
          <p:cNvSpPr>
            <a:spLocks noGrp="1"/>
          </p:cNvSpPr>
          <p:nvPr>
            <p:ph idx="1"/>
          </p:nvPr>
        </p:nvSpPr>
        <p:spPr>
          <a:xfrm>
            <a:off x="368595" y="1560486"/>
            <a:ext cx="8482500" cy="4525963"/>
          </a:xfrm>
        </p:spPr>
        <p:txBody>
          <a:bodyPr>
            <a:normAutofit/>
          </a:bodyPr>
          <a:lstStyle/>
          <a:p>
            <a:r>
              <a:rPr lang="en-US" sz="2400" dirty="0" smtClean="0">
                <a:latin typeface="Arial"/>
                <a:cs typeface="Arial"/>
              </a:rPr>
              <a:t>This chapter will </a:t>
            </a:r>
            <a:r>
              <a:rPr lang="en-US" sz="2400" dirty="0">
                <a:latin typeface="Arial"/>
                <a:cs typeface="Arial"/>
              </a:rPr>
              <a:t>explore the story of the young Church found in </a:t>
            </a:r>
            <a:r>
              <a:rPr lang="en-US" sz="2400" dirty="0" smtClean="0">
                <a:latin typeface="Arial"/>
                <a:cs typeface="Arial"/>
              </a:rPr>
              <a:t>the </a:t>
            </a:r>
            <a:r>
              <a:rPr lang="en-US" sz="2400" dirty="0">
                <a:latin typeface="Arial"/>
                <a:cs typeface="Arial"/>
              </a:rPr>
              <a:t>Acts of the Apostles. </a:t>
            </a:r>
            <a:endParaRPr lang="en-US" sz="2400" dirty="0" smtClean="0">
              <a:latin typeface="Arial"/>
              <a:cs typeface="Arial"/>
            </a:endParaRPr>
          </a:p>
          <a:p>
            <a:pPr marL="0" indent="0">
              <a:buNone/>
            </a:pPr>
            <a:endParaRPr lang="en-US" sz="2400" dirty="0" smtClean="0">
              <a:latin typeface="Arial"/>
              <a:cs typeface="Arial"/>
            </a:endParaRPr>
          </a:p>
          <a:p>
            <a:r>
              <a:rPr lang="en-US" sz="2400" dirty="0" smtClean="0">
                <a:latin typeface="Arial"/>
                <a:cs typeface="Arial"/>
              </a:rPr>
              <a:t>It will also discuss the power </a:t>
            </a:r>
            <a:r>
              <a:rPr lang="en-US" sz="2400" dirty="0">
                <a:latin typeface="Arial"/>
                <a:cs typeface="Arial"/>
              </a:rPr>
              <a:t>of the Holy Spirit </a:t>
            </a:r>
            <a:r>
              <a:rPr lang="en-US" sz="2400" dirty="0" smtClean="0">
                <a:latin typeface="Arial"/>
                <a:cs typeface="Arial"/>
              </a:rPr>
              <a:t>to transform </a:t>
            </a:r>
            <a:r>
              <a:rPr lang="en-US" sz="2400" dirty="0">
                <a:latin typeface="Arial"/>
                <a:cs typeface="Arial"/>
              </a:rPr>
              <a:t>the Apostles and all who encountered them on Pentecost. </a:t>
            </a:r>
            <a:endParaRPr lang="en-US" sz="2400" dirty="0" smtClean="0">
              <a:latin typeface="Arial"/>
              <a:cs typeface="Arial"/>
            </a:endParaRPr>
          </a:p>
          <a:p>
            <a:endParaRPr lang="en-US" sz="2400" dirty="0" smtClean="0">
              <a:latin typeface="Arial"/>
              <a:cs typeface="Arial"/>
            </a:endParaRPr>
          </a:p>
          <a:p>
            <a:r>
              <a:rPr lang="en-US" sz="2400" dirty="0" smtClean="0">
                <a:latin typeface="Arial"/>
                <a:cs typeface="Arial"/>
              </a:rPr>
              <a:t>We will talk about Peter </a:t>
            </a:r>
            <a:r>
              <a:rPr lang="en-US" sz="2400" dirty="0">
                <a:latin typeface="Arial"/>
                <a:cs typeface="Arial"/>
              </a:rPr>
              <a:t>as he courageously reaches out to all </a:t>
            </a:r>
            <a:r>
              <a:rPr lang="en-US" sz="2400" dirty="0" smtClean="0">
                <a:latin typeface="Arial"/>
                <a:cs typeface="Arial"/>
              </a:rPr>
              <a:t>people, </a:t>
            </a:r>
            <a:r>
              <a:rPr lang="en-US" sz="2400" dirty="0">
                <a:latin typeface="Arial"/>
                <a:cs typeface="Arial"/>
              </a:rPr>
              <a:t>and </a:t>
            </a:r>
            <a:r>
              <a:rPr lang="en-US" sz="2400" dirty="0" smtClean="0">
                <a:latin typeface="Arial"/>
                <a:cs typeface="Arial"/>
              </a:rPr>
              <a:t>we will </a:t>
            </a:r>
            <a:r>
              <a:rPr lang="en-US" sz="2400" dirty="0">
                <a:latin typeface="Arial"/>
                <a:cs typeface="Arial"/>
              </a:rPr>
              <a:t>journey with Paul, from conversion to martyrdom, as he spreads the Good News.</a:t>
            </a:r>
          </a:p>
          <a:p>
            <a:endParaRPr lang="en-US" sz="2400" dirty="0">
              <a:latin typeface="Arial"/>
              <a:cs typeface="Arial"/>
            </a:endParaRPr>
          </a:p>
        </p:txBody>
      </p:sp>
    </p:spTree>
    <p:extLst>
      <p:ext uri="{BB962C8B-B14F-4D97-AF65-F5344CB8AC3E}">
        <p14:creationId xmlns:p14="http://schemas.microsoft.com/office/powerpoint/2010/main" val="4184398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403"/>
            <a:ext cx="8229600" cy="1143000"/>
          </a:xfrm>
        </p:spPr>
        <p:txBody>
          <a:bodyPr>
            <a:normAutofit fontScale="90000"/>
          </a:bodyPr>
          <a:lstStyle/>
          <a:p>
            <a:pPr>
              <a:lnSpc>
                <a:spcPct val="110000"/>
              </a:lnSpc>
            </a:pPr>
            <a:r>
              <a:rPr lang="en-US" sz="4700" b="1" dirty="0">
                <a:solidFill>
                  <a:srgbClr val="178D34"/>
                </a:solidFill>
                <a:latin typeface="Arial"/>
                <a:cs typeface="Arial"/>
              </a:rPr>
              <a:t>Introduction </a:t>
            </a:r>
            <a:r>
              <a:rPr lang="en-US" sz="4700" b="1" dirty="0" smtClean="0">
                <a:solidFill>
                  <a:srgbClr val="178D34"/>
                </a:solidFill>
                <a:latin typeface="Arial"/>
                <a:cs typeface="Arial"/>
              </a:rPr>
              <a:t/>
            </a:r>
            <a:br>
              <a:rPr lang="en-US" sz="4700" b="1" dirty="0" smtClean="0">
                <a:solidFill>
                  <a:srgbClr val="178D34"/>
                </a:solidFill>
                <a:latin typeface="Arial"/>
                <a:cs typeface="Arial"/>
              </a:rPr>
            </a:br>
            <a:r>
              <a:rPr lang="en-US" sz="2000" b="1" dirty="0" smtClean="0">
                <a:solidFill>
                  <a:schemeClr val="tx1">
                    <a:lumMod val="50000"/>
                    <a:lumOff val="50000"/>
                  </a:schemeClr>
                </a:solidFill>
                <a:latin typeface="Arial"/>
                <a:cs typeface="Arial"/>
              </a:rPr>
              <a:t>(Handbook, pages 212–213</a:t>
            </a:r>
            <a:r>
              <a:rPr lang="en-US" sz="2000" b="1" dirty="0">
                <a:solidFill>
                  <a:schemeClr val="tx1">
                    <a:lumMod val="50000"/>
                    <a:lumOff val="50000"/>
                  </a:schemeClr>
                </a:solidFill>
                <a:latin typeface="Arial"/>
                <a:cs typeface="Arial"/>
              </a:rPr>
              <a:t>)</a:t>
            </a:r>
            <a:r>
              <a:rPr lang="en-US" b="1" dirty="0"/>
              <a:t/>
            </a:r>
            <a:br>
              <a:rPr lang="en-US" b="1" dirty="0"/>
            </a:br>
            <a:endParaRPr lang="en-US" dirty="0"/>
          </a:p>
        </p:txBody>
      </p:sp>
      <p:sp>
        <p:nvSpPr>
          <p:cNvPr id="3" name="Content Placeholder 2"/>
          <p:cNvSpPr>
            <a:spLocks noGrp="1"/>
          </p:cNvSpPr>
          <p:nvPr>
            <p:ph idx="1"/>
          </p:nvPr>
        </p:nvSpPr>
        <p:spPr>
          <a:xfrm>
            <a:off x="457200" y="1582875"/>
            <a:ext cx="8229600" cy="3748870"/>
          </a:xfrm>
        </p:spPr>
        <p:txBody>
          <a:bodyPr>
            <a:normAutofit/>
          </a:bodyPr>
          <a:lstStyle/>
          <a:p>
            <a:pPr marL="0" indent="0">
              <a:buNone/>
            </a:pPr>
            <a:r>
              <a:rPr lang="en-US" sz="2400" dirty="0" smtClean="0">
                <a:latin typeface="Arial"/>
                <a:cs typeface="Arial"/>
              </a:rPr>
              <a:t>The </a:t>
            </a:r>
            <a:r>
              <a:rPr lang="en-US" sz="2400" dirty="0">
                <a:latin typeface="Arial"/>
                <a:cs typeface="Arial"/>
              </a:rPr>
              <a:t>Acts of the </a:t>
            </a:r>
            <a:r>
              <a:rPr lang="en-US" sz="2400" dirty="0" smtClean="0">
                <a:latin typeface="Arial"/>
                <a:cs typeface="Arial"/>
              </a:rPr>
              <a:t>Apostles is </a:t>
            </a:r>
            <a:r>
              <a:rPr lang="en-US" sz="2400" dirty="0">
                <a:latin typeface="Arial"/>
                <a:cs typeface="Arial"/>
              </a:rPr>
              <a:t>a story of </a:t>
            </a:r>
            <a:r>
              <a:rPr lang="en-US" sz="2400" dirty="0" smtClean="0">
                <a:latin typeface="Arial"/>
                <a:cs typeface="Arial"/>
              </a:rPr>
              <a:t>transformation for </a:t>
            </a:r>
            <a:r>
              <a:rPr lang="en-US" sz="2400" dirty="0">
                <a:latin typeface="Arial"/>
                <a:cs typeface="Arial"/>
              </a:rPr>
              <a:t>early Christians and </a:t>
            </a:r>
            <a:r>
              <a:rPr lang="en-US" sz="2400" dirty="0" smtClean="0">
                <a:latin typeface="Arial"/>
                <a:cs typeface="Arial"/>
              </a:rPr>
              <a:t>can </a:t>
            </a:r>
            <a:r>
              <a:rPr lang="en-US" sz="2400" dirty="0">
                <a:latin typeface="Arial"/>
                <a:cs typeface="Arial"/>
              </a:rPr>
              <a:t>serve as an inspiration for the Church today</a:t>
            </a:r>
            <a:r>
              <a:rPr lang="en-US" sz="2400" dirty="0" smtClean="0">
                <a:latin typeface="Arial"/>
                <a:cs typeface="Arial"/>
              </a:rPr>
              <a:t>.</a:t>
            </a:r>
          </a:p>
          <a:p>
            <a:pPr marL="0" indent="0">
              <a:buNone/>
            </a:pPr>
            <a:endParaRPr lang="en-US" sz="2400" dirty="0">
              <a:latin typeface="Arial"/>
              <a:cs typeface="Arial"/>
            </a:endParaRPr>
          </a:p>
          <a:p>
            <a:pPr>
              <a:lnSpc>
                <a:spcPct val="80000"/>
              </a:lnSpc>
            </a:pPr>
            <a:r>
              <a:rPr lang="en-US" sz="2400" dirty="0" smtClean="0">
                <a:latin typeface="Arial"/>
                <a:cs typeface="Arial"/>
              </a:rPr>
              <a:t>Neither </a:t>
            </a:r>
            <a:r>
              <a:rPr lang="en-US" sz="2400" dirty="0">
                <a:latin typeface="Arial"/>
                <a:cs typeface="Arial"/>
              </a:rPr>
              <a:t>the Bible </a:t>
            </a:r>
            <a:r>
              <a:rPr lang="en-US" sz="2400" dirty="0" smtClean="0">
                <a:latin typeface="Arial"/>
                <a:cs typeface="Arial"/>
              </a:rPr>
              <a:t>nor</a:t>
            </a:r>
          </a:p>
          <a:p>
            <a:pPr marL="0" indent="0">
              <a:lnSpc>
                <a:spcPct val="80000"/>
              </a:lnSpc>
              <a:buNone/>
            </a:pPr>
            <a:r>
              <a:rPr lang="en-US" sz="2400" dirty="0" smtClean="0">
                <a:latin typeface="Arial"/>
                <a:cs typeface="Arial"/>
              </a:rPr>
              <a:t>    </a:t>
            </a:r>
            <a:r>
              <a:rPr lang="en-US" sz="2400" dirty="0">
                <a:latin typeface="Arial"/>
                <a:cs typeface="Arial"/>
              </a:rPr>
              <a:t>the </a:t>
            </a:r>
            <a:r>
              <a:rPr lang="en-US" sz="2400" i="1" dirty="0" smtClean="0">
                <a:latin typeface="Arial"/>
                <a:cs typeface="Arial"/>
              </a:rPr>
              <a:t>Catechism</a:t>
            </a:r>
            <a:r>
              <a:rPr lang="en-US" sz="2400" dirty="0" smtClean="0">
                <a:latin typeface="Arial"/>
                <a:cs typeface="Arial"/>
              </a:rPr>
              <a:t> existed in</a:t>
            </a:r>
          </a:p>
          <a:p>
            <a:pPr marL="0" indent="0">
              <a:lnSpc>
                <a:spcPct val="80000"/>
              </a:lnSpc>
              <a:buNone/>
            </a:pPr>
            <a:r>
              <a:rPr lang="en-US" sz="2400" dirty="0" smtClean="0">
                <a:latin typeface="Arial"/>
                <a:cs typeface="Arial"/>
              </a:rPr>
              <a:t>    the early </a:t>
            </a:r>
            <a:r>
              <a:rPr lang="en-US" sz="2400" dirty="0">
                <a:latin typeface="Arial"/>
                <a:cs typeface="Arial"/>
              </a:rPr>
              <a:t>Church. </a:t>
            </a:r>
          </a:p>
        </p:txBody>
      </p:sp>
      <p:sp>
        <p:nvSpPr>
          <p:cNvPr id="5" name="TextBox 4"/>
          <p:cNvSpPr txBox="1"/>
          <p:nvPr/>
        </p:nvSpPr>
        <p:spPr>
          <a:xfrm>
            <a:off x="7331933" y="5378209"/>
            <a:ext cx="1620957" cy="200055"/>
          </a:xfrm>
          <a:prstGeom prst="rect">
            <a:avLst/>
          </a:prstGeom>
          <a:noFill/>
        </p:spPr>
        <p:txBody>
          <a:bodyPr wrap="none" rtlCol="0">
            <a:spAutoFit/>
          </a:bodyPr>
          <a:lstStyle/>
          <a:p>
            <a:r>
              <a:rPr lang="en-US" sz="700" dirty="0">
                <a:solidFill>
                  <a:schemeClr val="bg1">
                    <a:lumMod val="65000"/>
                  </a:schemeClr>
                </a:solidFill>
                <a:latin typeface="Arial"/>
                <a:cs typeface="Arial"/>
              </a:rPr>
              <a:t>© ioannicolae/www.istockphoto.com</a:t>
            </a:r>
          </a:p>
        </p:txBody>
      </p:sp>
      <p:pic>
        <p:nvPicPr>
          <p:cNvPr id="6" name="Picture 5" descr="S4-iStock_00000077868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443" y="2919369"/>
            <a:ext cx="3688260" cy="2458840"/>
          </a:xfrm>
          <a:prstGeom prst="rect">
            <a:avLst/>
          </a:prstGeom>
        </p:spPr>
      </p:pic>
    </p:spTree>
    <p:extLst>
      <p:ext uri="{BB962C8B-B14F-4D97-AF65-F5344CB8AC3E}">
        <p14:creationId xmlns:p14="http://schemas.microsoft.com/office/powerpoint/2010/main" val="35686623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403"/>
            <a:ext cx="8229600" cy="1143000"/>
          </a:xfrm>
        </p:spPr>
        <p:txBody>
          <a:bodyPr>
            <a:normAutofit fontScale="90000"/>
          </a:bodyPr>
          <a:lstStyle/>
          <a:p>
            <a:pPr>
              <a:lnSpc>
                <a:spcPct val="110000"/>
              </a:lnSpc>
            </a:pPr>
            <a:r>
              <a:rPr lang="en-US" sz="4700" b="1" dirty="0">
                <a:solidFill>
                  <a:srgbClr val="178D34"/>
                </a:solidFill>
                <a:latin typeface="Arial"/>
                <a:cs typeface="Arial"/>
              </a:rPr>
              <a:t>Introduction </a:t>
            </a:r>
            <a:r>
              <a:rPr lang="en-US" sz="4700" b="1" dirty="0" smtClean="0">
                <a:solidFill>
                  <a:srgbClr val="178D34"/>
                </a:solidFill>
                <a:latin typeface="Arial"/>
                <a:cs typeface="Arial"/>
              </a:rPr>
              <a:t/>
            </a:r>
            <a:br>
              <a:rPr lang="en-US" sz="4700" b="1" dirty="0" smtClean="0">
                <a:solidFill>
                  <a:srgbClr val="178D34"/>
                </a:solidFill>
                <a:latin typeface="Arial"/>
                <a:cs typeface="Arial"/>
              </a:rPr>
            </a:br>
            <a:r>
              <a:rPr lang="en-US" sz="2000" b="1" dirty="0" smtClean="0">
                <a:solidFill>
                  <a:schemeClr val="tx1">
                    <a:lumMod val="50000"/>
                    <a:lumOff val="50000"/>
                  </a:schemeClr>
                </a:solidFill>
                <a:latin typeface="Arial"/>
                <a:cs typeface="Arial"/>
              </a:rPr>
              <a:t>(Handbook, pages 212–213</a:t>
            </a:r>
            <a:r>
              <a:rPr lang="en-US" sz="2000" b="1" dirty="0">
                <a:solidFill>
                  <a:schemeClr val="tx1">
                    <a:lumMod val="50000"/>
                    <a:lumOff val="50000"/>
                  </a:schemeClr>
                </a:solidFill>
                <a:latin typeface="Arial"/>
                <a:cs typeface="Arial"/>
              </a:rPr>
              <a:t>)</a:t>
            </a:r>
            <a:r>
              <a:rPr lang="en-US" b="1" dirty="0"/>
              <a:t/>
            </a:r>
            <a:br>
              <a:rPr lang="en-US" b="1" dirty="0"/>
            </a:br>
            <a:endParaRPr lang="en-US" dirty="0"/>
          </a:p>
        </p:txBody>
      </p:sp>
      <p:sp>
        <p:nvSpPr>
          <p:cNvPr id="7" name="Content Placeholder 2"/>
          <p:cNvSpPr>
            <a:spLocks noGrp="1"/>
          </p:cNvSpPr>
          <p:nvPr>
            <p:ph idx="1"/>
          </p:nvPr>
        </p:nvSpPr>
        <p:spPr>
          <a:xfrm>
            <a:off x="457200" y="1476297"/>
            <a:ext cx="8229600" cy="846804"/>
          </a:xfrm>
        </p:spPr>
        <p:txBody>
          <a:bodyPr>
            <a:normAutofit/>
          </a:bodyPr>
          <a:lstStyle/>
          <a:p>
            <a:pPr lvl="0"/>
            <a:r>
              <a:rPr lang="en-US" sz="2400" dirty="0">
                <a:latin typeface="Arial"/>
                <a:cs typeface="Arial"/>
              </a:rPr>
              <a:t>Faith spread through the spoken word and by the lived witness of believers</a:t>
            </a:r>
            <a:r>
              <a:rPr lang="en-US" sz="2400" dirty="0" smtClean="0">
                <a:latin typeface="Arial"/>
                <a:cs typeface="Arial"/>
              </a:rPr>
              <a:t>.</a:t>
            </a:r>
            <a:endParaRPr lang="en-US" sz="2400" dirty="0">
              <a:latin typeface="Arial"/>
              <a:cs typeface="Arial"/>
            </a:endParaRPr>
          </a:p>
        </p:txBody>
      </p:sp>
      <p:sp>
        <p:nvSpPr>
          <p:cNvPr id="9" name="TextBox 8"/>
          <p:cNvSpPr txBox="1"/>
          <p:nvPr/>
        </p:nvSpPr>
        <p:spPr>
          <a:xfrm>
            <a:off x="201648" y="4679246"/>
            <a:ext cx="1443217" cy="200055"/>
          </a:xfrm>
          <a:prstGeom prst="rect">
            <a:avLst/>
          </a:prstGeom>
          <a:noFill/>
        </p:spPr>
        <p:txBody>
          <a:bodyPr wrap="none" rtlCol="0">
            <a:spAutoFit/>
          </a:bodyPr>
          <a:lstStyle/>
          <a:p>
            <a:r>
              <a:rPr lang="en-US" sz="700" dirty="0">
                <a:solidFill>
                  <a:schemeClr val="bg1">
                    <a:lumMod val="65000"/>
                  </a:schemeClr>
                </a:solidFill>
                <a:latin typeface="Arial"/>
                <a:cs typeface="Arial"/>
              </a:rPr>
              <a:t>© Nelosa/www.istockphoto.com</a:t>
            </a:r>
          </a:p>
        </p:txBody>
      </p:sp>
      <p:sp>
        <p:nvSpPr>
          <p:cNvPr id="10" name="TextBox 9"/>
          <p:cNvSpPr txBox="1"/>
          <p:nvPr/>
        </p:nvSpPr>
        <p:spPr>
          <a:xfrm>
            <a:off x="3990182" y="2441282"/>
            <a:ext cx="4993120" cy="769441"/>
          </a:xfrm>
          <a:prstGeom prst="rect">
            <a:avLst/>
          </a:prstGeom>
          <a:noFill/>
        </p:spPr>
        <p:txBody>
          <a:bodyPr wrap="square" rtlCol="0">
            <a:spAutoFit/>
          </a:bodyPr>
          <a:lstStyle/>
          <a:p>
            <a:pPr marL="342900" lvl="0" indent="-342900">
              <a:buFont typeface="Arial"/>
              <a:buChar char="•"/>
            </a:pPr>
            <a:r>
              <a:rPr lang="en-US" sz="2200" dirty="0">
                <a:latin typeface="Arial"/>
                <a:cs typeface="Arial"/>
              </a:rPr>
              <a:t>The Holy Spirit guided the </a:t>
            </a:r>
            <a:r>
              <a:rPr lang="en-US" sz="2200" dirty="0" smtClean="0">
                <a:latin typeface="Arial"/>
                <a:cs typeface="Arial"/>
              </a:rPr>
              <a:t>Apostles and </a:t>
            </a:r>
            <a:r>
              <a:rPr lang="en-US" sz="2200" dirty="0">
                <a:latin typeface="Arial"/>
                <a:cs typeface="Arial"/>
              </a:rPr>
              <a:t>can guide us to share our faith.</a:t>
            </a:r>
          </a:p>
        </p:txBody>
      </p:sp>
      <p:sp>
        <p:nvSpPr>
          <p:cNvPr id="11" name="Rectangle 10"/>
          <p:cNvSpPr/>
          <p:nvPr/>
        </p:nvSpPr>
        <p:spPr>
          <a:xfrm>
            <a:off x="3990181" y="3761862"/>
            <a:ext cx="4696620" cy="1785104"/>
          </a:xfrm>
          <a:prstGeom prst="rect">
            <a:avLst/>
          </a:prstGeom>
        </p:spPr>
        <p:txBody>
          <a:bodyPr wrap="square">
            <a:spAutoFit/>
          </a:bodyPr>
          <a:lstStyle/>
          <a:p>
            <a:pPr marL="342900" lvl="0" indent="-342900"/>
            <a:r>
              <a:rPr lang="en-US" sz="2200" dirty="0" smtClean="0">
                <a:solidFill>
                  <a:srgbClr val="008000"/>
                </a:solidFill>
                <a:latin typeface="Arial"/>
                <a:cs typeface="Arial"/>
              </a:rPr>
              <a:t>Discussion Question</a:t>
            </a:r>
          </a:p>
          <a:p>
            <a:pPr marL="342900" lvl="0" indent="-342900">
              <a:buFont typeface="Arial" pitchFamily="34" charset="0"/>
              <a:buChar char="•"/>
            </a:pPr>
            <a:r>
              <a:rPr lang="en-US" sz="2200" dirty="0" smtClean="0">
                <a:latin typeface="Arial"/>
                <a:cs typeface="Arial"/>
              </a:rPr>
              <a:t>How </a:t>
            </a:r>
            <a:r>
              <a:rPr lang="en-US" sz="2200" dirty="0">
                <a:latin typeface="Arial"/>
                <a:cs typeface="Arial"/>
              </a:rPr>
              <a:t>can you respond to the calling of the Holy Spirit and share your faith with someone in your life? </a:t>
            </a:r>
          </a:p>
        </p:txBody>
      </p:sp>
      <p:pic>
        <p:nvPicPr>
          <p:cNvPr id="12" name="Picture 11" descr="S5-iStock_00003412556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30" y="2441282"/>
            <a:ext cx="3913369" cy="2263445"/>
          </a:xfrm>
          <a:prstGeom prst="rect">
            <a:avLst/>
          </a:prstGeom>
        </p:spPr>
      </p:pic>
    </p:spTree>
    <p:extLst>
      <p:ext uri="{BB962C8B-B14F-4D97-AF65-F5344CB8AC3E}">
        <p14:creationId xmlns:p14="http://schemas.microsoft.com/office/powerpoint/2010/main" val="9731390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44" y="259150"/>
            <a:ext cx="8229600" cy="1143000"/>
          </a:xfrm>
        </p:spPr>
        <p:txBody>
          <a:bodyPr>
            <a:normAutofit fontScale="90000"/>
          </a:bodyPr>
          <a:lstStyle/>
          <a:p>
            <a:pPr algn="l">
              <a:lnSpc>
                <a:spcPct val="110000"/>
              </a:lnSpc>
            </a:pPr>
            <a:r>
              <a:rPr lang="en-US" sz="4700" b="1" dirty="0">
                <a:solidFill>
                  <a:srgbClr val="C30027"/>
                </a:solidFill>
                <a:latin typeface="Arial"/>
                <a:cs typeface="Arial"/>
              </a:rPr>
              <a:t>“Pentecost” </a:t>
            </a:r>
            <a:r>
              <a:rPr lang="en-US" b="1" dirty="0" smtClean="0">
                <a:solidFill>
                  <a:srgbClr val="FF0000"/>
                </a:solidFill>
                <a:latin typeface="Arial"/>
                <a:cs typeface="Arial"/>
              </a:rPr>
              <a:t/>
            </a:r>
            <a:br>
              <a:rPr lang="en-US" b="1" dirty="0" smtClean="0">
                <a:solidFill>
                  <a:srgbClr val="FF0000"/>
                </a:solidFill>
                <a:latin typeface="Arial"/>
                <a:cs typeface="Arial"/>
              </a:rPr>
            </a:br>
            <a:r>
              <a:rPr lang="en-US" sz="2000" b="1" dirty="0" smtClean="0">
                <a:solidFill>
                  <a:schemeClr val="tx1">
                    <a:lumMod val="50000"/>
                    <a:lumOff val="50000"/>
                  </a:schemeClr>
                </a:solidFill>
                <a:latin typeface="Arial"/>
                <a:cs typeface="Arial"/>
              </a:rPr>
              <a:t>(Handbook, pages 213–215</a:t>
            </a:r>
            <a:r>
              <a:rPr lang="en-US" sz="2000" b="1" dirty="0">
                <a:solidFill>
                  <a:schemeClr val="tx1">
                    <a:lumMod val="50000"/>
                    <a:lumOff val="50000"/>
                  </a:schemeClr>
                </a:solidFill>
                <a:latin typeface="Arial"/>
                <a:cs typeface="Arial"/>
              </a:rPr>
              <a:t>) </a:t>
            </a:r>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sp>
        <p:nvSpPr>
          <p:cNvPr id="5" name="TextBox 4"/>
          <p:cNvSpPr txBox="1"/>
          <p:nvPr/>
        </p:nvSpPr>
        <p:spPr>
          <a:xfrm>
            <a:off x="7309447" y="5276612"/>
            <a:ext cx="1548020" cy="200055"/>
          </a:xfrm>
          <a:prstGeom prst="rect">
            <a:avLst/>
          </a:prstGeom>
          <a:noFill/>
        </p:spPr>
        <p:txBody>
          <a:bodyPr wrap="none" rtlCol="0">
            <a:spAutoFit/>
          </a:bodyPr>
          <a:lstStyle/>
          <a:p>
            <a:r>
              <a:rPr lang="en-US" sz="700" dirty="0">
                <a:solidFill>
                  <a:schemeClr val="bg1">
                    <a:lumMod val="65000"/>
                  </a:schemeClr>
                </a:solidFill>
                <a:latin typeface="Arial"/>
                <a:cs typeface="Arial"/>
              </a:rPr>
              <a:t>© FuatKose/www.istockphoto.com</a:t>
            </a:r>
          </a:p>
        </p:txBody>
      </p:sp>
      <p:sp>
        <p:nvSpPr>
          <p:cNvPr id="6" name="TextBox 5"/>
          <p:cNvSpPr txBox="1"/>
          <p:nvPr/>
        </p:nvSpPr>
        <p:spPr>
          <a:xfrm>
            <a:off x="347700" y="3569319"/>
            <a:ext cx="4897238" cy="1154162"/>
          </a:xfrm>
          <a:prstGeom prst="rect">
            <a:avLst/>
          </a:prstGeom>
          <a:noFill/>
        </p:spPr>
        <p:txBody>
          <a:bodyPr wrap="none" rtlCol="0">
            <a:spAutoFit/>
          </a:bodyPr>
          <a:lstStyle/>
          <a:p>
            <a:pPr marL="342900" indent="-342900">
              <a:buFont typeface="Arial"/>
              <a:buChar char="•"/>
            </a:pPr>
            <a:r>
              <a:rPr lang="en-US" sz="2300" dirty="0">
                <a:latin typeface="Arial"/>
                <a:cs typeface="Arial"/>
              </a:rPr>
              <a:t>As told in Acts, the Holy </a:t>
            </a:r>
            <a:r>
              <a:rPr lang="en-US" sz="2300" dirty="0" smtClean="0">
                <a:latin typeface="Arial"/>
                <a:cs typeface="Arial"/>
              </a:rPr>
              <a:t>Spirit</a:t>
            </a:r>
          </a:p>
          <a:p>
            <a:r>
              <a:rPr lang="en-US" sz="2300" dirty="0" smtClean="0">
                <a:latin typeface="Arial"/>
                <a:cs typeface="Arial"/>
              </a:rPr>
              <a:t>    guided </a:t>
            </a:r>
            <a:r>
              <a:rPr lang="en-US" sz="2300" dirty="0">
                <a:latin typeface="Arial"/>
                <a:cs typeface="Arial"/>
              </a:rPr>
              <a:t>the </a:t>
            </a:r>
            <a:r>
              <a:rPr lang="en-US" sz="2300" dirty="0" smtClean="0">
                <a:latin typeface="Arial"/>
                <a:cs typeface="Arial"/>
              </a:rPr>
              <a:t>Apostles to evangelize</a:t>
            </a:r>
          </a:p>
          <a:p>
            <a:r>
              <a:rPr lang="en-US" sz="2300" dirty="0" smtClean="0">
                <a:latin typeface="Arial"/>
                <a:cs typeface="Arial"/>
              </a:rPr>
              <a:t>    so the </a:t>
            </a:r>
            <a:r>
              <a:rPr lang="en-US" sz="2300" dirty="0">
                <a:latin typeface="Arial"/>
                <a:cs typeface="Arial"/>
              </a:rPr>
              <a:t>Word of God could spread.</a:t>
            </a:r>
          </a:p>
        </p:txBody>
      </p:sp>
      <p:sp>
        <p:nvSpPr>
          <p:cNvPr id="7" name="TextBox 6"/>
          <p:cNvSpPr txBox="1"/>
          <p:nvPr/>
        </p:nvSpPr>
        <p:spPr>
          <a:xfrm>
            <a:off x="347700" y="1891359"/>
            <a:ext cx="5062259" cy="1154162"/>
          </a:xfrm>
          <a:prstGeom prst="rect">
            <a:avLst/>
          </a:prstGeom>
          <a:noFill/>
        </p:spPr>
        <p:txBody>
          <a:bodyPr wrap="square" rtlCol="0">
            <a:spAutoFit/>
          </a:bodyPr>
          <a:lstStyle/>
          <a:p>
            <a:r>
              <a:rPr lang="en-US" sz="2300" dirty="0" smtClean="0">
                <a:latin typeface="Arial"/>
                <a:cs typeface="Arial"/>
              </a:rPr>
              <a:t>The </a:t>
            </a:r>
            <a:r>
              <a:rPr lang="en-US" sz="2300" dirty="0">
                <a:latin typeface="Arial"/>
                <a:cs typeface="Arial"/>
              </a:rPr>
              <a:t>Holy </a:t>
            </a:r>
            <a:r>
              <a:rPr lang="en-US" sz="2300" dirty="0" smtClean="0">
                <a:latin typeface="Arial"/>
                <a:cs typeface="Arial"/>
              </a:rPr>
              <a:t>Spirit empowered the growth of the </a:t>
            </a:r>
            <a:r>
              <a:rPr lang="en-US" sz="2300" dirty="0">
                <a:latin typeface="Arial"/>
                <a:cs typeface="Arial"/>
              </a:rPr>
              <a:t>early Church</a:t>
            </a:r>
            <a:r>
              <a:rPr lang="en-US" sz="2300" dirty="0" smtClean="0">
                <a:latin typeface="Arial"/>
                <a:cs typeface="Arial"/>
              </a:rPr>
              <a:t>, especially </a:t>
            </a:r>
            <a:r>
              <a:rPr lang="en-US" sz="2300" dirty="0">
                <a:latin typeface="Arial"/>
                <a:cs typeface="Arial"/>
              </a:rPr>
              <a:t>at Pentecost.</a:t>
            </a:r>
          </a:p>
        </p:txBody>
      </p:sp>
      <p:pic>
        <p:nvPicPr>
          <p:cNvPr id="8" name="Picture 7" descr="S6-iStock_00001288070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9328" y="441382"/>
            <a:ext cx="3257460" cy="4881694"/>
          </a:xfrm>
          <a:prstGeom prst="rect">
            <a:avLst/>
          </a:prstGeom>
        </p:spPr>
      </p:pic>
    </p:spTree>
    <p:extLst>
      <p:ext uri="{BB962C8B-B14F-4D97-AF65-F5344CB8AC3E}">
        <p14:creationId xmlns:p14="http://schemas.microsoft.com/office/powerpoint/2010/main" val="11197955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403" y="225949"/>
            <a:ext cx="3575608" cy="1143000"/>
          </a:xfrm>
        </p:spPr>
        <p:txBody>
          <a:bodyPr>
            <a:normAutofit fontScale="90000"/>
          </a:bodyPr>
          <a:lstStyle/>
          <a:p>
            <a:pPr algn="r">
              <a:lnSpc>
                <a:spcPct val="110000"/>
              </a:lnSpc>
            </a:pPr>
            <a:r>
              <a:rPr lang="en-US" sz="4700" b="1" dirty="0">
                <a:solidFill>
                  <a:srgbClr val="C30027"/>
                </a:solidFill>
                <a:latin typeface="Arial"/>
                <a:cs typeface="Arial"/>
              </a:rPr>
              <a:t>“Pentecost” </a:t>
            </a:r>
            <a:r>
              <a:rPr lang="en-US" sz="4700" b="1" dirty="0">
                <a:solidFill>
                  <a:srgbClr val="FF0000"/>
                </a:solidFill>
                <a:latin typeface="Arial"/>
                <a:cs typeface="Arial"/>
              </a:rPr>
              <a:t/>
            </a:r>
            <a:br>
              <a:rPr lang="en-US" sz="4700" b="1" dirty="0">
                <a:solidFill>
                  <a:srgbClr val="FF0000"/>
                </a:solidFill>
                <a:latin typeface="Arial"/>
                <a:cs typeface="Arial"/>
              </a:rPr>
            </a:b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pages 213–215</a:t>
            </a:r>
            <a:r>
              <a:rPr lang="en-US" sz="2000" b="1" dirty="0">
                <a:solidFill>
                  <a:schemeClr val="tx1">
                    <a:lumMod val="50000"/>
                    <a:lumOff val="50000"/>
                  </a:schemeClr>
                </a:solidFill>
                <a:latin typeface="Arial"/>
                <a:cs typeface="Arial"/>
              </a:rPr>
              <a:t>) </a:t>
            </a:r>
            <a:endParaRPr lang="en-US" sz="2000" b="1" dirty="0">
              <a:solidFill>
                <a:schemeClr val="tx1">
                  <a:lumMod val="50000"/>
                  <a:lumOff val="50000"/>
                </a:schemeClr>
              </a:solidFill>
            </a:endParaRPr>
          </a:p>
        </p:txBody>
      </p:sp>
      <p:sp>
        <p:nvSpPr>
          <p:cNvPr id="3" name="Content Placeholder 2"/>
          <p:cNvSpPr>
            <a:spLocks noGrp="1"/>
          </p:cNvSpPr>
          <p:nvPr>
            <p:ph idx="1"/>
          </p:nvPr>
        </p:nvSpPr>
        <p:spPr>
          <a:xfrm>
            <a:off x="689527" y="1515016"/>
            <a:ext cx="8229600" cy="4525963"/>
          </a:xfrm>
        </p:spPr>
        <p:txBody>
          <a:bodyPr>
            <a:normAutofit/>
          </a:bodyPr>
          <a:lstStyle/>
          <a:p>
            <a:pPr lvl="6"/>
            <a:r>
              <a:rPr lang="en-US" sz="2300" dirty="0">
                <a:latin typeface="Arial"/>
                <a:cs typeface="Arial"/>
              </a:rPr>
              <a:t>The Holy Spirit came upon the disciples at Pentecost, empowering them to evangelize people throughout the </a:t>
            </a:r>
            <a:r>
              <a:rPr lang="en-US" sz="2300" dirty="0" smtClean="0">
                <a:latin typeface="Arial"/>
                <a:cs typeface="Arial"/>
              </a:rPr>
              <a:t>earth </a:t>
            </a:r>
            <a:r>
              <a:rPr lang="en-US" sz="2300" dirty="0">
                <a:latin typeface="Arial"/>
                <a:cs typeface="Arial"/>
              </a:rPr>
              <a:t>with the Good News</a:t>
            </a:r>
            <a:r>
              <a:rPr lang="en-US" sz="2300" dirty="0" smtClean="0">
                <a:latin typeface="Arial"/>
                <a:cs typeface="Arial"/>
              </a:rPr>
              <a:t>.</a:t>
            </a:r>
          </a:p>
          <a:p>
            <a:pPr marL="2743200" lvl="6" indent="0">
              <a:buNone/>
            </a:pPr>
            <a:endParaRPr lang="en-US" sz="2300" dirty="0">
              <a:latin typeface="Arial"/>
              <a:cs typeface="Arial"/>
            </a:endParaRPr>
          </a:p>
          <a:p>
            <a:pPr lvl="6"/>
            <a:r>
              <a:rPr lang="en-US" sz="2300" dirty="0">
                <a:latin typeface="Arial"/>
                <a:cs typeface="Arial"/>
              </a:rPr>
              <a:t>The Holy Spirit gave Peter the wisdom and courage he needed to </a:t>
            </a:r>
            <a:r>
              <a:rPr lang="en-US" sz="2300" dirty="0" smtClean="0">
                <a:latin typeface="Arial"/>
                <a:cs typeface="Arial"/>
              </a:rPr>
              <a:t>evangelize, speaking </a:t>
            </a:r>
            <a:r>
              <a:rPr lang="en-US" sz="2300" dirty="0">
                <a:latin typeface="Arial"/>
                <a:cs typeface="Arial"/>
              </a:rPr>
              <a:t>words that would transform the lives of many at </a:t>
            </a:r>
            <a:r>
              <a:rPr lang="en-US" sz="2300" dirty="0" smtClean="0">
                <a:latin typeface="Arial"/>
                <a:cs typeface="Arial"/>
              </a:rPr>
              <a:t>Pentecost, and </a:t>
            </a:r>
            <a:r>
              <a:rPr lang="en-US" sz="2300" dirty="0">
                <a:latin typeface="Arial"/>
                <a:cs typeface="Arial"/>
              </a:rPr>
              <a:t>beyond.</a:t>
            </a:r>
          </a:p>
          <a:p>
            <a:endParaRPr lang="en-US" sz="2300" dirty="0">
              <a:latin typeface="Arial"/>
              <a:cs typeface="Arial"/>
            </a:endParaRPr>
          </a:p>
          <a:p>
            <a:endParaRPr lang="en-US" sz="2300" dirty="0">
              <a:latin typeface="Arial"/>
              <a:cs typeface="Arial"/>
            </a:endParaRPr>
          </a:p>
        </p:txBody>
      </p:sp>
      <p:pic>
        <p:nvPicPr>
          <p:cNvPr id="5" name="Picture 4" descr="S7-shutterstock_8697557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06" y="1417638"/>
            <a:ext cx="3011797" cy="3888470"/>
          </a:xfrm>
          <a:prstGeom prst="rect">
            <a:avLst/>
          </a:prstGeom>
        </p:spPr>
      </p:pic>
      <p:sp>
        <p:nvSpPr>
          <p:cNvPr id="6" name="TextBox 5"/>
          <p:cNvSpPr txBox="1"/>
          <p:nvPr/>
        </p:nvSpPr>
        <p:spPr>
          <a:xfrm>
            <a:off x="193606" y="5306108"/>
            <a:ext cx="1484814" cy="200055"/>
          </a:xfrm>
          <a:prstGeom prst="rect">
            <a:avLst/>
          </a:prstGeom>
          <a:noFill/>
        </p:spPr>
        <p:txBody>
          <a:bodyPr wrap="none" rtlCol="0">
            <a:spAutoFit/>
          </a:bodyPr>
          <a:lstStyle/>
          <a:p>
            <a:r>
              <a:rPr lang="en-US" sz="700" dirty="0">
                <a:solidFill>
                  <a:schemeClr val="bg1">
                    <a:lumMod val="65000"/>
                  </a:schemeClr>
                </a:solidFill>
                <a:latin typeface="Calibri"/>
                <a:ea typeface="Calibri"/>
                <a:cs typeface="Calibri"/>
              </a:rPr>
              <a:t>© </a:t>
            </a:r>
            <a:r>
              <a:rPr lang="en-US" sz="700" dirty="0" err="1">
                <a:solidFill>
                  <a:schemeClr val="bg1">
                    <a:lumMod val="65000"/>
                  </a:schemeClr>
                </a:solidFill>
                <a:latin typeface="Calibri"/>
                <a:ea typeface="Calibri"/>
                <a:cs typeface="Calibri"/>
              </a:rPr>
              <a:t>Molodec</a:t>
            </a:r>
            <a:r>
              <a:rPr lang="en-US" sz="700" dirty="0">
                <a:solidFill>
                  <a:schemeClr val="bg1">
                    <a:lumMod val="65000"/>
                  </a:schemeClr>
                </a:solidFill>
                <a:latin typeface="Calibri"/>
                <a:ea typeface="Calibri"/>
                <a:cs typeface="Calibri"/>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30792583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858"/>
            <a:ext cx="3905387" cy="1143000"/>
          </a:xfrm>
        </p:spPr>
        <p:txBody>
          <a:bodyPr>
            <a:normAutofit fontScale="90000"/>
          </a:bodyPr>
          <a:lstStyle/>
          <a:p>
            <a:pPr>
              <a:lnSpc>
                <a:spcPct val="110000"/>
              </a:lnSpc>
            </a:pPr>
            <a:r>
              <a:rPr lang="en-US" sz="4700" b="1" dirty="0">
                <a:solidFill>
                  <a:srgbClr val="C30027"/>
                </a:solidFill>
                <a:latin typeface="Arial"/>
                <a:cs typeface="Arial"/>
              </a:rPr>
              <a:t>“Pentecost” </a:t>
            </a:r>
            <a:r>
              <a:rPr lang="en-US" sz="4700" b="1" dirty="0">
                <a:solidFill>
                  <a:srgbClr val="FF0000"/>
                </a:solidFill>
                <a:latin typeface="Arial"/>
                <a:cs typeface="Arial"/>
              </a:rPr>
              <a:t/>
            </a:r>
            <a:br>
              <a:rPr lang="en-US" sz="4700" b="1" dirty="0">
                <a:solidFill>
                  <a:srgbClr val="FF0000"/>
                </a:solidFill>
                <a:latin typeface="Arial"/>
                <a:cs typeface="Arial"/>
              </a:rPr>
            </a:b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pages 213–215</a:t>
            </a:r>
            <a:r>
              <a:rPr lang="en-US" sz="2000" b="1" dirty="0">
                <a:solidFill>
                  <a:schemeClr val="tx1">
                    <a:lumMod val="50000"/>
                    <a:lumOff val="50000"/>
                  </a:schemeClr>
                </a:solidFill>
                <a:latin typeface="Arial"/>
                <a:cs typeface="Arial"/>
              </a:rPr>
              <a:t>) </a:t>
            </a:r>
            <a:endParaRPr lang="en-US" sz="2000" b="1" dirty="0">
              <a:solidFill>
                <a:schemeClr val="tx1">
                  <a:lumMod val="50000"/>
                  <a:lumOff val="50000"/>
                </a:schemeClr>
              </a:solidFill>
            </a:endParaRPr>
          </a:p>
        </p:txBody>
      </p:sp>
      <p:sp>
        <p:nvSpPr>
          <p:cNvPr id="3" name="Content Placeholder 2"/>
          <p:cNvSpPr>
            <a:spLocks noGrp="1"/>
          </p:cNvSpPr>
          <p:nvPr>
            <p:ph idx="1"/>
          </p:nvPr>
        </p:nvSpPr>
        <p:spPr>
          <a:xfrm>
            <a:off x="457199" y="1528515"/>
            <a:ext cx="5172855" cy="4525963"/>
          </a:xfrm>
        </p:spPr>
        <p:txBody>
          <a:bodyPr>
            <a:noAutofit/>
          </a:bodyPr>
          <a:lstStyle/>
          <a:p>
            <a:pPr marL="0" indent="0">
              <a:buNone/>
            </a:pPr>
            <a:r>
              <a:rPr lang="en-US" sz="2400" dirty="0" smtClean="0">
                <a:solidFill>
                  <a:srgbClr val="C30027"/>
                </a:solidFill>
                <a:latin typeface="Arial"/>
                <a:cs typeface="Arial"/>
              </a:rPr>
              <a:t>Activity</a:t>
            </a:r>
          </a:p>
          <a:p>
            <a:pPr marL="0" indent="0">
              <a:buNone/>
            </a:pPr>
            <a:r>
              <a:rPr lang="en-US" sz="2400" dirty="0" smtClean="0">
                <a:latin typeface="Arial"/>
                <a:cs typeface="Arial"/>
              </a:rPr>
              <a:t>Silently </a:t>
            </a:r>
            <a:r>
              <a:rPr lang="en-US" sz="2400" dirty="0">
                <a:latin typeface="Arial"/>
                <a:cs typeface="Arial"/>
              </a:rPr>
              <a:t>read Acts </a:t>
            </a:r>
            <a:r>
              <a:rPr lang="en-US" sz="2400" dirty="0" smtClean="0">
                <a:latin typeface="Arial"/>
                <a:cs typeface="Arial"/>
              </a:rPr>
              <a:t>2:38–42.</a:t>
            </a:r>
            <a:endParaRPr lang="en-US" sz="2400" dirty="0">
              <a:latin typeface="Arial"/>
              <a:cs typeface="Arial"/>
            </a:endParaRPr>
          </a:p>
          <a:p>
            <a:r>
              <a:rPr lang="en-US" sz="2300" dirty="0">
                <a:latin typeface="Arial"/>
                <a:cs typeface="Arial"/>
              </a:rPr>
              <a:t>Which image from the Pentecost story is most inspiring to you? </a:t>
            </a:r>
          </a:p>
          <a:p>
            <a:pPr lvl="1"/>
            <a:r>
              <a:rPr lang="en-US" sz="2000" dirty="0" smtClean="0">
                <a:latin typeface="Arial"/>
                <a:cs typeface="Arial"/>
              </a:rPr>
              <a:t>Strong</a:t>
            </a:r>
            <a:r>
              <a:rPr lang="en-US" sz="2000" dirty="0">
                <a:latin typeface="Arial"/>
                <a:cs typeface="Arial"/>
              </a:rPr>
              <a:t>, driving </a:t>
            </a:r>
            <a:r>
              <a:rPr lang="en-US" sz="2000" dirty="0" smtClean="0">
                <a:latin typeface="Arial"/>
                <a:cs typeface="Arial"/>
              </a:rPr>
              <a:t>wind</a:t>
            </a:r>
          </a:p>
          <a:p>
            <a:pPr lvl="1"/>
            <a:r>
              <a:rPr lang="en-US" sz="2000" dirty="0" smtClean="0">
                <a:latin typeface="Arial"/>
                <a:cs typeface="Arial"/>
              </a:rPr>
              <a:t>Tongues </a:t>
            </a:r>
            <a:r>
              <a:rPr lang="en-US" sz="2000" dirty="0">
                <a:latin typeface="Arial"/>
                <a:cs typeface="Arial"/>
              </a:rPr>
              <a:t>as of </a:t>
            </a:r>
            <a:r>
              <a:rPr lang="en-US" sz="2000" dirty="0" smtClean="0">
                <a:latin typeface="Arial"/>
                <a:cs typeface="Arial"/>
              </a:rPr>
              <a:t>flame</a:t>
            </a:r>
          </a:p>
          <a:p>
            <a:pPr lvl="1"/>
            <a:r>
              <a:rPr lang="en-US" sz="2000" dirty="0" smtClean="0">
                <a:latin typeface="Arial"/>
                <a:cs typeface="Arial"/>
              </a:rPr>
              <a:t>Apostles </a:t>
            </a:r>
            <a:r>
              <a:rPr lang="en-US" sz="2000" dirty="0">
                <a:latin typeface="Arial"/>
                <a:cs typeface="Arial"/>
              </a:rPr>
              <a:t>speaking </a:t>
            </a:r>
            <a:r>
              <a:rPr lang="en-US" sz="2000" dirty="0" smtClean="0">
                <a:latin typeface="Arial"/>
                <a:cs typeface="Arial"/>
              </a:rPr>
              <a:t>so everyone understands</a:t>
            </a:r>
          </a:p>
          <a:p>
            <a:pPr lvl="1"/>
            <a:r>
              <a:rPr lang="en-US" sz="2000" dirty="0" smtClean="0">
                <a:latin typeface="Arial"/>
                <a:cs typeface="Arial"/>
              </a:rPr>
              <a:t>Peter’s </a:t>
            </a:r>
            <a:r>
              <a:rPr lang="en-US" sz="2000" dirty="0">
                <a:latin typeface="Arial"/>
                <a:cs typeface="Arial"/>
              </a:rPr>
              <a:t>powerful </a:t>
            </a:r>
            <a:r>
              <a:rPr lang="en-US" sz="2000" dirty="0" smtClean="0">
                <a:latin typeface="Arial"/>
                <a:cs typeface="Arial"/>
              </a:rPr>
              <a:t>speech</a:t>
            </a:r>
          </a:p>
          <a:p>
            <a:pPr lvl="1"/>
            <a:r>
              <a:rPr lang="en-US" sz="2000" dirty="0" smtClean="0">
                <a:latin typeface="Arial"/>
                <a:cs typeface="Arial"/>
              </a:rPr>
              <a:t>3,000 </a:t>
            </a:r>
            <a:r>
              <a:rPr lang="en-US" sz="2000" dirty="0">
                <a:latin typeface="Arial"/>
                <a:cs typeface="Arial"/>
              </a:rPr>
              <a:t>becoming </a:t>
            </a:r>
            <a:r>
              <a:rPr lang="en-US" sz="2000" dirty="0" smtClean="0">
                <a:latin typeface="Arial"/>
                <a:cs typeface="Arial"/>
              </a:rPr>
              <a:t>Christian </a:t>
            </a:r>
            <a:r>
              <a:rPr lang="en-US" sz="2000" dirty="0">
                <a:latin typeface="Arial"/>
                <a:cs typeface="Arial"/>
              </a:rPr>
              <a:t>that day</a:t>
            </a:r>
          </a:p>
          <a:p>
            <a:endParaRPr lang="en-US" sz="2400" dirty="0"/>
          </a:p>
        </p:txBody>
      </p:sp>
      <p:pic>
        <p:nvPicPr>
          <p:cNvPr id="5" name="Picture 4" descr="S8-shutterstock_1226549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938" y="794734"/>
            <a:ext cx="3234862" cy="2996763"/>
          </a:xfrm>
          <a:prstGeom prst="rect">
            <a:avLst/>
          </a:prstGeom>
        </p:spPr>
      </p:pic>
      <p:sp>
        <p:nvSpPr>
          <p:cNvPr id="6" name="TextBox 5"/>
          <p:cNvSpPr txBox="1"/>
          <p:nvPr/>
        </p:nvSpPr>
        <p:spPr>
          <a:xfrm>
            <a:off x="7126744" y="3791497"/>
            <a:ext cx="1645240" cy="200055"/>
          </a:xfrm>
          <a:prstGeom prst="rect">
            <a:avLst/>
          </a:prstGeom>
          <a:noFill/>
        </p:spPr>
        <p:txBody>
          <a:bodyPr wrap="none" rtlCol="0">
            <a:spAutoFit/>
          </a:bodyPr>
          <a:lstStyle/>
          <a:p>
            <a:r>
              <a:rPr lang="en-US" sz="700" dirty="0">
                <a:solidFill>
                  <a:schemeClr val="bg1">
                    <a:lumMod val="65000"/>
                  </a:schemeClr>
                </a:solidFill>
                <a:latin typeface="Calibri"/>
                <a:ea typeface="Calibri"/>
                <a:cs typeface="Calibri"/>
              </a:rPr>
              <a:t>©  Nancy Bauer/www.shutterstock.com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1022315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06356"/>
          </a:xfrm>
        </p:spPr>
        <p:txBody>
          <a:bodyPr>
            <a:normAutofit fontScale="90000"/>
          </a:bodyPr>
          <a:lstStyle/>
          <a:p>
            <a:pPr>
              <a:lnSpc>
                <a:spcPct val="110000"/>
              </a:lnSpc>
            </a:pPr>
            <a:r>
              <a:rPr lang="en-US" sz="4700" b="1" dirty="0">
                <a:solidFill>
                  <a:srgbClr val="0A5598"/>
                </a:solidFill>
                <a:latin typeface="Arial"/>
                <a:cs typeface="Arial"/>
              </a:rPr>
              <a:t>“The Work of Saint Peter” </a:t>
            </a:r>
            <a:r>
              <a:rPr lang="en-US" b="1" dirty="0" smtClean="0">
                <a:latin typeface="Arial"/>
                <a:cs typeface="Arial"/>
              </a:rPr>
              <a:t/>
            </a:r>
            <a:br>
              <a:rPr lang="en-US" b="1" dirty="0" smtClean="0">
                <a:latin typeface="Arial"/>
                <a:cs typeface="Arial"/>
              </a:rPr>
            </a:br>
            <a:r>
              <a:rPr lang="en-US" sz="2000" b="1" dirty="0" smtClean="0">
                <a:solidFill>
                  <a:schemeClr val="tx1">
                    <a:lumMod val="50000"/>
                    <a:lumOff val="50000"/>
                  </a:schemeClr>
                </a:solidFill>
                <a:latin typeface="Arial"/>
                <a:cs typeface="Arial"/>
              </a:rPr>
              <a:t>(Handbook, pages 216–217</a:t>
            </a:r>
            <a:r>
              <a:rPr lang="en-US" sz="2000" b="1" dirty="0">
                <a:solidFill>
                  <a:schemeClr val="tx1">
                    <a:lumMod val="50000"/>
                    <a:lumOff val="50000"/>
                  </a:schemeClr>
                </a:solidFill>
                <a:latin typeface="Arial"/>
                <a:cs typeface="Arial"/>
              </a:rPr>
              <a:t>)</a:t>
            </a:r>
            <a:r>
              <a:rPr lang="en-US" b="1" dirty="0">
                <a:latin typeface="Arial"/>
                <a:cs typeface="Arial"/>
              </a:rPr>
              <a:t/>
            </a:r>
            <a:br>
              <a:rPr lang="en-US" b="1" dirty="0">
                <a:latin typeface="Arial"/>
                <a:cs typeface="Arial"/>
              </a:rPr>
            </a:br>
            <a:endParaRPr lang="en-US" dirty="0">
              <a:latin typeface="Arial"/>
              <a:cs typeface="Arial"/>
            </a:endParaRPr>
          </a:p>
        </p:txBody>
      </p:sp>
      <p:sp>
        <p:nvSpPr>
          <p:cNvPr id="3" name="Content Placeholder 2"/>
          <p:cNvSpPr>
            <a:spLocks noGrp="1"/>
          </p:cNvSpPr>
          <p:nvPr>
            <p:ph idx="1"/>
          </p:nvPr>
        </p:nvSpPr>
        <p:spPr>
          <a:xfrm>
            <a:off x="3445282" y="1829699"/>
            <a:ext cx="5052078" cy="2204638"/>
          </a:xfrm>
        </p:spPr>
        <p:txBody>
          <a:bodyPr>
            <a:normAutofit/>
          </a:bodyPr>
          <a:lstStyle/>
          <a:p>
            <a:pPr marL="0" indent="0">
              <a:buNone/>
            </a:pPr>
            <a:r>
              <a:rPr lang="en-US" sz="2400" dirty="0" smtClean="0">
                <a:latin typeface="Arial"/>
                <a:cs typeface="Arial"/>
              </a:rPr>
              <a:t>Peter </a:t>
            </a:r>
            <a:r>
              <a:rPr lang="en-US" sz="2400" dirty="0">
                <a:latin typeface="Arial"/>
                <a:cs typeface="Arial"/>
              </a:rPr>
              <a:t>was a disciple of courage and persistence who guided the Church’s early growth</a:t>
            </a:r>
            <a:r>
              <a:rPr lang="en-US" sz="2400" dirty="0" smtClean="0">
                <a:latin typeface="Arial"/>
                <a:cs typeface="Arial"/>
              </a:rPr>
              <a:t>.</a:t>
            </a:r>
          </a:p>
          <a:p>
            <a:pPr marL="2743200" lvl="6" indent="0">
              <a:buNone/>
            </a:pPr>
            <a:endParaRPr lang="en-US" sz="2400" dirty="0"/>
          </a:p>
          <a:p>
            <a:pPr marL="2743200" lvl="6" indent="0">
              <a:buNone/>
            </a:pPr>
            <a:endParaRPr lang="en-US" sz="2400" dirty="0"/>
          </a:p>
          <a:p>
            <a:endParaRPr lang="en-US" sz="2400" dirty="0"/>
          </a:p>
        </p:txBody>
      </p:sp>
      <p:sp>
        <p:nvSpPr>
          <p:cNvPr id="5" name="TextBox 4"/>
          <p:cNvSpPr txBox="1"/>
          <p:nvPr/>
        </p:nvSpPr>
        <p:spPr>
          <a:xfrm>
            <a:off x="3541489" y="3434172"/>
            <a:ext cx="4859664" cy="1200329"/>
          </a:xfrm>
          <a:prstGeom prst="rect">
            <a:avLst/>
          </a:prstGeom>
          <a:noFill/>
        </p:spPr>
        <p:txBody>
          <a:bodyPr wrap="none" rtlCol="0">
            <a:spAutoFit/>
          </a:bodyPr>
          <a:lstStyle/>
          <a:p>
            <a:pPr marL="342900" indent="-342900">
              <a:buFont typeface="Arial"/>
              <a:buChar char="•"/>
            </a:pPr>
            <a:r>
              <a:rPr lang="en-US" dirty="0">
                <a:latin typeface="Arial"/>
                <a:cs typeface="Arial"/>
              </a:rPr>
              <a:t>Peter, commissioned by Jesus, </a:t>
            </a:r>
            <a:endParaRPr lang="en-US" dirty="0" smtClean="0">
              <a:latin typeface="Arial"/>
              <a:cs typeface="Arial"/>
            </a:endParaRPr>
          </a:p>
          <a:p>
            <a:r>
              <a:rPr lang="en-US" dirty="0" smtClean="0">
                <a:latin typeface="Arial"/>
                <a:cs typeface="Arial"/>
              </a:rPr>
              <a:t>    led </a:t>
            </a:r>
            <a:r>
              <a:rPr lang="en-US" dirty="0">
                <a:latin typeface="Arial"/>
                <a:cs typeface="Arial"/>
              </a:rPr>
              <a:t>the early </a:t>
            </a:r>
            <a:r>
              <a:rPr lang="en-US" dirty="0" smtClean="0">
                <a:latin typeface="Arial"/>
                <a:cs typeface="Arial"/>
              </a:rPr>
              <a:t>Church </a:t>
            </a:r>
            <a:r>
              <a:rPr lang="en-US" dirty="0">
                <a:latin typeface="Arial"/>
                <a:cs typeface="Arial"/>
              </a:rPr>
              <a:t>with his </a:t>
            </a:r>
            <a:endParaRPr lang="en-US" dirty="0" smtClean="0">
              <a:latin typeface="Arial"/>
              <a:cs typeface="Arial"/>
            </a:endParaRPr>
          </a:p>
          <a:p>
            <a:r>
              <a:rPr lang="en-US" dirty="0" smtClean="0">
                <a:latin typeface="Arial"/>
                <a:cs typeface="Arial"/>
              </a:rPr>
              <a:t>    courageous words </a:t>
            </a:r>
            <a:r>
              <a:rPr lang="en-US" dirty="0">
                <a:latin typeface="Arial"/>
                <a:cs typeface="Arial"/>
              </a:rPr>
              <a:t>and actions.</a:t>
            </a:r>
          </a:p>
        </p:txBody>
      </p:sp>
      <p:sp>
        <p:nvSpPr>
          <p:cNvPr id="7" name="TextBox 6"/>
          <p:cNvSpPr txBox="1"/>
          <p:nvPr/>
        </p:nvSpPr>
        <p:spPr>
          <a:xfrm>
            <a:off x="139313" y="5329440"/>
            <a:ext cx="1737769" cy="200055"/>
          </a:xfrm>
          <a:prstGeom prst="rect">
            <a:avLst/>
          </a:prstGeom>
          <a:noFill/>
        </p:spPr>
        <p:txBody>
          <a:bodyPr wrap="none" rtlCol="0">
            <a:spAutoFit/>
          </a:bodyPr>
          <a:lstStyle/>
          <a:p>
            <a:r>
              <a:rPr lang="en-US" sz="700" dirty="0">
                <a:solidFill>
                  <a:schemeClr val="bg1">
                    <a:lumMod val="65000"/>
                  </a:schemeClr>
                </a:solidFill>
                <a:latin typeface="Arial"/>
                <a:cs typeface="Arial"/>
              </a:rPr>
              <a:t>© PaoloGaetano/www.istockphoto.com</a:t>
            </a:r>
          </a:p>
        </p:txBody>
      </p:sp>
      <p:pic>
        <p:nvPicPr>
          <p:cNvPr id="6" name="Picture 5" descr="S9-iStock_00001578903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18" y="1210496"/>
            <a:ext cx="2756655" cy="4142176"/>
          </a:xfrm>
          <a:prstGeom prst="rect">
            <a:avLst/>
          </a:prstGeom>
        </p:spPr>
      </p:pic>
    </p:spTree>
    <p:extLst>
      <p:ext uri="{BB962C8B-B14F-4D97-AF65-F5344CB8AC3E}">
        <p14:creationId xmlns:p14="http://schemas.microsoft.com/office/powerpoint/2010/main" val="301844147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5182</TotalTime>
  <Words>578</Words>
  <Application>Microsoft Macintosh PowerPoint</Application>
  <PresentationFormat>On-screen Show (4:3)</PresentationFormat>
  <Paragraphs>72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CorpPowerpoint</vt:lpstr>
      <vt:lpstr>PowerPoint Presentation</vt:lpstr>
      <vt:lpstr>The New Testament </vt:lpstr>
      <vt:lpstr>Chapter Summary The Bible: The Acts of the Apostles</vt:lpstr>
      <vt:lpstr>Introduction  (Handbook, pages 212–213) </vt:lpstr>
      <vt:lpstr>Introduction  (Handbook, pages 212–213) </vt:lpstr>
      <vt:lpstr>“Pentecost”  (Handbook, pages 213–215) </vt:lpstr>
      <vt:lpstr>“Pentecost”  (Handbook, pages 213–215) </vt:lpstr>
      <vt:lpstr>“Pentecost”  (Handbook, pages 213–215) </vt:lpstr>
      <vt:lpstr>“The Work of Saint Peter”  (Handbook, pages 216–217) </vt:lpstr>
      <vt:lpstr>“The Work of Saint Peter”  (Handbook, pages 216–217) </vt:lpstr>
      <vt:lpstr>“The Travels of Saint Paul”  (Handbook, pages 218–221) </vt:lpstr>
      <vt:lpstr>“The Travels of Saint Paul”  (Handbook, pages 218–221) </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Chelsea Mrozek</cp:lastModifiedBy>
  <cp:revision>191</cp:revision>
  <dcterms:created xsi:type="dcterms:W3CDTF">2012-11-07T17:11:11Z</dcterms:created>
  <dcterms:modified xsi:type="dcterms:W3CDTF">2015-04-15T16:57:40Z</dcterms:modified>
</cp:coreProperties>
</file>