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9"/>
  </p:notesMasterIdLst>
  <p:handoutMasterIdLst>
    <p:handoutMasterId r:id="rId20"/>
  </p:handoutMasterIdLst>
  <p:sldIdLst>
    <p:sldId id="310" r:id="rId2"/>
    <p:sldId id="313" r:id="rId3"/>
    <p:sldId id="314" r:id="rId4"/>
    <p:sldId id="315" r:id="rId5"/>
    <p:sldId id="316" r:id="rId6"/>
    <p:sldId id="317" r:id="rId7"/>
    <p:sldId id="328" r:id="rId8"/>
    <p:sldId id="331" r:id="rId9"/>
    <p:sldId id="320" r:id="rId10"/>
    <p:sldId id="329" r:id="rId11"/>
    <p:sldId id="321" r:id="rId12"/>
    <p:sldId id="323" r:id="rId13"/>
    <p:sldId id="324" r:id="rId14"/>
    <p:sldId id="325" r:id="rId15"/>
    <p:sldId id="333" r:id="rId16"/>
    <p:sldId id="335" r:id="rId17"/>
    <p:sldId id="334" r:id="rId18"/>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ian Singer-Towns" initials="BS" lastIdx="3" clrIdx="2">
    <p:extLst/>
  </p:cmAuthor>
  <p:cmAuthor id="3" name="Joanna Dailey" initials="JD"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008000"/>
    <a:srgbClr val="314BCD"/>
    <a:srgbClr val="D60005"/>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1" autoAdjust="0"/>
    <p:restoredTop sz="86412" autoAdjust="0"/>
  </p:normalViewPr>
  <p:slideViewPr>
    <p:cSldViewPr snapToGrid="0" snapToObjects="1">
      <p:cViewPr varScale="1">
        <p:scale>
          <a:sx n="127" d="100"/>
          <a:sy n="127" d="100"/>
        </p:scale>
        <p:origin x="1528" y="176"/>
      </p:cViewPr>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tags" Target="tags/tag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F59D7A-AA57-124C-8154-0142C6303BB7}" type="datetimeFigureOut">
              <a:rPr lang="en-US" smtClean="0"/>
              <a:t>6/6/16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C45DA9-4F40-9841-ABA5-7BC9A237BB98}" type="slidenum">
              <a:rPr lang="en-US" smtClean="0"/>
              <a:t>‹#›</a:t>
            </a:fld>
            <a:endParaRPr lang="en-US"/>
          </a:p>
        </p:txBody>
      </p:sp>
    </p:spTree>
    <p:extLst>
      <p:ext uri="{BB962C8B-B14F-4D97-AF65-F5344CB8AC3E}">
        <p14:creationId xmlns:p14="http://schemas.microsoft.com/office/powerpoint/2010/main" val="116898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6/6/16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a:t>
            </a:fld>
            <a:endParaRPr lang="en-US" dirty="0"/>
          </a:p>
        </p:txBody>
      </p:sp>
    </p:spTree>
    <p:extLst>
      <p:ext uri="{BB962C8B-B14F-4D97-AF65-F5344CB8AC3E}">
        <p14:creationId xmlns:p14="http://schemas.microsoft.com/office/powerpoint/2010/main" val="177210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10</a:t>
            </a:fld>
            <a:endParaRPr lang="en-US" dirty="0"/>
          </a:p>
        </p:txBody>
      </p:sp>
    </p:spTree>
    <p:extLst>
      <p:ext uri="{BB962C8B-B14F-4D97-AF65-F5344CB8AC3E}">
        <p14:creationId xmlns:p14="http://schemas.microsoft.com/office/powerpoint/2010/main" val="374473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11</a:t>
            </a:fld>
            <a:endParaRPr lang="en-US" dirty="0"/>
          </a:p>
        </p:txBody>
      </p:sp>
    </p:spTree>
    <p:extLst>
      <p:ext uri="{BB962C8B-B14F-4D97-AF65-F5344CB8AC3E}">
        <p14:creationId xmlns:p14="http://schemas.microsoft.com/office/powerpoint/2010/main" val="65217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12</a:t>
            </a:fld>
            <a:endParaRPr lang="en-US" dirty="0"/>
          </a:p>
        </p:txBody>
      </p:sp>
    </p:spTree>
    <p:extLst>
      <p:ext uri="{BB962C8B-B14F-4D97-AF65-F5344CB8AC3E}">
        <p14:creationId xmlns:p14="http://schemas.microsoft.com/office/powerpoint/2010/main" val="156104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13</a:t>
            </a:fld>
            <a:endParaRPr lang="en-US" dirty="0"/>
          </a:p>
        </p:txBody>
      </p:sp>
    </p:spTree>
    <p:extLst>
      <p:ext uri="{BB962C8B-B14F-4D97-AF65-F5344CB8AC3E}">
        <p14:creationId xmlns:p14="http://schemas.microsoft.com/office/powerpoint/2010/main" val="159497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14</a:t>
            </a:fld>
            <a:endParaRPr lang="en-US" dirty="0"/>
          </a:p>
        </p:txBody>
      </p:sp>
    </p:spTree>
    <p:extLst>
      <p:ext uri="{BB962C8B-B14F-4D97-AF65-F5344CB8AC3E}">
        <p14:creationId xmlns:p14="http://schemas.microsoft.com/office/powerpoint/2010/main" val="162007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15</a:t>
            </a:fld>
            <a:endParaRPr lang="en-US" dirty="0"/>
          </a:p>
        </p:txBody>
      </p:sp>
    </p:spTree>
    <p:extLst>
      <p:ext uri="{BB962C8B-B14F-4D97-AF65-F5344CB8AC3E}">
        <p14:creationId xmlns:p14="http://schemas.microsoft.com/office/powerpoint/2010/main" val="153379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16</a:t>
            </a:fld>
            <a:endParaRPr lang="en-US" dirty="0"/>
          </a:p>
        </p:txBody>
      </p:sp>
    </p:spTree>
    <p:extLst>
      <p:ext uri="{BB962C8B-B14F-4D97-AF65-F5344CB8AC3E}">
        <p14:creationId xmlns:p14="http://schemas.microsoft.com/office/powerpoint/2010/main" val="252331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17</a:t>
            </a:fld>
            <a:endParaRPr lang="en-US" dirty="0"/>
          </a:p>
        </p:txBody>
      </p:sp>
    </p:spTree>
    <p:extLst>
      <p:ext uri="{BB962C8B-B14F-4D97-AF65-F5344CB8AC3E}">
        <p14:creationId xmlns:p14="http://schemas.microsoft.com/office/powerpoint/2010/main" val="2154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2</a:t>
            </a:fld>
            <a:endParaRPr lang="en-US" dirty="0"/>
          </a:p>
        </p:txBody>
      </p:sp>
    </p:spTree>
    <p:extLst>
      <p:ext uri="{BB962C8B-B14F-4D97-AF65-F5344CB8AC3E}">
        <p14:creationId xmlns:p14="http://schemas.microsoft.com/office/powerpoint/2010/main" val="294177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3</a:t>
            </a:fld>
            <a:endParaRPr lang="en-US" dirty="0"/>
          </a:p>
        </p:txBody>
      </p:sp>
    </p:spTree>
    <p:extLst>
      <p:ext uri="{BB962C8B-B14F-4D97-AF65-F5344CB8AC3E}">
        <p14:creationId xmlns:p14="http://schemas.microsoft.com/office/powerpoint/2010/main" val="371169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4</a:t>
            </a:fld>
            <a:endParaRPr lang="en-US" dirty="0"/>
          </a:p>
        </p:txBody>
      </p:sp>
    </p:spTree>
    <p:extLst>
      <p:ext uri="{BB962C8B-B14F-4D97-AF65-F5344CB8AC3E}">
        <p14:creationId xmlns:p14="http://schemas.microsoft.com/office/powerpoint/2010/main" val="134890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5</a:t>
            </a:fld>
            <a:endParaRPr lang="en-US" dirty="0"/>
          </a:p>
        </p:txBody>
      </p:sp>
    </p:spTree>
    <p:extLst>
      <p:ext uri="{BB962C8B-B14F-4D97-AF65-F5344CB8AC3E}">
        <p14:creationId xmlns:p14="http://schemas.microsoft.com/office/powerpoint/2010/main" val="6926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6</a:t>
            </a:fld>
            <a:endParaRPr lang="en-US" dirty="0"/>
          </a:p>
        </p:txBody>
      </p:sp>
    </p:spTree>
    <p:extLst>
      <p:ext uri="{BB962C8B-B14F-4D97-AF65-F5344CB8AC3E}">
        <p14:creationId xmlns:p14="http://schemas.microsoft.com/office/powerpoint/2010/main" val="89951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7</a:t>
            </a:fld>
            <a:endParaRPr lang="en-US" dirty="0"/>
          </a:p>
        </p:txBody>
      </p:sp>
    </p:spTree>
    <p:extLst>
      <p:ext uri="{BB962C8B-B14F-4D97-AF65-F5344CB8AC3E}">
        <p14:creationId xmlns:p14="http://schemas.microsoft.com/office/powerpoint/2010/main" val="259687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8</a:t>
            </a:fld>
            <a:endParaRPr lang="en-US" dirty="0"/>
          </a:p>
        </p:txBody>
      </p:sp>
    </p:spTree>
    <p:extLst>
      <p:ext uri="{BB962C8B-B14F-4D97-AF65-F5344CB8AC3E}">
        <p14:creationId xmlns:p14="http://schemas.microsoft.com/office/powerpoint/2010/main" val="304620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9</a:t>
            </a:fld>
            <a:endParaRPr lang="en-US" dirty="0"/>
          </a:p>
        </p:txBody>
      </p:sp>
    </p:spTree>
    <p:extLst>
      <p:ext uri="{BB962C8B-B14F-4D97-AF65-F5344CB8AC3E}">
        <p14:creationId xmlns:p14="http://schemas.microsoft.com/office/powerpoint/2010/main" val="64671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6/6/16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6/6/16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TextBox 2"/>
          <p:cNvSpPr txBox="1"/>
          <p:nvPr/>
        </p:nvSpPr>
        <p:spPr>
          <a:xfrm>
            <a:off x="7556686" y="6416516"/>
            <a:ext cx="205740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Document #: TX005844</a:t>
            </a:r>
          </a:p>
        </p:txBody>
      </p:sp>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Pope Benedict XVI</a:t>
            </a:r>
            <a:endParaRPr lang="en-US" sz="42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Pope Benedict was born in Germany in April 1927.</a:t>
            </a:r>
          </a:p>
          <a:p>
            <a:r>
              <a:rPr lang="en-US" sz="2400" dirty="0" smtClean="0">
                <a:latin typeface="Arial" charset="0"/>
                <a:ea typeface="Arial" charset="0"/>
                <a:cs typeface="Arial" charset="0"/>
              </a:rPr>
              <a:t>He was well-known as a theologian and writer.</a:t>
            </a:r>
          </a:p>
          <a:p>
            <a:r>
              <a:rPr lang="en-US" sz="2400" dirty="0" smtClean="0">
                <a:latin typeface="Arial" charset="0"/>
                <a:ea typeface="Arial" charset="0"/>
                <a:cs typeface="Arial" charset="0"/>
              </a:rPr>
              <a:t>As </a:t>
            </a:r>
            <a:r>
              <a:rPr lang="en-US" sz="2400" dirty="0">
                <a:latin typeface="Arial" charset="0"/>
                <a:ea typeface="Arial" charset="0"/>
                <a:cs typeface="Arial" charset="0"/>
              </a:rPr>
              <a:t>P</a:t>
            </a:r>
            <a:r>
              <a:rPr lang="en-US" sz="2400" dirty="0" smtClean="0">
                <a:latin typeface="Arial" charset="0"/>
                <a:ea typeface="Arial" charset="0"/>
                <a:cs typeface="Arial" charset="0"/>
              </a:rPr>
              <a:t>ope, he wrote a famous encyclical called “God Is Love.” He also emphasized that faith should influence modern culture.</a:t>
            </a:r>
          </a:p>
          <a:p>
            <a:r>
              <a:rPr lang="en-US" sz="2400" dirty="0" smtClean="0">
                <a:latin typeface="Arial" charset="0"/>
                <a:ea typeface="Arial" charset="0"/>
                <a:cs typeface="Arial" charset="0"/>
              </a:rPr>
              <a:t>Due to his failing health, Pope Benedict resigned in February of 2013. He spends his days in a small monastery near Saint Peter’s Basilica, in prayer and study. His title is now “Pope Emeritus Benedict XVI.” </a:t>
            </a:r>
          </a:p>
          <a:p>
            <a:endParaRPr lang="en-US" sz="2400" dirty="0">
              <a:latin typeface="Arial" charset="0"/>
              <a:ea typeface="Arial" charset="0"/>
              <a:cs typeface="Arial" charset="0"/>
            </a:endParaRPr>
          </a:p>
        </p:txBody>
      </p:sp>
    </p:spTree>
    <p:extLst>
      <p:ext uri="{BB962C8B-B14F-4D97-AF65-F5344CB8AC3E}">
        <p14:creationId xmlns:p14="http://schemas.microsoft.com/office/powerpoint/2010/main" val="1593778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08000"/>
                </a:solidFill>
                <a:latin typeface="Arial" charset="0"/>
                <a:ea typeface="Arial" charset="0"/>
                <a:cs typeface="Arial" charset="0"/>
              </a:rPr>
              <a:t>Pope Francis</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301942" y="1225900"/>
            <a:ext cx="8229600" cy="4480560"/>
          </a:xfrm>
        </p:spPr>
        <p:txBody>
          <a:bodyPr>
            <a:normAutofit fontScale="92500"/>
          </a:bodyPr>
          <a:lstStyle/>
          <a:p>
            <a:r>
              <a:rPr lang="en-US" sz="2400" dirty="0" smtClean="0">
                <a:latin typeface="Arial" charset="0"/>
                <a:ea typeface="Arial" charset="0"/>
                <a:cs typeface="Arial" charset="0"/>
              </a:rPr>
              <a:t>Pope Francis was born in Buenos Aires, Argentina, in 1936. He is the </a:t>
            </a:r>
            <a:r>
              <a:rPr lang="en-US" sz="2400" smtClean="0">
                <a:latin typeface="Arial" charset="0"/>
                <a:ea typeface="Arial" charset="0"/>
                <a:cs typeface="Arial" charset="0"/>
              </a:rPr>
              <a:t>first pope </a:t>
            </a:r>
            <a:r>
              <a:rPr lang="en-US" sz="2400" dirty="0" smtClean="0">
                <a:latin typeface="Arial" charset="0"/>
                <a:ea typeface="Arial" charset="0"/>
                <a:cs typeface="Arial" charset="0"/>
              </a:rPr>
              <a:t>to have been elected from the Americas. </a:t>
            </a:r>
          </a:p>
          <a:p>
            <a:r>
              <a:rPr lang="en-US" sz="2400" dirty="0" smtClean="0">
                <a:latin typeface="Arial" charset="0"/>
                <a:ea typeface="Arial" charset="0"/>
                <a:cs typeface="Arial" charset="0"/>
              </a:rPr>
              <a:t>He belongs to the Society </a:t>
            </a:r>
            <a:br>
              <a:rPr lang="en-US" sz="2400" dirty="0" smtClean="0">
                <a:latin typeface="Arial" charset="0"/>
                <a:ea typeface="Arial" charset="0"/>
                <a:cs typeface="Arial" charset="0"/>
              </a:rPr>
            </a:br>
            <a:r>
              <a:rPr lang="en-US" sz="2400" dirty="0" smtClean="0">
                <a:latin typeface="Arial" charset="0"/>
                <a:ea typeface="Arial" charset="0"/>
                <a:cs typeface="Arial" charset="0"/>
              </a:rPr>
              <a:t>of Jesus (Jesuits), an order of </a:t>
            </a:r>
            <a:br>
              <a:rPr lang="en-US" sz="2400" dirty="0" smtClean="0">
                <a:latin typeface="Arial" charset="0"/>
                <a:ea typeface="Arial" charset="0"/>
                <a:cs typeface="Arial" charset="0"/>
              </a:rPr>
            </a:br>
            <a:r>
              <a:rPr lang="en-US" sz="2400" dirty="0" smtClean="0">
                <a:latin typeface="Arial" charset="0"/>
                <a:ea typeface="Arial" charset="0"/>
                <a:cs typeface="Arial" charset="0"/>
              </a:rPr>
              <a:t>priests and brothers devoted to </a:t>
            </a:r>
            <a:br>
              <a:rPr lang="en-US" sz="2400" dirty="0" smtClean="0">
                <a:latin typeface="Arial" charset="0"/>
                <a:ea typeface="Arial" charset="0"/>
                <a:cs typeface="Arial" charset="0"/>
              </a:rPr>
            </a:br>
            <a:r>
              <a:rPr lang="en-US" sz="2400" dirty="0" smtClean="0">
                <a:latin typeface="Arial" charset="0"/>
                <a:ea typeface="Arial" charset="0"/>
                <a:cs typeface="Arial" charset="0"/>
              </a:rPr>
              <a:t>education and to social justice.</a:t>
            </a:r>
          </a:p>
          <a:p>
            <a:r>
              <a:rPr lang="en-US" sz="2400" dirty="0" smtClean="0">
                <a:latin typeface="Arial" charset="0"/>
                <a:ea typeface="Arial" charset="0"/>
                <a:cs typeface="Arial" charset="0"/>
              </a:rPr>
              <a:t>He chose the name Francis to </a:t>
            </a:r>
            <a:br>
              <a:rPr lang="en-US" sz="2400" dirty="0" smtClean="0">
                <a:latin typeface="Arial" charset="0"/>
                <a:ea typeface="Arial" charset="0"/>
                <a:cs typeface="Arial" charset="0"/>
              </a:rPr>
            </a:br>
            <a:r>
              <a:rPr lang="en-US" sz="2400" dirty="0" smtClean="0">
                <a:latin typeface="Arial" charset="0"/>
                <a:ea typeface="Arial" charset="0"/>
                <a:cs typeface="Arial" charset="0"/>
              </a:rPr>
              <a:t>signal his concern for the poor, </a:t>
            </a:r>
            <a:br>
              <a:rPr lang="en-US" sz="2400" dirty="0" smtClean="0">
                <a:latin typeface="Arial" charset="0"/>
                <a:ea typeface="Arial" charset="0"/>
                <a:cs typeface="Arial" charset="0"/>
              </a:rPr>
            </a:br>
            <a:r>
              <a:rPr lang="en-US" sz="2400" dirty="0" smtClean="0">
                <a:latin typeface="Arial" charset="0"/>
                <a:ea typeface="Arial" charset="0"/>
                <a:cs typeface="Arial" charset="0"/>
              </a:rPr>
              <a:t>in imitation of Saint Francis </a:t>
            </a:r>
            <a:br>
              <a:rPr lang="en-US" sz="2400" dirty="0" smtClean="0">
                <a:latin typeface="Arial" charset="0"/>
                <a:ea typeface="Arial" charset="0"/>
                <a:cs typeface="Arial" charset="0"/>
              </a:rPr>
            </a:br>
            <a:r>
              <a:rPr lang="en-US" sz="2400" dirty="0" smtClean="0">
                <a:latin typeface="Arial" charset="0"/>
                <a:ea typeface="Arial" charset="0"/>
                <a:cs typeface="Arial" charset="0"/>
              </a:rPr>
              <a:t>of Assisi. </a:t>
            </a:r>
          </a:p>
          <a:p>
            <a:r>
              <a:rPr lang="en-US" sz="2400" dirty="0" smtClean="0">
                <a:latin typeface="Arial" charset="0"/>
                <a:ea typeface="Arial" charset="0"/>
                <a:cs typeface="Arial" charset="0"/>
              </a:rPr>
              <a:t>His first encyclical was called, “The Joy of the Gospel.” Following Christ and serving others is a joyful way of life!</a:t>
            </a:r>
            <a:endParaRPr lang="en-US" sz="2400" dirty="0">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987" y="2120631"/>
            <a:ext cx="3458184" cy="2305456"/>
          </a:xfrm>
          <a:prstGeom prst="rect">
            <a:avLst/>
          </a:prstGeom>
        </p:spPr>
      </p:pic>
      <p:sp>
        <p:nvSpPr>
          <p:cNvPr id="6" name="TextBox 5"/>
          <p:cNvSpPr txBox="1"/>
          <p:nvPr/>
        </p:nvSpPr>
        <p:spPr>
          <a:xfrm>
            <a:off x="7285454" y="4426478"/>
            <a:ext cx="1401346"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MikeDotta</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90962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33" y="184907"/>
            <a:ext cx="8229600" cy="1143000"/>
          </a:xfrm>
        </p:spPr>
        <p:txBody>
          <a:bodyPr>
            <a:normAutofit/>
          </a:bodyPr>
          <a:lstStyle/>
          <a:p>
            <a:r>
              <a:rPr lang="en-US" sz="6000" b="1" dirty="0" smtClean="0">
                <a:solidFill>
                  <a:srgbClr val="C30027"/>
                </a:solidFill>
                <a:latin typeface="Arial" charset="0"/>
                <a:ea typeface="Arial" charset="0"/>
                <a:cs typeface="Arial" charset="0"/>
              </a:rPr>
              <a:t>Think About It!</a:t>
            </a:r>
            <a:endParaRPr lang="en-US" sz="60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a:xfrm>
            <a:off x="457200" y="1327907"/>
            <a:ext cx="8229600" cy="4525963"/>
          </a:xfrm>
        </p:spPr>
        <p:txBody>
          <a:bodyPr>
            <a:normAutofit/>
          </a:bodyPr>
          <a:lstStyle/>
          <a:p>
            <a:r>
              <a:rPr lang="en-US" sz="2400" dirty="0" smtClean="0">
                <a:latin typeface="Arial" charset="0"/>
                <a:ea typeface="Arial" charset="0"/>
                <a:cs typeface="Arial" charset="0"/>
              </a:rPr>
              <a:t>Gather in groups of two or three.</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Imagine that you have been chosen as youth advisors to Pope Francis. He has asked you to list your problems and concerns as well as what solutions you propose. </a:t>
            </a:r>
          </a:p>
          <a:p>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Share your list of problems and solutions with your group.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3384555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“Reasons for Hope”</a:t>
            </a:r>
            <a:r>
              <a:rPr lang="en-US" b="1" dirty="0" smtClean="0">
                <a:latin typeface="Arial" charset="0"/>
                <a:ea typeface="Arial" charset="0"/>
                <a:cs typeface="Arial" charset="0"/>
              </a:rPr>
              <a:t/>
            </a:r>
            <a:br>
              <a:rPr lang="en-US" b="1" dirty="0" smtClean="0">
                <a:latin typeface="Arial" charset="0"/>
                <a:ea typeface="Arial" charset="0"/>
                <a:cs typeface="Arial" charset="0"/>
              </a:rPr>
            </a:br>
            <a:r>
              <a:rPr lang="en-US" sz="1800" b="1" dirty="0" smtClean="0">
                <a:solidFill>
                  <a:schemeClr val="tx1">
                    <a:lumMod val="50000"/>
                    <a:lumOff val="50000"/>
                  </a:schemeClr>
                </a:solidFill>
                <a:latin typeface="Arial" charset="0"/>
                <a:ea typeface="Arial" charset="0"/>
                <a:cs typeface="Arial" charset="0"/>
              </a:rPr>
              <a:t>(Church History, pages 136</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138)</a:t>
            </a:r>
            <a:endParaRPr lang="en-US" sz="18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There are many problems </a:t>
            </a:r>
          </a:p>
          <a:p>
            <a:pPr marL="0" indent="0">
              <a:buNone/>
            </a:pPr>
            <a:r>
              <a:rPr lang="en-US" sz="2400" dirty="0" smtClean="0">
                <a:latin typeface="Arial" charset="0"/>
                <a:ea typeface="Arial" charset="0"/>
                <a:cs typeface="Arial" charset="0"/>
              </a:rPr>
              <a:t>in the world but, because </a:t>
            </a:r>
          </a:p>
          <a:p>
            <a:pPr marL="0" indent="0">
              <a:buNone/>
            </a:pPr>
            <a:r>
              <a:rPr lang="en-US" sz="2400" dirty="0" smtClean="0">
                <a:latin typeface="Arial" charset="0"/>
                <a:ea typeface="Arial" charset="0"/>
                <a:cs typeface="Arial" charset="0"/>
              </a:rPr>
              <a:t>Jesus is with us, there are </a:t>
            </a:r>
          </a:p>
          <a:p>
            <a:pPr marL="0" indent="0">
              <a:buNone/>
            </a:pPr>
            <a:r>
              <a:rPr lang="en-US" sz="2400" dirty="0" smtClean="0">
                <a:latin typeface="Arial" charset="0"/>
                <a:ea typeface="Arial" charset="0"/>
                <a:cs typeface="Arial" charset="0"/>
              </a:rPr>
              <a:t>also many reasons </a:t>
            </a:r>
          </a:p>
          <a:p>
            <a:pPr marL="0" indent="0">
              <a:buNone/>
            </a:pPr>
            <a:r>
              <a:rPr lang="en-US" sz="2400" dirty="0" smtClean="0">
                <a:latin typeface="Arial" charset="0"/>
                <a:ea typeface="Arial" charset="0"/>
                <a:cs typeface="Arial" charset="0"/>
              </a:rPr>
              <a:t>for hope. </a:t>
            </a:r>
            <a:endParaRPr lang="en-US" sz="2400" dirty="0">
              <a:latin typeface="Arial" charset="0"/>
              <a:ea typeface="Arial" charset="0"/>
              <a:cs typeface="Arial"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8369"/>
          <a:stretch/>
        </p:blipFill>
        <p:spPr>
          <a:xfrm>
            <a:off x="4881808" y="1718428"/>
            <a:ext cx="3464523" cy="3174585"/>
          </a:xfrm>
          <a:prstGeom prst="rect">
            <a:avLst/>
          </a:prstGeom>
        </p:spPr>
      </p:pic>
      <p:sp>
        <p:nvSpPr>
          <p:cNvPr id="6" name="TextBox 5"/>
          <p:cNvSpPr txBox="1"/>
          <p:nvPr/>
        </p:nvSpPr>
        <p:spPr>
          <a:xfrm>
            <a:off x="7231816" y="4866554"/>
            <a:ext cx="1215397"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2jenn</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255170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56"/>
            <a:ext cx="8229600" cy="1213502"/>
          </a:xfrm>
        </p:spPr>
        <p:txBody>
          <a:bodyPr>
            <a:normAutofit/>
          </a:bodyPr>
          <a:lstStyle/>
          <a:p>
            <a:r>
              <a:rPr lang="en-US" sz="4200" b="1" dirty="0" smtClean="0">
                <a:solidFill>
                  <a:srgbClr val="008000"/>
                </a:solidFill>
                <a:latin typeface="Arial" charset="0"/>
                <a:ea typeface="Arial" charset="0"/>
                <a:cs typeface="Arial" charset="0"/>
              </a:rPr>
              <a:t>Some Good Reasons for Hope</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1102408"/>
            <a:ext cx="8229600" cy="5023756"/>
          </a:xfrm>
        </p:spPr>
        <p:txBody>
          <a:bodyPr>
            <a:normAutofit/>
          </a:bodyPr>
          <a:lstStyle/>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Pope John Paul II was hopeful and enthusiastic about the Church in the United States because:</a:t>
            </a:r>
          </a:p>
          <a:p>
            <a:pPr marL="0" indent="0">
              <a:buNone/>
            </a:pP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Young people respond to God’s call to serve. </a:t>
            </a:r>
          </a:p>
          <a:p>
            <a:r>
              <a:rPr lang="en-US" sz="2400" dirty="0" smtClean="0">
                <a:latin typeface="Arial" charset="0"/>
                <a:ea typeface="Arial" charset="0"/>
                <a:cs typeface="Arial" charset="0"/>
              </a:rPr>
              <a:t>Lay leadership flourishes. </a:t>
            </a:r>
          </a:p>
          <a:p>
            <a:r>
              <a:rPr lang="en-US" sz="2400" dirty="0" smtClean="0">
                <a:latin typeface="Arial" charset="0"/>
                <a:ea typeface="Arial" charset="0"/>
                <a:cs typeface="Arial" charset="0"/>
              </a:rPr>
              <a:t>Young people express their faith in unique ways. </a:t>
            </a:r>
          </a:p>
          <a:p>
            <a:r>
              <a:rPr lang="en-US" sz="2400" dirty="0" smtClean="0">
                <a:latin typeface="Arial" charset="0"/>
                <a:ea typeface="Arial" charset="0"/>
                <a:cs typeface="Arial" charset="0"/>
              </a:rPr>
              <a:t>Immigrants re-vitalize parishes. </a:t>
            </a:r>
          </a:p>
        </p:txBody>
      </p:sp>
    </p:spTree>
    <p:extLst>
      <p:ext uri="{BB962C8B-B14F-4D97-AF65-F5344CB8AC3E}">
        <p14:creationId xmlns:p14="http://schemas.microsoft.com/office/powerpoint/2010/main" val="424764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b="1" dirty="0" smtClean="0">
                <a:solidFill>
                  <a:srgbClr val="C30027"/>
                </a:solidFill>
                <a:latin typeface="Arial" charset="0"/>
                <a:ea typeface="Arial" charset="0"/>
                <a:cs typeface="Arial" charset="0"/>
              </a:rPr>
              <a:t>“You Are the Future”</a:t>
            </a:r>
            <a:r>
              <a:rPr lang="en-US" b="1" dirty="0" smtClean="0">
                <a:latin typeface="Arial" charset="0"/>
                <a:ea typeface="Arial" charset="0"/>
                <a:cs typeface="Arial" charset="0"/>
              </a:rPr>
              <a:t/>
            </a:r>
            <a:br>
              <a:rPr lang="en-US" b="1" dirty="0" smtClean="0">
                <a:latin typeface="Arial" charset="0"/>
                <a:ea typeface="Arial" charset="0"/>
                <a:cs typeface="Arial" charset="0"/>
              </a:rPr>
            </a:br>
            <a:r>
              <a:rPr lang="en-US" sz="2000" b="1" dirty="0" smtClean="0">
                <a:solidFill>
                  <a:schemeClr val="tx1">
                    <a:lumMod val="50000"/>
                    <a:lumOff val="50000"/>
                  </a:schemeClr>
                </a:solidFill>
                <a:latin typeface="Arial" charset="0"/>
                <a:ea typeface="Arial" charset="0"/>
                <a:cs typeface="Arial" charset="0"/>
              </a:rPr>
              <a:t>(Church History, pages 138</a:t>
            </a: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charset="0"/>
                <a:ea typeface="Arial" charset="0"/>
                <a:cs typeface="Arial" charset="0"/>
              </a:rPr>
              <a:t>142)</a:t>
            </a:r>
            <a:r>
              <a:rPr lang="en-US" sz="3600" b="1" dirty="0" smtClean="0">
                <a:latin typeface="Arial" charset="0"/>
                <a:ea typeface="Arial" charset="0"/>
                <a:cs typeface="Arial" charset="0"/>
              </a:rPr>
              <a:t> </a:t>
            </a:r>
            <a:endParaRPr lang="en-US" sz="36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Modern Catholics face </a:t>
            </a:r>
            <a:br>
              <a:rPr lang="en-US" sz="2400" dirty="0" smtClean="0">
                <a:latin typeface="Arial" charset="0"/>
                <a:ea typeface="Arial" charset="0"/>
                <a:cs typeface="Arial" charset="0"/>
              </a:rPr>
            </a:br>
            <a:r>
              <a:rPr lang="en-US" sz="2400" dirty="0" smtClean="0">
                <a:latin typeface="Arial" charset="0"/>
                <a:ea typeface="Arial" charset="0"/>
                <a:cs typeface="Arial" charset="0"/>
              </a:rPr>
              <a:t>many challenges, but </a:t>
            </a:r>
            <a:br>
              <a:rPr lang="en-US" sz="2400" dirty="0" smtClean="0">
                <a:latin typeface="Arial" charset="0"/>
                <a:ea typeface="Arial" charset="0"/>
                <a:cs typeface="Arial" charset="0"/>
              </a:rPr>
            </a:br>
            <a:r>
              <a:rPr lang="en-US" sz="2400" dirty="0" smtClean="0">
                <a:latin typeface="Arial" charset="0"/>
                <a:ea typeface="Arial" charset="0"/>
                <a:cs typeface="Arial" charset="0"/>
              </a:rPr>
              <a:t>history teaches us that </a:t>
            </a:r>
            <a:br>
              <a:rPr lang="en-US" sz="2400" dirty="0" smtClean="0">
                <a:latin typeface="Arial" charset="0"/>
                <a:ea typeface="Arial" charset="0"/>
                <a:cs typeface="Arial" charset="0"/>
              </a:rPr>
            </a:br>
            <a:r>
              <a:rPr lang="en-US" sz="2400" dirty="0" smtClean="0">
                <a:latin typeface="Arial" charset="0"/>
                <a:ea typeface="Arial" charset="0"/>
                <a:cs typeface="Arial" charset="0"/>
              </a:rPr>
              <a:t>challenges are to be </a:t>
            </a:r>
            <a:br>
              <a:rPr lang="en-US" sz="2400" dirty="0" smtClean="0">
                <a:latin typeface="Arial" charset="0"/>
                <a:ea typeface="Arial" charset="0"/>
                <a:cs typeface="Arial" charset="0"/>
              </a:rPr>
            </a:br>
            <a:r>
              <a:rPr lang="en-US" sz="2400" dirty="0" smtClean="0">
                <a:latin typeface="Arial" charset="0"/>
                <a:ea typeface="Arial" charset="0"/>
                <a:cs typeface="Arial" charset="0"/>
              </a:rPr>
              <a:t>expected for the followers </a:t>
            </a:r>
            <a:br>
              <a:rPr lang="en-US" sz="2400" dirty="0" smtClean="0">
                <a:latin typeface="Arial" charset="0"/>
                <a:ea typeface="Arial" charset="0"/>
                <a:cs typeface="Arial" charset="0"/>
              </a:rPr>
            </a:br>
            <a:r>
              <a:rPr lang="en-US" sz="2400" dirty="0" smtClean="0">
                <a:latin typeface="Arial" charset="0"/>
                <a:ea typeface="Arial" charset="0"/>
                <a:cs typeface="Arial" charset="0"/>
              </a:rPr>
              <a:t>of Christ. </a:t>
            </a:r>
            <a:endParaRPr lang="en-US" sz="24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94" y="1721796"/>
            <a:ext cx="4153005" cy="2782110"/>
          </a:xfrm>
          <a:prstGeom prst="rect">
            <a:avLst/>
          </a:prstGeom>
        </p:spPr>
      </p:pic>
      <p:sp>
        <p:nvSpPr>
          <p:cNvPr id="6" name="TextBox 5"/>
          <p:cNvSpPr txBox="1"/>
          <p:nvPr/>
        </p:nvSpPr>
        <p:spPr>
          <a:xfrm>
            <a:off x="6920378" y="4486413"/>
            <a:ext cx="1859805"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wanphen</a:t>
            </a:r>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chawarung</a:t>
            </a:r>
            <a:r>
              <a:rPr lang="en-US" sz="700" dirty="0" smtClean="0">
                <a:solidFill>
                  <a:schemeClr val="bg1">
                    <a:lumMod val="65000"/>
                  </a:schemeClr>
                </a:solidFill>
                <a:latin typeface="Arial"/>
                <a:ea typeface="Calibri"/>
                <a:cs typeface="Arial"/>
              </a:rPr>
              <a:t>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529972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A5598"/>
                </a:solidFill>
                <a:latin typeface="Arial" charset="0"/>
                <a:ea typeface="Arial" charset="0"/>
                <a:cs typeface="Arial" charset="0"/>
              </a:rPr>
              <a:t>Proclaim It!</a:t>
            </a:r>
            <a:endParaRPr lang="en-US" sz="60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a:xfrm>
            <a:off x="457200" y="1600200"/>
            <a:ext cx="8229600" cy="4004733"/>
          </a:xfrm>
        </p:spPr>
        <p:txBody>
          <a:bodyPr>
            <a:normAutofit/>
          </a:bodyPr>
          <a:lstStyle/>
          <a:p>
            <a:r>
              <a:rPr lang="en-US" sz="2400" dirty="0" smtClean="0">
                <a:latin typeface="Arial" charset="0"/>
                <a:ea typeface="Arial" charset="0"/>
                <a:cs typeface="Arial" charset="0"/>
              </a:rPr>
              <a:t>Pope Francis has focused the world’s attention on three important issues:</a:t>
            </a:r>
          </a:p>
          <a:p>
            <a:pPr marL="914400" lvl="1" indent="-514350">
              <a:buFont typeface="+mj-lt"/>
              <a:buAutoNum type="arabicPeriod"/>
            </a:pPr>
            <a:r>
              <a:rPr lang="en-US" sz="2400" dirty="0" smtClean="0">
                <a:latin typeface="Arial" charset="0"/>
                <a:ea typeface="Arial" charset="0"/>
                <a:cs typeface="Arial" charset="0"/>
              </a:rPr>
              <a:t>Reducing the gap between the rich and the poor</a:t>
            </a:r>
          </a:p>
          <a:p>
            <a:pPr marL="914400" lvl="1" indent="-514350">
              <a:buFont typeface="+mj-lt"/>
              <a:buAutoNum type="arabicPeriod"/>
            </a:pPr>
            <a:r>
              <a:rPr lang="en-US" sz="2400" dirty="0" smtClean="0">
                <a:latin typeface="Arial" charset="0"/>
                <a:ea typeface="Arial" charset="0"/>
                <a:cs typeface="Arial" charset="0"/>
              </a:rPr>
              <a:t>Taking care of the earth</a:t>
            </a:r>
          </a:p>
          <a:p>
            <a:pPr marL="914400" lvl="1" indent="-514350">
              <a:buFont typeface="+mj-lt"/>
              <a:buAutoNum type="arabicPeriod"/>
            </a:pPr>
            <a:r>
              <a:rPr lang="en-US" sz="2400" dirty="0" smtClean="0">
                <a:latin typeface="Arial" charset="0"/>
                <a:ea typeface="Arial" charset="0"/>
                <a:cs typeface="Arial" charset="0"/>
              </a:rPr>
              <a:t>Welcoming and supporting immigrants</a:t>
            </a:r>
          </a:p>
          <a:p>
            <a:r>
              <a:rPr lang="en-US" sz="2400" dirty="0" smtClean="0">
                <a:latin typeface="Arial" charset="0"/>
                <a:ea typeface="Arial" charset="0"/>
                <a:cs typeface="Arial" charset="0"/>
              </a:rPr>
              <a:t>In groups of two or three, sketch out a Facebook page focused on promoting one of these issues. Choose an image, make a slogan, and make a list of action steps someone might take.</a:t>
            </a:r>
          </a:p>
          <a:p>
            <a:endParaRPr lang="en-US" sz="2400" dirty="0">
              <a:latin typeface="Arial" charset="0"/>
              <a:ea typeface="Arial" charset="0"/>
              <a:cs typeface="Arial" charset="0"/>
            </a:endParaRPr>
          </a:p>
        </p:txBody>
      </p:sp>
    </p:spTree>
    <p:extLst>
      <p:ext uri="{BB962C8B-B14F-4D97-AF65-F5344CB8AC3E}">
        <p14:creationId xmlns:p14="http://schemas.microsoft.com/office/powerpoint/2010/main" val="2156853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dirty="0" smtClean="0">
                <a:solidFill>
                  <a:srgbClr val="008000"/>
                </a:solidFill>
                <a:latin typeface="Arial" charset="0"/>
                <a:ea typeface="Arial" charset="0"/>
                <a:cs typeface="Arial" charset="0"/>
              </a:rPr>
              <a:t>A Last Word </a:t>
            </a:r>
            <a:br>
              <a:rPr lang="en-US" sz="4200" b="1" dirty="0" smtClean="0">
                <a:solidFill>
                  <a:srgbClr val="008000"/>
                </a:solidFill>
                <a:latin typeface="Arial" charset="0"/>
                <a:ea typeface="Arial" charset="0"/>
                <a:cs typeface="Arial" charset="0"/>
              </a:rPr>
            </a:br>
            <a:r>
              <a:rPr lang="en-US" sz="4200" b="1" dirty="0" smtClean="0">
                <a:solidFill>
                  <a:srgbClr val="008000"/>
                </a:solidFill>
                <a:latin typeface="Arial" charset="0"/>
                <a:ea typeface="Arial" charset="0"/>
                <a:cs typeface="Arial" charset="0"/>
              </a:rPr>
              <a:t>from Pope Francis</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rial" charset="0"/>
                <a:ea typeface="Arial" charset="0"/>
                <a:cs typeface="Arial" charset="0"/>
              </a:rPr>
              <a:t>No other generation has had </a:t>
            </a:r>
            <a:br>
              <a:rPr lang="en-US" sz="2400" dirty="0" smtClean="0">
                <a:latin typeface="Arial" charset="0"/>
                <a:ea typeface="Arial" charset="0"/>
                <a:cs typeface="Arial" charset="0"/>
              </a:rPr>
            </a:br>
            <a:r>
              <a:rPr lang="en-US" sz="2400" dirty="0" smtClean="0">
                <a:latin typeface="Arial" charset="0"/>
                <a:ea typeface="Arial" charset="0"/>
                <a:cs typeface="Arial" charset="0"/>
              </a:rPr>
              <a:t>the opportunity to communicate </a:t>
            </a:r>
            <a:br>
              <a:rPr lang="en-US" sz="2400" dirty="0" smtClean="0">
                <a:latin typeface="Arial" charset="0"/>
                <a:ea typeface="Arial" charset="0"/>
                <a:cs typeface="Arial" charset="0"/>
              </a:rPr>
            </a:br>
            <a:r>
              <a:rPr lang="en-US" sz="2400" dirty="0" smtClean="0">
                <a:latin typeface="Arial" charset="0"/>
                <a:ea typeface="Arial" charset="0"/>
                <a:cs typeface="Arial" charset="0"/>
              </a:rPr>
              <a:t>so quickly with so many people. </a:t>
            </a:r>
            <a:br>
              <a:rPr lang="en-US" sz="2400" dirty="0" smtClean="0">
                <a:latin typeface="Arial" charset="0"/>
                <a:ea typeface="Arial" charset="0"/>
                <a:cs typeface="Arial" charset="0"/>
              </a:rPr>
            </a:br>
            <a:r>
              <a:rPr lang="en-US" sz="2400" dirty="0" smtClean="0">
                <a:latin typeface="Arial" charset="0"/>
                <a:ea typeface="Arial" charset="0"/>
                <a:cs typeface="Arial" charset="0"/>
              </a:rPr>
              <a:t>As Pope Francis has reminded </a:t>
            </a:r>
            <a:br>
              <a:rPr lang="en-US" sz="2400" dirty="0" smtClean="0">
                <a:latin typeface="Arial" charset="0"/>
                <a:ea typeface="Arial" charset="0"/>
                <a:cs typeface="Arial" charset="0"/>
              </a:rPr>
            </a:br>
            <a:r>
              <a:rPr lang="en-US" sz="2400" dirty="0" smtClean="0">
                <a:latin typeface="Arial" charset="0"/>
                <a:ea typeface="Arial" charset="0"/>
                <a:cs typeface="Arial" charset="0"/>
              </a:rPr>
              <a:t>us, media is a great gift and a </a:t>
            </a:r>
            <a:br>
              <a:rPr lang="en-US" sz="2400" dirty="0" smtClean="0">
                <a:latin typeface="Arial" charset="0"/>
                <a:ea typeface="Arial" charset="0"/>
                <a:cs typeface="Arial" charset="0"/>
              </a:rPr>
            </a:br>
            <a:r>
              <a:rPr lang="en-US" sz="2400" dirty="0" smtClean="0">
                <a:latin typeface="Arial" charset="0"/>
                <a:ea typeface="Arial" charset="0"/>
                <a:cs typeface="Arial" charset="0"/>
              </a:rPr>
              <a:t>great responsibility!</a:t>
            </a:r>
          </a:p>
          <a:p>
            <a:r>
              <a:rPr lang="en-US" sz="2400" dirty="0" smtClean="0">
                <a:latin typeface="Arial" charset="0"/>
                <a:ea typeface="Arial" charset="0"/>
                <a:cs typeface="Arial" charset="0"/>
              </a:rPr>
              <a:t>How can you use social media </a:t>
            </a:r>
            <a:br>
              <a:rPr lang="en-US" sz="2400" dirty="0" smtClean="0">
                <a:latin typeface="Arial" charset="0"/>
                <a:ea typeface="Arial" charset="0"/>
                <a:cs typeface="Arial" charset="0"/>
              </a:rPr>
            </a:br>
            <a:r>
              <a:rPr lang="en-US" sz="2400" dirty="0" smtClean="0">
                <a:latin typeface="Arial" charset="0"/>
                <a:ea typeface="Arial" charset="0"/>
                <a:cs typeface="Arial" charset="0"/>
              </a:rPr>
              <a:t>wisely, with respect and love? </a:t>
            </a:r>
          </a:p>
          <a:p>
            <a:r>
              <a:rPr lang="en-US" sz="2400" dirty="0" smtClean="0">
                <a:latin typeface="Arial" charset="0"/>
                <a:ea typeface="Arial" charset="0"/>
                <a:cs typeface="Arial" charset="0"/>
              </a:rPr>
              <a:t>Think, pair, and share on this question! </a:t>
            </a:r>
          </a:p>
          <a:p>
            <a:endParaRPr lang="en-US"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048" y="1600200"/>
            <a:ext cx="3299752" cy="2407596"/>
          </a:xfrm>
          <a:prstGeom prst="rect">
            <a:avLst/>
          </a:prstGeom>
        </p:spPr>
      </p:pic>
      <p:sp>
        <p:nvSpPr>
          <p:cNvPr id="6" name="TextBox 5"/>
          <p:cNvSpPr txBox="1"/>
          <p:nvPr/>
        </p:nvSpPr>
        <p:spPr>
          <a:xfrm>
            <a:off x="7334331" y="4007796"/>
            <a:ext cx="143981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squarelogo</a:t>
            </a:r>
            <a:r>
              <a:rPr lang="en-US" sz="700" dirty="0" smtClean="0">
                <a:solidFill>
                  <a:srgbClr val="A6A6A6"/>
                </a:solidFill>
                <a:latin typeface="Arial"/>
                <a:ea typeface="Calibri"/>
                <a:cs typeface="Arial"/>
              </a:rPr>
              <a:t>/Shutterstock.com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860355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5385" y="-625578"/>
            <a:ext cx="8101413" cy="3956703"/>
          </a:xfrm>
        </p:spPr>
        <p:txBody>
          <a:bodyPr>
            <a:noAutofit/>
          </a:bodyPr>
          <a:lstStyle/>
          <a:p>
            <a:pPr algn="l"/>
            <a:r>
              <a:rPr lang="en-US" sz="6600" b="1" dirty="0">
                <a:solidFill>
                  <a:srgbClr val="0A5598"/>
                </a:solidFill>
                <a:latin typeface="Arial" panose="020B0604020202020204" pitchFamily="34" charset="0"/>
                <a:cs typeface="Arial" panose="020B0604020202020204" pitchFamily="34" charset="0"/>
              </a:rPr>
              <a:t>Prayer</a:t>
            </a:r>
            <a:r>
              <a:rPr lang="en-US" sz="7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a:t>
            </a:r>
            <a:r>
              <a:rPr lang="en-US" sz="7200" dirty="0">
                <a:solidFill>
                  <a:srgbClr val="FF0000"/>
                </a:solidFill>
                <a:latin typeface="Arial" panose="020B0604020202020204" pitchFamily="34" charset="0"/>
                <a:cs typeface="Arial" panose="020B0604020202020204" pitchFamily="34" charset="0"/>
              </a:rPr>
              <a:t> </a:t>
            </a:r>
            <a:br>
              <a:rPr lang="en-US" sz="7200" dirty="0">
                <a:solidFill>
                  <a:srgbClr val="FF0000"/>
                </a:solidFill>
                <a:latin typeface="Arial" panose="020B0604020202020204" pitchFamily="34" charset="0"/>
                <a:cs typeface="Arial" panose="020B0604020202020204" pitchFamily="34" charset="0"/>
              </a:rPr>
            </a:br>
            <a:r>
              <a:rPr lang="en-US" sz="8000" dirty="0">
                <a:solidFill>
                  <a:srgbClr val="FF0000"/>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Church</a:t>
            </a:r>
            <a:r>
              <a:rPr lang="en-US" sz="8000" dirty="0">
                <a:solidFill>
                  <a:srgbClr val="C30027"/>
                </a:solidFill>
                <a:latin typeface="Arial" panose="020B0604020202020204" pitchFamily="34" charset="0"/>
                <a:cs typeface="Arial" panose="020B0604020202020204" pitchFamily="34" charset="0"/>
              </a:rPr>
              <a:t> </a:t>
            </a:r>
            <a:r>
              <a:rPr lang="en-US" sz="8000" b="1" dirty="0">
                <a:solidFill>
                  <a:srgbClr val="C30027"/>
                </a:solidFill>
                <a:latin typeface="Arial" panose="020B0604020202020204" pitchFamily="34" charset="0"/>
                <a:cs typeface="Arial" panose="020B0604020202020204" pitchFamily="34" charset="0"/>
              </a:rPr>
              <a:t>History</a:t>
            </a:r>
            <a:endParaRPr lang="en-US" sz="72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93107" y="3443955"/>
            <a:ext cx="8212508" cy="954107"/>
          </a:xfrm>
          <a:prstGeom prst="rect">
            <a:avLst/>
          </a:prstGeom>
          <a:noFill/>
        </p:spPr>
        <p:txBody>
          <a:bodyPr wrap="square" rtlCol="0">
            <a:spAutoFit/>
          </a:bodyPr>
          <a:lstStyle/>
          <a:p>
            <a:pPr algn="ctr"/>
            <a:r>
              <a:rPr lang="en-US" sz="2000" dirty="0" smtClean="0">
                <a:solidFill>
                  <a:srgbClr val="008000"/>
                </a:solidFill>
                <a:latin typeface="Arial" charset="0"/>
                <a:ea typeface="Arial" charset="0"/>
                <a:cs typeface="Arial" charset="0"/>
              </a:rPr>
              <a:t>Chapter K</a:t>
            </a:r>
          </a:p>
          <a:p>
            <a:pPr algn="ctr"/>
            <a:r>
              <a:rPr lang="en-US" sz="3600" dirty="0" smtClean="0">
                <a:solidFill>
                  <a:srgbClr val="008000"/>
                </a:solidFill>
                <a:latin typeface="Arial" charset="0"/>
                <a:ea typeface="Arial" charset="0"/>
                <a:cs typeface="Arial" charset="0"/>
              </a:rPr>
              <a:t>The Church Today</a:t>
            </a:r>
            <a:endParaRPr lang="en-US" sz="3600" dirty="0">
              <a:solidFill>
                <a:srgbClr val="008000"/>
              </a:solidFill>
              <a:latin typeface="Arial" charset="0"/>
              <a:ea typeface="Arial" charset="0"/>
              <a:cs typeface="Arial" charset="0"/>
            </a:endParaRPr>
          </a:p>
        </p:txBody>
      </p:sp>
    </p:spTree>
    <p:extLst>
      <p:ext uri="{BB962C8B-B14F-4D97-AF65-F5344CB8AC3E}">
        <p14:creationId xmlns:p14="http://schemas.microsoft.com/office/powerpoint/2010/main" val="165238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b="1" dirty="0" smtClean="0">
                <a:latin typeface="Arial" charset="0"/>
                <a:ea typeface="Arial" charset="0"/>
                <a:cs typeface="Arial" charset="0"/>
              </a:rPr>
              <a:t>Chapter Summary</a:t>
            </a:r>
            <a:r>
              <a:rPr lang="en-US" b="1" dirty="0" smtClean="0">
                <a:latin typeface="Arial" charset="0"/>
                <a:ea typeface="Arial" charset="0"/>
                <a:cs typeface="Arial" charset="0"/>
              </a:rPr>
              <a:t/>
            </a:r>
            <a:br>
              <a:rPr lang="en-US" b="1" dirty="0" smtClean="0">
                <a:latin typeface="Arial" charset="0"/>
                <a:ea typeface="Arial" charset="0"/>
                <a:cs typeface="Arial" charset="0"/>
              </a:rPr>
            </a:br>
            <a:endParaRPr lang="en-US" sz="3100"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500" dirty="0" smtClean="0">
                <a:latin typeface="Arial" charset="0"/>
                <a:ea typeface="Arial" charset="0"/>
                <a:cs typeface="Arial" charset="0"/>
              </a:rPr>
              <a:t>The changing world affects the Catholic Church. </a:t>
            </a:r>
          </a:p>
          <a:p>
            <a:r>
              <a:rPr lang="en-US" sz="2500" dirty="0" smtClean="0">
                <a:latin typeface="Arial" charset="0"/>
                <a:ea typeface="Arial" charset="0"/>
                <a:cs typeface="Arial" charset="0"/>
              </a:rPr>
              <a:t>The Church’s mission is to transmit the truth the Apostles received from Jesus to the people of our times. </a:t>
            </a:r>
          </a:p>
          <a:p>
            <a:r>
              <a:rPr lang="en-US" sz="2500" dirty="0" smtClean="0">
                <a:latin typeface="Arial" charset="0"/>
                <a:ea typeface="Arial" charset="0"/>
                <a:cs typeface="Arial" charset="0"/>
              </a:rPr>
              <a:t>The popes have influenced world events, and Catholics have been involved in these events. </a:t>
            </a:r>
          </a:p>
          <a:p>
            <a:r>
              <a:rPr lang="en-US" sz="2500" dirty="0" smtClean="0">
                <a:latin typeface="Arial" charset="0"/>
                <a:ea typeface="Arial" charset="0"/>
                <a:cs typeface="Arial" charset="0"/>
              </a:rPr>
              <a:t>Today’s Catholics, including middle schoolers, are encouraged to take their place in Church history!</a:t>
            </a:r>
            <a:endParaRPr lang="en-US" sz="2500" dirty="0">
              <a:latin typeface="Arial" charset="0"/>
              <a:ea typeface="Arial" charset="0"/>
              <a:cs typeface="Arial" charset="0"/>
            </a:endParaRPr>
          </a:p>
        </p:txBody>
      </p:sp>
    </p:spTree>
    <p:extLst>
      <p:ext uri="{BB962C8B-B14F-4D97-AF65-F5344CB8AC3E}">
        <p14:creationId xmlns:p14="http://schemas.microsoft.com/office/powerpoint/2010/main" val="418439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b="1" dirty="0" smtClean="0">
                <a:solidFill>
                  <a:srgbClr val="0A5598"/>
                </a:solidFill>
                <a:latin typeface="Arial" charset="0"/>
                <a:ea typeface="Arial" charset="0"/>
                <a:cs typeface="Arial" charset="0"/>
              </a:rPr>
              <a:t>Introduction and </a:t>
            </a:r>
            <a:br>
              <a:rPr lang="en-US" sz="4700" b="1" dirty="0" smtClean="0">
                <a:solidFill>
                  <a:srgbClr val="0A5598"/>
                </a:solidFill>
                <a:latin typeface="Arial" charset="0"/>
                <a:ea typeface="Arial" charset="0"/>
                <a:cs typeface="Arial" charset="0"/>
              </a:rPr>
            </a:br>
            <a:r>
              <a:rPr lang="en-US" sz="4700" b="1" dirty="0" smtClean="0">
                <a:solidFill>
                  <a:srgbClr val="0A5598"/>
                </a:solidFill>
                <a:latin typeface="Arial" charset="0"/>
                <a:ea typeface="Arial" charset="0"/>
                <a:cs typeface="Arial" charset="0"/>
              </a:rPr>
              <a:t>“Popes for a New Era”</a:t>
            </a:r>
            <a:r>
              <a:rPr lang="en-US" sz="3100" b="1" dirty="0" smtClean="0">
                <a:latin typeface="Arial" charset="0"/>
                <a:ea typeface="Arial" charset="0"/>
                <a:cs typeface="Arial" charset="0"/>
              </a:rPr>
              <a:t/>
            </a:r>
            <a:br>
              <a:rPr lang="en-US" sz="3100" b="1" dirty="0" smtClean="0">
                <a:latin typeface="Arial" charset="0"/>
                <a:ea typeface="Arial" charset="0"/>
                <a:cs typeface="Arial" charset="0"/>
              </a:rPr>
            </a:br>
            <a:r>
              <a:rPr lang="en-US" sz="2000" b="1" dirty="0" smtClean="0">
                <a:solidFill>
                  <a:schemeClr val="tx1">
                    <a:lumMod val="50000"/>
                    <a:lumOff val="50000"/>
                  </a:schemeClr>
                </a:solidFill>
                <a:latin typeface="Arial" charset="0"/>
                <a:ea typeface="Arial" charset="0"/>
                <a:cs typeface="Arial" charset="0"/>
              </a:rPr>
              <a:t>(Church History, pages 124</a:t>
            </a: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charset="0"/>
                <a:ea typeface="Arial" charset="0"/>
                <a:cs typeface="Arial" charset="0"/>
              </a:rPr>
              <a:t>130)</a:t>
            </a:r>
            <a:r>
              <a:rPr lang="en-US" sz="3100" b="1" dirty="0" smtClean="0">
                <a:latin typeface="Arial" charset="0"/>
                <a:ea typeface="Arial" charset="0"/>
                <a:cs typeface="Arial" charset="0"/>
              </a:rPr>
              <a:t> </a:t>
            </a:r>
            <a:endParaRPr lang="en-US" sz="3100" b="1" dirty="0">
              <a:latin typeface="Arial" charset="0"/>
              <a:ea typeface="Arial" charset="0"/>
              <a:cs typeface="Arial" charset="0"/>
            </a:endParaRPr>
          </a:p>
        </p:txBody>
      </p:sp>
      <p:sp>
        <p:nvSpPr>
          <p:cNvPr id="3" name="Content Placeholder 2"/>
          <p:cNvSpPr>
            <a:spLocks noGrp="1"/>
          </p:cNvSpPr>
          <p:nvPr>
            <p:ph idx="1"/>
          </p:nvPr>
        </p:nvSpPr>
        <p:spPr>
          <a:xfrm>
            <a:off x="457200" y="1935804"/>
            <a:ext cx="8229600" cy="4190359"/>
          </a:xfrm>
        </p:spPr>
        <p:txBody>
          <a:bodyPr/>
          <a:lstStyle/>
          <a:p>
            <a:pPr marL="0" indent="0">
              <a:buNone/>
            </a:pPr>
            <a:r>
              <a:rPr lang="en-US" sz="2400" dirty="0" smtClean="0">
                <a:latin typeface="Arial" charset="0"/>
                <a:ea typeface="Arial" charset="0"/>
                <a:cs typeface="Arial" charset="0"/>
              </a:rPr>
              <a:t>In an ever-changing world, the Church looked to Popes Paul VI, John Paul I, and John Paul II for guidance. </a:t>
            </a:r>
          </a:p>
          <a:p>
            <a:pPr marL="0" indent="0">
              <a:buNone/>
            </a:pPr>
            <a:endParaRPr lang="en-US" sz="2400" dirty="0" smtClean="0">
              <a:latin typeface="Arial" charset="0"/>
              <a:ea typeface="Arial" charset="0"/>
              <a:cs typeface="Arial" charset="0"/>
            </a:endParaRPr>
          </a:p>
          <a:p>
            <a:pPr marL="0" indent="0">
              <a:buNone/>
            </a:pPr>
            <a:endParaRPr lang="en-US" sz="1400" dirty="0" smtClean="0">
              <a:latin typeface="Arial" charset="0"/>
              <a:ea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932" y="2776139"/>
            <a:ext cx="3374136" cy="2248508"/>
          </a:xfrm>
          <a:prstGeom prst="rect">
            <a:avLst/>
          </a:prstGeom>
        </p:spPr>
      </p:pic>
      <p:sp>
        <p:nvSpPr>
          <p:cNvPr id="6" name="TextBox 5"/>
          <p:cNvSpPr txBox="1"/>
          <p:nvPr/>
        </p:nvSpPr>
        <p:spPr>
          <a:xfrm>
            <a:off x="4758336" y="5000637"/>
            <a:ext cx="1500732"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Steve Allen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
        <p:nvSpPr>
          <p:cNvPr id="5" name="Rectangle 4"/>
          <p:cNvSpPr/>
          <p:nvPr/>
        </p:nvSpPr>
        <p:spPr>
          <a:xfrm>
            <a:off x="3364992" y="5271012"/>
            <a:ext cx="4572000" cy="261610"/>
          </a:xfrm>
          <a:prstGeom prst="rect">
            <a:avLst/>
          </a:prstGeom>
        </p:spPr>
        <p:txBody>
          <a:bodyPr>
            <a:spAutoFit/>
          </a:bodyPr>
          <a:lstStyle/>
          <a:p>
            <a:pPr marL="0" indent="0">
              <a:buNone/>
            </a:pPr>
            <a:r>
              <a:rPr lang="en-US" sz="1100" dirty="0">
                <a:latin typeface="Arial" charset="0"/>
                <a:ea typeface="Arial" charset="0"/>
                <a:cs typeface="Arial" charset="0"/>
              </a:rPr>
              <a:t>(This is a photo of the Vatican flag.) </a:t>
            </a:r>
          </a:p>
        </p:txBody>
      </p:sp>
    </p:spTree>
    <p:extLst>
      <p:ext uri="{BB962C8B-B14F-4D97-AF65-F5344CB8AC3E}">
        <p14:creationId xmlns:p14="http://schemas.microsoft.com/office/powerpoint/2010/main" val="175769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91"/>
            <a:ext cx="8229600" cy="1143000"/>
          </a:xfrm>
        </p:spPr>
        <p:txBody>
          <a:bodyPr>
            <a:normAutofit/>
          </a:bodyPr>
          <a:lstStyle/>
          <a:p>
            <a:r>
              <a:rPr lang="en-US" sz="4200" b="1" dirty="0" smtClean="0">
                <a:solidFill>
                  <a:srgbClr val="008000"/>
                </a:solidFill>
                <a:latin typeface="Arial" charset="0"/>
                <a:ea typeface="Arial" charset="0"/>
                <a:cs typeface="Arial" charset="0"/>
              </a:rPr>
              <a:t>Pope Paul VI</a:t>
            </a:r>
            <a:endParaRPr lang="en-US" sz="42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1258368"/>
            <a:ext cx="8229600" cy="4525963"/>
          </a:xfrm>
        </p:spPr>
        <p:txBody>
          <a:bodyPr/>
          <a:lstStyle/>
          <a:p>
            <a:r>
              <a:rPr lang="en-US" sz="2400" dirty="0" smtClean="0">
                <a:latin typeface="Arial" charset="0"/>
                <a:ea typeface="Arial" charset="0"/>
                <a:cs typeface="Arial" charset="0"/>
              </a:rPr>
              <a:t>Pope Paul VI led the last three </a:t>
            </a:r>
            <a:br>
              <a:rPr lang="en-US" sz="2400" dirty="0" smtClean="0">
                <a:latin typeface="Arial" charset="0"/>
                <a:ea typeface="Arial" charset="0"/>
                <a:cs typeface="Arial" charset="0"/>
              </a:rPr>
            </a:br>
            <a:r>
              <a:rPr lang="en-US" sz="2400" dirty="0" smtClean="0">
                <a:latin typeface="Arial" charset="0"/>
                <a:ea typeface="Arial" charset="0"/>
                <a:cs typeface="Arial" charset="0"/>
              </a:rPr>
              <a:t>sessions of Vatican Council II. </a:t>
            </a:r>
          </a:p>
          <a:p>
            <a:r>
              <a:rPr lang="en-US" sz="2400" dirty="0" smtClean="0">
                <a:latin typeface="Arial" charset="0"/>
                <a:ea typeface="Arial" charset="0"/>
                <a:cs typeface="Arial" charset="0"/>
              </a:rPr>
              <a:t>He addressed the United Nations </a:t>
            </a:r>
            <a:br>
              <a:rPr lang="en-US" sz="2400" dirty="0" smtClean="0">
                <a:latin typeface="Arial" charset="0"/>
                <a:ea typeface="Arial" charset="0"/>
                <a:cs typeface="Arial" charset="0"/>
              </a:rPr>
            </a:br>
            <a:r>
              <a:rPr lang="en-US" sz="2400" dirty="0" smtClean="0">
                <a:latin typeface="Arial" charset="0"/>
                <a:ea typeface="Arial" charset="0"/>
                <a:cs typeface="Arial" charset="0"/>
              </a:rPr>
              <a:t>in 1965 and spoke against the war </a:t>
            </a:r>
            <a:br>
              <a:rPr lang="en-US" sz="2400" dirty="0" smtClean="0">
                <a:latin typeface="Arial" charset="0"/>
                <a:ea typeface="Arial" charset="0"/>
                <a:cs typeface="Arial" charset="0"/>
              </a:rPr>
            </a:br>
            <a:r>
              <a:rPr lang="en-US" sz="2400" dirty="0" smtClean="0">
                <a:latin typeface="Arial" charset="0"/>
                <a:ea typeface="Arial" charset="0"/>
                <a:cs typeface="Arial" charset="0"/>
              </a:rPr>
              <a:t>in Vietnam. He also wrote addresses </a:t>
            </a:r>
            <a:br>
              <a:rPr lang="en-US" sz="2400" dirty="0" smtClean="0">
                <a:latin typeface="Arial" charset="0"/>
                <a:ea typeface="Arial" charset="0"/>
                <a:cs typeface="Arial" charset="0"/>
              </a:rPr>
            </a:br>
            <a:r>
              <a:rPr lang="en-US" sz="2400" dirty="0" smtClean="0">
                <a:latin typeface="Arial" charset="0"/>
                <a:ea typeface="Arial" charset="0"/>
                <a:cs typeface="Arial" charset="0"/>
              </a:rPr>
              <a:t>and encyclicals on marriage, abortion, </a:t>
            </a:r>
            <a:br>
              <a:rPr lang="en-US" sz="2400" dirty="0" smtClean="0">
                <a:latin typeface="Arial" charset="0"/>
                <a:ea typeface="Arial" charset="0"/>
                <a:cs typeface="Arial" charset="0"/>
              </a:rPr>
            </a:br>
            <a:r>
              <a:rPr lang="en-US" sz="2400" dirty="0" smtClean="0">
                <a:latin typeface="Arial" charset="0"/>
                <a:ea typeface="Arial" charset="0"/>
                <a:cs typeface="Arial" charset="0"/>
              </a:rPr>
              <a:t>and the world-wide gap between </a:t>
            </a:r>
            <a:br>
              <a:rPr lang="en-US" sz="2400" dirty="0" smtClean="0">
                <a:latin typeface="Arial" charset="0"/>
                <a:ea typeface="Arial" charset="0"/>
                <a:cs typeface="Arial" charset="0"/>
              </a:rPr>
            </a:br>
            <a:r>
              <a:rPr lang="en-US" sz="2400" dirty="0" smtClean="0">
                <a:latin typeface="Arial" charset="0"/>
                <a:ea typeface="Arial" charset="0"/>
                <a:cs typeface="Arial" charset="0"/>
              </a:rPr>
              <a:t>rich and poor. </a:t>
            </a:r>
          </a:p>
          <a:p>
            <a:r>
              <a:rPr lang="en-US" sz="2400" dirty="0" smtClean="0">
                <a:latin typeface="Arial" charset="0"/>
                <a:ea typeface="Arial" charset="0"/>
                <a:cs typeface="Arial" charset="0"/>
              </a:rPr>
              <a:t>He asked the bishops of the world </a:t>
            </a:r>
            <a:br>
              <a:rPr lang="en-US" sz="2400" dirty="0" smtClean="0">
                <a:latin typeface="Arial" charset="0"/>
                <a:ea typeface="Arial" charset="0"/>
                <a:cs typeface="Arial" charset="0"/>
              </a:rPr>
            </a:br>
            <a:r>
              <a:rPr lang="en-US" sz="2400" dirty="0" smtClean="0">
                <a:latin typeface="Arial" charset="0"/>
                <a:ea typeface="Arial" charset="0"/>
                <a:cs typeface="Arial" charset="0"/>
              </a:rPr>
              <a:t>to meet in local synods to discuss </a:t>
            </a:r>
            <a:br>
              <a:rPr lang="en-US" sz="2400" dirty="0" smtClean="0">
                <a:latin typeface="Arial" charset="0"/>
                <a:ea typeface="Arial" charset="0"/>
                <a:cs typeface="Arial" charset="0"/>
              </a:rPr>
            </a:br>
            <a:r>
              <a:rPr lang="en-US" sz="2400" dirty="0" smtClean="0">
                <a:latin typeface="Arial" charset="0"/>
                <a:ea typeface="Arial" charset="0"/>
                <a:cs typeface="Arial" charset="0"/>
              </a:rPr>
              <a:t>Church issues.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9158" y="1417638"/>
            <a:ext cx="2237641" cy="2911171"/>
          </a:xfrm>
          <a:prstGeom prst="rect">
            <a:avLst/>
          </a:prstGeom>
        </p:spPr>
      </p:pic>
      <p:sp>
        <p:nvSpPr>
          <p:cNvPr id="6" name="TextBox 5"/>
          <p:cNvSpPr txBox="1"/>
          <p:nvPr/>
        </p:nvSpPr>
        <p:spPr>
          <a:xfrm>
            <a:off x="7232385" y="4328809"/>
            <a:ext cx="1566454"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Olga Popova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69026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76" y="22073"/>
            <a:ext cx="8229600" cy="1297997"/>
          </a:xfrm>
        </p:spPr>
        <p:txBody>
          <a:bodyPr>
            <a:normAutofit/>
          </a:bodyPr>
          <a:lstStyle/>
          <a:p>
            <a:r>
              <a:rPr lang="en-US" sz="4200" b="1" dirty="0" smtClean="0">
                <a:solidFill>
                  <a:srgbClr val="C30027"/>
                </a:solidFill>
                <a:latin typeface="Arial" charset="0"/>
                <a:ea typeface="Arial" charset="0"/>
                <a:cs typeface="Arial" charset="0"/>
              </a:rPr>
              <a:t>Pope John Paul I</a:t>
            </a:r>
            <a:endParaRPr lang="en-US" sz="4200" b="1" dirty="0">
              <a:solidFill>
                <a:srgbClr val="C30027"/>
              </a:solidFill>
              <a:latin typeface="Arial" charset="0"/>
              <a:ea typeface="Arial" charset="0"/>
              <a:cs typeface="Arial" charset="0"/>
            </a:endParaRPr>
          </a:p>
        </p:txBody>
      </p:sp>
      <p:sp>
        <p:nvSpPr>
          <p:cNvPr id="3" name="Content Placeholder 2"/>
          <p:cNvSpPr>
            <a:spLocks noGrp="1"/>
          </p:cNvSpPr>
          <p:nvPr>
            <p:ph idx="1"/>
          </p:nvPr>
        </p:nvSpPr>
        <p:spPr>
          <a:xfrm>
            <a:off x="457200" y="1320070"/>
            <a:ext cx="8229600" cy="4998118"/>
          </a:xfrm>
        </p:spPr>
        <p:txBody>
          <a:bodyPr>
            <a:normAutofit/>
          </a:bodyPr>
          <a:lstStyle/>
          <a:p>
            <a:r>
              <a:rPr lang="en-US" sz="2400" dirty="0" smtClean="0">
                <a:latin typeface="Arial" charset="0"/>
                <a:ea typeface="Arial" charset="0"/>
                <a:cs typeface="Arial" charset="0"/>
              </a:rPr>
              <a:t>As a bishop, Albino </a:t>
            </a:r>
            <a:r>
              <a:rPr lang="en-US" sz="2400" dirty="0" err="1" smtClean="0">
                <a:latin typeface="Arial" charset="0"/>
                <a:ea typeface="Arial" charset="0"/>
                <a:cs typeface="Arial" charset="0"/>
              </a:rPr>
              <a:t>Luciani</a:t>
            </a:r>
            <a:r>
              <a:rPr lang="en-US" sz="2400" dirty="0" smtClean="0">
                <a:latin typeface="Arial" charset="0"/>
                <a:ea typeface="Arial" charset="0"/>
                <a:cs typeface="Arial" charset="0"/>
              </a:rPr>
              <a:t> </a:t>
            </a:r>
            <a:br>
              <a:rPr lang="en-US" sz="2400" dirty="0" smtClean="0">
                <a:latin typeface="Arial" charset="0"/>
                <a:ea typeface="Arial" charset="0"/>
                <a:cs typeface="Arial" charset="0"/>
              </a:rPr>
            </a:br>
            <a:r>
              <a:rPr lang="en-US" sz="2400" dirty="0" smtClean="0">
                <a:latin typeface="Arial" charset="0"/>
                <a:ea typeface="Arial" charset="0"/>
                <a:cs typeface="Arial" charset="0"/>
              </a:rPr>
              <a:t>had participated in Vatican </a:t>
            </a:r>
            <a:br>
              <a:rPr lang="en-US" sz="2400" dirty="0" smtClean="0">
                <a:latin typeface="Arial" charset="0"/>
                <a:ea typeface="Arial" charset="0"/>
                <a:cs typeface="Arial" charset="0"/>
              </a:rPr>
            </a:br>
            <a:r>
              <a:rPr lang="en-US" sz="2400" dirty="0" smtClean="0">
                <a:latin typeface="Arial" charset="0"/>
                <a:ea typeface="Arial" charset="0"/>
                <a:cs typeface="Arial" charset="0"/>
              </a:rPr>
              <a:t>Council II.</a:t>
            </a:r>
          </a:p>
          <a:p>
            <a:r>
              <a:rPr lang="en-US" sz="2400" dirty="0" smtClean="0">
                <a:latin typeface="Arial" charset="0"/>
                <a:ea typeface="Arial" charset="0"/>
                <a:cs typeface="Arial" charset="0"/>
              </a:rPr>
              <a:t>He was elected pope in 1978 </a:t>
            </a:r>
            <a:br>
              <a:rPr lang="en-US" sz="2400" dirty="0" smtClean="0">
                <a:latin typeface="Arial" charset="0"/>
                <a:ea typeface="Arial" charset="0"/>
                <a:cs typeface="Arial" charset="0"/>
              </a:rPr>
            </a:br>
            <a:r>
              <a:rPr lang="en-US" sz="2400" dirty="0" smtClean="0">
                <a:latin typeface="Arial" charset="0"/>
                <a:ea typeface="Arial" charset="0"/>
                <a:cs typeface="Arial" charset="0"/>
              </a:rPr>
              <a:t>and was the first to choose a </a:t>
            </a:r>
            <a:br>
              <a:rPr lang="en-US" sz="2400" dirty="0" smtClean="0">
                <a:latin typeface="Arial" charset="0"/>
                <a:ea typeface="Arial" charset="0"/>
                <a:cs typeface="Arial" charset="0"/>
              </a:rPr>
            </a:br>
            <a:r>
              <a:rPr lang="en-US" sz="2400" dirty="0" smtClean="0">
                <a:latin typeface="Arial" charset="0"/>
                <a:ea typeface="Arial" charset="0"/>
                <a:cs typeface="Arial" charset="0"/>
              </a:rPr>
              <a:t>double name: John Paul.</a:t>
            </a:r>
          </a:p>
          <a:p>
            <a:r>
              <a:rPr lang="en-US" sz="2400" dirty="0" smtClean="0">
                <a:latin typeface="Arial" charset="0"/>
                <a:ea typeface="Arial" charset="0"/>
                <a:cs typeface="Arial" charset="0"/>
              </a:rPr>
              <a:t>He died in his sleep from </a:t>
            </a:r>
            <a:br>
              <a:rPr lang="en-US" sz="2400" dirty="0" smtClean="0">
                <a:latin typeface="Arial" charset="0"/>
                <a:ea typeface="Arial" charset="0"/>
                <a:cs typeface="Arial" charset="0"/>
              </a:rPr>
            </a:br>
            <a:r>
              <a:rPr lang="en-US" sz="2400" dirty="0" smtClean="0">
                <a:latin typeface="Arial" charset="0"/>
                <a:ea typeface="Arial" charset="0"/>
                <a:cs typeface="Arial" charset="0"/>
              </a:rPr>
              <a:t>a heart attack only 33</a:t>
            </a:r>
            <a:br>
              <a:rPr lang="en-US" sz="2400" dirty="0" smtClean="0">
                <a:latin typeface="Arial" charset="0"/>
                <a:ea typeface="Arial" charset="0"/>
                <a:cs typeface="Arial" charset="0"/>
              </a:rPr>
            </a:br>
            <a:r>
              <a:rPr lang="en-US" sz="2400" dirty="0" smtClean="0">
                <a:latin typeface="Arial" charset="0"/>
                <a:ea typeface="Arial" charset="0"/>
                <a:cs typeface="Arial" charset="0"/>
              </a:rPr>
              <a:t>days after his election. </a:t>
            </a:r>
          </a:p>
          <a:p>
            <a:endParaRPr lang="en-US" sz="2400" dirty="0" smtClean="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196" y="1245140"/>
            <a:ext cx="3033780" cy="3725694"/>
          </a:xfrm>
          <a:prstGeom prst="rect">
            <a:avLst/>
          </a:prstGeom>
        </p:spPr>
      </p:pic>
      <p:sp>
        <p:nvSpPr>
          <p:cNvPr id="6" name="TextBox 5"/>
          <p:cNvSpPr txBox="1"/>
          <p:nvPr/>
        </p:nvSpPr>
        <p:spPr>
          <a:xfrm>
            <a:off x="7157278" y="4978172"/>
            <a:ext cx="1375698" cy="200055"/>
          </a:xfrm>
          <a:prstGeom prst="rect">
            <a:avLst/>
          </a:prstGeom>
          <a:noFill/>
        </p:spPr>
        <p:txBody>
          <a:bodyPr wrap="none" rtlCol="0">
            <a:spAutoFit/>
          </a:bodyPr>
          <a:lstStyle/>
          <a:p>
            <a:r>
              <a:rPr lang="en-US" sz="700" dirty="0">
                <a:solidFill>
                  <a:schemeClr val="bg1">
                    <a:lumMod val="65000"/>
                  </a:schemeClr>
                </a:solidFill>
                <a:latin typeface="Arial"/>
                <a:ea typeface="Calibri"/>
                <a:cs typeface="Arial"/>
              </a:rPr>
              <a:t>©</a:t>
            </a:r>
            <a:r>
              <a:rPr lang="en-US" sz="700" dirty="0" err="1" smtClean="0">
                <a:solidFill>
                  <a:schemeClr val="bg1">
                    <a:lumMod val="65000"/>
                  </a:schemeClr>
                </a:solidFill>
                <a:latin typeface="Arial"/>
                <a:ea typeface="Calibri"/>
                <a:cs typeface="Arial"/>
              </a:rPr>
              <a:t>www.bridgemanimages.com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172355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0A5598"/>
                </a:solidFill>
                <a:latin typeface="Arial" charset="0"/>
                <a:ea typeface="Arial" charset="0"/>
                <a:cs typeface="Arial" charset="0"/>
              </a:rPr>
              <a:t>Pope Saint John Paul II</a:t>
            </a:r>
            <a:endParaRPr lang="en-US" sz="4200" b="1" dirty="0">
              <a:solidFill>
                <a:srgbClr val="0A5598"/>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sz="2400" dirty="0" smtClean="0">
                <a:latin typeface="Arial" charset="0"/>
                <a:ea typeface="Arial" charset="0"/>
                <a:cs typeface="Arial" charset="0"/>
              </a:rPr>
              <a:t>Pope Saint John Paul II </a:t>
            </a:r>
            <a:br>
              <a:rPr lang="en-US" sz="2400" dirty="0" smtClean="0">
                <a:latin typeface="Arial" charset="0"/>
                <a:ea typeface="Arial" charset="0"/>
                <a:cs typeface="Arial" charset="0"/>
              </a:rPr>
            </a:br>
            <a:r>
              <a:rPr lang="en-US" sz="2400" dirty="0" smtClean="0">
                <a:latin typeface="Arial" charset="0"/>
                <a:ea typeface="Arial" charset="0"/>
                <a:cs typeface="Arial" charset="0"/>
              </a:rPr>
              <a:t>also attended the Council. </a:t>
            </a:r>
            <a:br>
              <a:rPr lang="en-US" sz="2400" dirty="0" smtClean="0">
                <a:latin typeface="Arial" charset="0"/>
                <a:ea typeface="Arial" charset="0"/>
                <a:cs typeface="Arial" charset="0"/>
              </a:rPr>
            </a:br>
            <a:r>
              <a:rPr lang="en-US" sz="2400" dirty="0" smtClean="0">
                <a:latin typeface="Arial" charset="0"/>
                <a:ea typeface="Arial" charset="0"/>
                <a:cs typeface="Arial" charset="0"/>
              </a:rPr>
              <a:t>He was chosen as </a:t>
            </a:r>
            <a:r>
              <a:rPr lang="en-US" sz="2400" dirty="0">
                <a:latin typeface="Arial" charset="0"/>
                <a:ea typeface="Arial" charset="0"/>
                <a:cs typeface="Arial" charset="0"/>
              </a:rPr>
              <a:t>p</a:t>
            </a:r>
            <a:r>
              <a:rPr lang="en-US" sz="2400" dirty="0" smtClean="0">
                <a:latin typeface="Arial" charset="0"/>
                <a:ea typeface="Arial" charset="0"/>
                <a:cs typeface="Arial" charset="0"/>
              </a:rPr>
              <a:t>ope in 1978.</a:t>
            </a:r>
          </a:p>
          <a:p>
            <a:r>
              <a:rPr lang="en-US" sz="2400" dirty="0" smtClean="0">
                <a:latin typeface="Arial" charset="0"/>
                <a:ea typeface="Arial" charset="0"/>
                <a:cs typeface="Arial" charset="0"/>
              </a:rPr>
              <a:t>His term of 27</a:t>
            </a:r>
            <a:r>
              <a:rPr lang="en-US" sz="2400" dirty="0">
                <a:latin typeface="Arial" charset="0"/>
                <a:ea typeface="Arial" charset="0"/>
                <a:cs typeface="Arial" charset="0"/>
              </a:rPr>
              <a:t> </a:t>
            </a:r>
            <a:r>
              <a:rPr lang="en-US" sz="2400" dirty="0" smtClean="0">
                <a:latin typeface="Arial" charset="0"/>
                <a:ea typeface="Arial" charset="0"/>
                <a:cs typeface="Arial" charset="0"/>
              </a:rPr>
              <a:t>years </a:t>
            </a:r>
            <a:br>
              <a:rPr lang="en-US" sz="2400" dirty="0" smtClean="0">
                <a:latin typeface="Arial" charset="0"/>
                <a:ea typeface="Arial" charset="0"/>
                <a:cs typeface="Arial" charset="0"/>
              </a:rPr>
            </a:br>
            <a:r>
              <a:rPr lang="en-US" sz="2400" dirty="0" smtClean="0">
                <a:latin typeface="Arial" charset="0"/>
                <a:ea typeface="Arial" charset="0"/>
                <a:cs typeface="Arial" charset="0"/>
              </a:rPr>
              <a:t>was among the </a:t>
            </a:r>
            <a:br>
              <a:rPr lang="en-US" sz="2400" dirty="0" smtClean="0">
                <a:latin typeface="Arial" charset="0"/>
                <a:ea typeface="Arial" charset="0"/>
                <a:cs typeface="Arial" charset="0"/>
              </a:rPr>
            </a:br>
            <a:r>
              <a:rPr lang="en-US" sz="2400" dirty="0" smtClean="0">
                <a:latin typeface="Arial" charset="0"/>
                <a:ea typeface="Arial" charset="0"/>
                <a:cs typeface="Arial" charset="0"/>
              </a:rPr>
              <a:t>longest in history. </a:t>
            </a:r>
          </a:p>
          <a:p>
            <a:r>
              <a:rPr lang="en-US" sz="2400" dirty="0" smtClean="0">
                <a:latin typeface="Arial" charset="0"/>
                <a:ea typeface="Arial" charset="0"/>
                <a:cs typeface="Arial" charset="0"/>
              </a:rPr>
              <a:t>He inaugurated World </a:t>
            </a:r>
            <a:br>
              <a:rPr lang="en-US" sz="2400" dirty="0" smtClean="0">
                <a:latin typeface="Arial" charset="0"/>
                <a:ea typeface="Arial" charset="0"/>
                <a:cs typeface="Arial" charset="0"/>
              </a:rPr>
            </a:br>
            <a:r>
              <a:rPr lang="en-US" sz="2400" dirty="0" smtClean="0">
                <a:latin typeface="Arial" charset="0"/>
                <a:ea typeface="Arial" charset="0"/>
                <a:cs typeface="Arial" charset="0"/>
              </a:rPr>
              <a:t>Youth Day. </a:t>
            </a:r>
          </a:p>
          <a:p>
            <a:r>
              <a:rPr lang="en-US" sz="2400" dirty="0" smtClean="0">
                <a:latin typeface="Arial" charset="0"/>
                <a:ea typeface="Arial" charset="0"/>
                <a:cs typeface="Arial" charset="0"/>
              </a:rPr>
              <a:t>He died April 2, 2005. </a:t>
            </a:r>
            <a:endParaRPr lang="en-US" sz="2400" dirty="0">
              <a:latin typeface="Arial" charset="0"/>
              <a:ea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84" y="1712068"/>
            <a:ext cx="2320814" cy="3025302"/>
          </a:xfrm>
          <a:prstGeom prst="rect">
            <a:avLst/>
          </a:prstGeom>
        </p:spPr>
      </p:pic>
      <p:sp>
        <p:nvSpPr>
          <p:cNvPr id="6" name="TextBox 5"/>
          <p:cNvSpPr txBox="1"/>
          <p:nvPr/>
        </p:nvSpPr>
        <p:spPr>
          <a:xfrm>
            <a:off x="6493687" y="4751808"/>
            <a:ext cx="1649811"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a:t>
            </a:r>
            <a:r>
              <a:rPr lang="en-US" sz="700" dirty="0" err="1" smtClean="0">
                <a:solidFill>
                  <a:schemeClr val="bg1">
                    <a:lumMod val="65000"/>
                  </a:schemeClr>
                </a:solidFill>
                <a:latin typeface="Arial"/>
                <a:ea typeface="Calibri"/>
                <a:cs typeface="Arial"/>
              </a:rPr>
              <a:t>Solodov</a:t>
            </a:r>
            <a:r>
              <a:rPr lang="en-US" sz="700" dirty="0" smtClean="0">
                <a:solidFill>
                  <a:schemeClr val="bg1">
                    <a:lumMod val="65000"/>
                  </a:schemeClr>
                </a:solidFill>
                <a:latin typeface="Arial"/>
                <a:ea typeface="Calibri"/>
                <a:cs typeface="Arial"/>
              </a:rPr>
              <a:t> Alexey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2844530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8000"/>
                </a:solidFill>
                <a:latin typeface="Arial" charset="0"/>
                <a:ea typeface="Arial" charset="0"/>
                <a:cs typeface="Arial" charset="0"/>
              </a:rPr>
              <a:t>Journal It!</a:t>
            </a:r>
            <a:endParaRPr lang="en-US" sz="6000" b="1" dirty="0">
              <a:solidFill>
                <a:srgbClr val="008000"/>
              </a:solidFill>
              <a:latin typeface="Arial" charset="0"/>
              <a:ea typeface="Arial" charset="0"/>
              <a:cs typeface="Arial" charset="0"/>
            </a:endParaRPr>
          </a:p>
        </p:txBody>
      </p:sp>
      <p:sp>
        <p:nvSpPr>
          <p:cNvPr id="3" name="Content Placeholder 2"/>
          <p:cNvSpPr>
            <a:spLocks noGrp="1"/>
          </p:cNvSpPr>
          <p:nvPr>
            <p:ph idx="1"/>
          </p:nvPr>
        </p:nvSpPr>
        <p:spPr>
          <a:xfrm>
            <a:off x="457200" y="1600199"/>
            <a:ext cx="8229600" cy="4937760"/>
          </a:xfrm>
        </p:spPr>
        <p:txBody>
          <a:bodyPr>
            <a:normAutofit/>
          </a:bodyPr>
          <a:lstStyle/>
          <a:p>
            <a:r>
              <a:rPr lang="en-US" sz="2400" dirty="0" smtClean="0">
                <a:latin typeface="Arial" charset="0"/>
                <a:ea typeface="Arial" charset="0"/>
                <a:cs typeface="Arial" charset="0"/>
              </a:rPr>
              <a:t>If you were the Pope, what would your name be? </a:t>
            </a:r>
            <a:br>
              <a:rPr lang="en-US" sz="2400" dirty="0" smtClean="0">
                <a:latin typeface="Arial" charset="0"/>
                <a:ea typeface="Arial" charset="0"/>
                <a:cs typeface="Arial" charset="0"/>
              </a:rPr>
            </a:br>
            <a:r>
              <a:rPr lang="en-US" sz="2400" dirty="0" smtClean="0">
                <a:latin typeface="Arial" charset="0"/>
                <a:ea typeface="Arial" charset="0"/>
                <a:cs typeface="Arial" charset="0"/>
              </a:rPr>
              <a:t>What would you do for the Church? for the world? </a:t>
            </a:r>
            <a:br>
              <a:rPr lang="en-US" sz="2400" dirty="0" smtClean="0">
                <a:latin typeface="Arial" charset="0"/>
                <a:ea typeface="Arial" charset="0"/>
                <a:cs typeface="Arial" charset="0"/>
              </a:rPr>
            </a:br>
            <a:r>
              <a:rPr lang="en-US" sz="2400" dirty="0" smtClean="0">
                <a:latin typeface="Arial" charset="0"/>
                <a:ea typeface="Arial" charset="0"/>
                <a:cs typeface="Arial" charset="0"/>
              </a:rPr>
              <a:t>for young people? </a:t>
            </a:r>
          </a:p>
          <a:p>
            <a:pPr marL="0" indent="0">
              <a:buNone/>
            </a:pPr>
            <a:r>
              <a:rPr lang="en-US" sz="2400" dirty="0" smtClean="0">
                <a:latin typeface="Arial" charset="0"/>
                <a:ea typeface="Arial" charset="0"/>
                <a:cs typeface="Arial" charset="0"/>
              </a:rPr>
              <a:t> </a:t>
            </a:r>
          </a:p>
          <a:p>
            <a:r>
              <a:rPr lang="en-US" sz="2400" dirty="0" smtClean="0">
                <a:latin typeface="Arial" charset="0"/>
                <a:ea typeface="Arial" charset="0"/>
                <a:cs typeface="Arial" charset="0"/>
              </a:rPr>
              <a:t>As Pope _______, write a letter of encouragement to people of good will around the world. Write something special to young people your age. Explain how we can all follow Jesus more sincerely and more closely.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283209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C00000"/>
                </a:solidFill>
                <a:latin typeface="Arial" charset="0"/>
                <a:ea typeface="Arial" charset="0"/>
                <a:cs typeface="Arial" charset="0"/>
              </a:rPr>
              <a:t>“Historic Times”</a:t>
            </a:r>
            <a:r>
              <a:rPr lang="en-US" sz="4700" b="1" dirty="0" smtClean="0">
                <a:solidFill>
                  <a:srgbClr val="C00000"/>
                </a:solidFill>
                <a:latin typeface="Arial" charset="0"/>
                <a:ea typeface="Arial" charset="0"/>
                <a:cs typeface="Arial" charset="0"/>
              </a:rPr>
              <a:t/>
            </a:r>
            <a:br>
              <a:rPr lang="en-US" sz="4700" b="1" dirty="0" smtClean="0">
                <a:solidFill>
                  <a:srgbClr val="C00000"/>
                </a:solidFill>
                <a:latin typeface="Arial" charset="0"/>
                <a:ea typeface="Arial" charset="0"/>
                <a:cs typeface="Arial" charset="0"/>
              </a:rPr>
            </a:br>
            <a:r>
              <a:rPr lang="en-US" sz="1800" b="1" dirty="0" smtClean="0">
                <a:solidFill>
                  <a:schemeClr val="tx1">
                    <a:lumMod val="50000"/>
                    <a:lumOff val="50000"/>
                  </a:schemeClr>
                </a:solidFill>
                <a:latin typeface="Arial" charset="0"/>
                <a:ea typeface="Arial" charset="0"/>
                <a:cs typeface="Arial" charset="0"/>
              </a:rPr>
              <a:t>(Church History, pages 130</a:t>
            </a: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charset="0"/>
                <a:ea typeface="Arial" charset="0"/>
                <a:cs typeface="Arial" charset="0"/>
              </a:rPr>
              <a:t>136)</a:t>
            </a:r>
            <a:endParaRPr lang="en-US" sz="2000" b="1" dirty="0">
              <a:solidFill>
                <a:schemeClr val="tx1">
                  <a:lumMod val="50000"/>
                  <a:lumOff val="50000"/>
                </a:schemeClr>
              </a:solidFill>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The popes of the 21st century, </a:t>
            </a:r>
            <a:br>
              <a:rPr lang="en-US" sz="2400" dirty="0" smtClean="0">
                <a:latin typeface="Arial" charset="0"/>
                <a:ea typeface="Arial" charset="0"/>
                <a:cs typeface="Arial" charset="0"/>
              </a:rPr>
            </a:br>
            <a:r>
              <a:rPr lang="en-US" sz="2400" dirty="0" smtClean="0">
                <a:latin typeface="Arial" charset="0"/>
                <a:ea typeface="Arial" charset="0"/>
                <a:cs typeface="Arial" charset="0"/>
              </a:rPr>
              <a:t>Pope Benedict XVI (shown here)</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2400" dirty="0" smtClean="0">
                <a:latin typeface="Arial" charset="0"/>
                <a:ea typeface="Arial" charset="0"/>
                <a:cs typeface="Arial" charset="0"/>
              </a:rPr>
              <a:t>and Pope Francis, dedicated </a:t>
            </a:r>
            <a:br>
              <a:rPr lang="en-US" sz="2400" dirty="0" smtClean="0">
                <a:latin typeface="Arial" charset="0"/>
                <a:ea typeface="Arial" charset="0"/>
                <a:cs typeface="Arial" charset="0"/>
              </a:rPr>
            </a:br>
            <a:r>
              <a:rPr lang="en-US" sz="2400" dirty="0" smtClean="0">
                <a:latin typeface="Arial" charset="0"/>
                <a:ea typeface="Arial" charset="0"/>
                <a:cs typeface="Arial" charset="0"/>
              </a:rPr>
              <a:t>their papacies to the Church </a:t>
            </a:r>
            <a:br>
              <a:rPr lang="en-US" sz="2400" dirty="0" smtClean="0">
                <a:latin typeface="Arial" charset="0"/>
                <a:ea typeface="Arial" charset="0"/>
                <a:cs typeface="Arial" charset="0"/>
              </a:rPr>
            </a:br>
            <a:r>
              <a:rPr lang="en-US" sz="2400" dirty="0" smtClean="0">
                <a:latin typeface="Arial" charset="0"/>
                <a:ea typeface="Arial" charset="0"/>
                <a:cs typeface="Arial" charset="0"/>
              </a:rPr>
              <a:t>as proclaimer of the Gospel </a:t>
            </a:r>
            <a:br>
              <a:rPr lang="en-US" sz="2400" dirty="0" smtClean="0">
                <a:latin typeface="Arial" charset="0"/>
                <a:ea typeface="Arial" charset="0"/>
                <a:cs typeface="Arial" charset="0"/>
              </a:rPr>
            </a:br>
            <a:r>
              <a:rPr lang="en-US" sz="2400" dirty="0" smtClean="0">
                <a:latin typeface="Arial" charset="0"/>
                <a:ea typeface="Arial" charset="0"/>
                <a:cs typeface="Arial" charset="0"/>
              </a:rPr>
              <a:t>and helper of the poor. </a:t>
            </a:r>
            <a:endParaRPr lang="en-US" sz="24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46" y="1712068"/>
            <a:ext cx="3689454" cy="2461098"/>
          </a:xfrm>
          <a:prstGeom prst="rect">
            <a:avLst/>
          </a:prstGeom>
        </p:spPr>
      </p:pic>
      <p:sp>
        <p:nvSpPr>
          <p:cNvPr id="6" name="TextBox 5"/>
          <p:cNvSpPr txBox="1"/>
          <p:nvPr/>
        </p:nvSpPr>
        <p:spPr>
          <a:xfrm>
            <a:off x="7109610" y="4177463"/>
            <a:ext cx="1664238" cy="200055"/>
          </a:xfrm>
          <a:prstGeom prst="rect">
            <a:avLst/>
          </a:prstGeom>
          <a:noFill/>
        </p:spPr>
        <p:txBody>
          <a:bodyPr wrap="none" rtlCol="0">
            <a:spAutoFit/>
          </a:bodyPr>
          <a:lstStyle/>
          <a:p>
            <a:r>
              <a:rPr lang="en-US" sz="700" dirty="0" smtClean="0">
                <a:solidFill>
                  <a:schemeClr val="bg1">
                    <a:lumMod val="65000"/>
                  </a:schemeClr>
                </a:solidFill>
                <a:latin typeface="Arial"/>
                <a:ea typeface="Calibri"/>
                <a:cs typeface="Arial"/>
              </a:rPr>
              <a:t>© Gasper Furman </a:t>
            </a:r>
            <a:r>
              <a:rPr lang="en-US" sz="700" dirty="0" smtClean="0">
                <a:solidFill>
                  <a:srgbClr val="A6A6A6"/>
                </a:solidFill>
                <a:latin typeface="Arial"/>
                <a:ea typeface="Calibri"/>
                <a:cs typeface="Arial"/>
              </a:rPr>
              <a:t>/ Shutterstock.com</a:t>
            </a:r>
            <a:endParaRPr lang="en-US" sz="700" dirty="0">
              <a:solidFill>
                <a:srgbClr val="A6A6A6"/>
              </a:solidFill>
              <a:latin typeface="Arial"/>
              <a:cs typeface="Arial"/>
            </a:endParaRPr>
          </a:p>
        </p:txBody>
      </p:sp>
    </p:spTree>
    <p:extLst>
      <p:ext uri="{BB962C8B-B14F-4D97-AF65-F5344CB8AC3E}">
        <p14:creationId xmlns:p14="http://schemas.microsoft.com/office/powerpoint/2010/main" val="3808161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Catholic Quiz Show-template ver 1-1</Template>
  <TotalTime>3552</TotalTime>
  <Words>555</Words>
  <Application>Microsoft Macintosh PowerPoint</Application>
  <PresentationFormat>On-screen Show (4:3)</PresentationFormat>
  <Paragraphs>102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CorpPowerpoint</vt:lpstr>
      <vt:lpstr>PowerPoint Presentation</vt:lpstr>
      <vt:lpstr>Prayer and    Church History</vt:lpstr>
      <vt:lpstr>Chapter Summary </vt:lpstr>
      <vt:lpstr>Introduction and  “Popes for a New Era” (Church History, pages 124–130) </vt:lpstr>
      <vt:lpstr>Pope Paul VI</vt:lpstr>
      <vt:lpstr>Pope John Paul I</vt:lpstr>
      <vt:lpstr>Pope Saint John Paul II</vt:lpstr>
      <vt:lpstr>Journal It!</vt:lpstr>
      <vt:lpstr>“Historic Times” (Church History, pages 130–136)</vt:lpstr>
      <vt:lpstr>Pope Benedict XVI</vt:lpstr>
      <vt:lpstr>Pope Francis</vt:lpstr>
      <vt:lpstr>Think About It!</vt:lpstr>
      <vt:lpstr>“Reasons for Hope” (Church History, pages 136–138)</vt:lpstr>
      <vt:lpstr>Some Good Reasons for Hope</vt:lpstr>
      <vt:lpstr>“You Are the Future” (Church History, pages 138–142) </vt:lpstr>
      <vt:lpstr>Proclaim It!</vt:lpstr>
      <vt:lpstr>A Last Word  from Pope Francis</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Microsoft Office User</cp:lastModifiedBy>
  <cp:revision>322</cp:revision>
  <dcterms:created xsi:type="dcterms:W3CDTF">2012-11-07T17:11:11Z</dcterms:created>
  <dcterms:modified xsi:type="dcterms:W3CDTF">2016-06-06T16:19:55Z</dcterms:modified>
</cp:coreProperties>
</file>