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2" r:id="rId4"/>
    <p:sldId id="265" r:id="rId5"/>
    <p:sldId id="268" r:id="rId6"/>
    <p:sldId id="270" r:id="rId7"/>
    <p:sldId id="272" r:id="rId8"/>
    <p:sldId id="273" r:id="rId9"/>
    <p:sldId id="275" r:id="rId10"/>
    <p:sldId id="278" r:id="rId11"/>
    <p:sldId id="279" r:id="rId12"/>
    <p:sldId id="281" r:id="rId13"/>
    <p:sldId id="282" r:id="rId14"/>
    <p:sldId id="28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ext uri="{19B8F6BF-5375-455C-9EA6-DF929625EA0E}">
        <p15:presenceInfo xmlns:p15="http://schemas.microsoft.com/office/powerpoint/2012/main" userId="Storm_Ru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9635" autoAdjust="0"/>
  </p:normalViewPr>
  <p:slideViewPr>
    <p:cSldViewPr>
      <p:cViewPr>
        <p:scale>
          <a:sx n="170" d="100"/>
          <a:sy n="170" d="100"/>
        </p:scale>
        <p:origin x="-1104" y="-24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6D8BD-9888-4636-886F-EAA31F681BE1}" type="datetimeFigureOut">
              <a:rPr lang="en-US" smtClean="0"/>
              <a:pPr/>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5BFA3B-FCF2-4078-A049-BEBE26176C09}" type="slidenum">
              <a:rPr lang="en-US" smtClean="0"/>
              <a:pPr/>
              <a:t>‹#›</a:t>
            </a:fld>
            <a:endParaRPr lang="en-US"/>
          </a:p>
        </p:txBody>
      </p:sp>
    </p:spTree>
    <p:extLst>
      <p:ext uri="{BB962C8B-B14F-4D97-AF65-F5344CB8AC3E}">
        <p14:creationId xmlns:p14="http://schemas.microsoft.com/office/powerpoint/2010/main" val="2767737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BFA3B-FCF2-4078-A049-BEBE26176C09}" type="slidenum">
              <a:rPr lang="en-US" smtClean="0"/>
              <a:pPr/>
              <a:t>1</a:t>
            </a:fld>
            <a:endParaRPr lang="en-US"/>
          </a:p>
        </p:txBody>
      </p:sp>
    </p:spTree>
    <p:extLst>
      <p:ext uri="{BB962C8B-B14F-4D97-AF65-F5344CB8AC3E}">
        <p14:creationId xmlns:p14="http://schemas.microsoft.com/office/powerpoint/2010/main" val="2769714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Notes: Emphasize that we are to take care of our bodies, gifts given to us by God, to help us to serve him and his Church by all means possible.</a:t>
            </a:r>
          </a:p>
          <a:p>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5BFA3B-FCF2-4078-A049-BEBE26176C09}" type="slidenum">
              <a:rPr lang="en-US" smtClean="0"/>
              <a:pPr/>
              <a:t>10</a:t>
            </a:fld>
            <a:endParaRPr lang="en-US"/>
          </a:p>
        </p:txBody>
      </p:sp>
    </p:spTree>
    <p:extLst>
      <p:ext uri="{BB962C8B-B14F-4D97-AF65-F5344CB8AC3E}">
        <p14:creationId xmlns:p14="http://schemas.microsoft.com/office/powerpoint/2010/main" val="3802538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BFA3B-FCF2-4078-A049-BEBE26176C09}" type="slidenum">
              <a:rPr lang="en-US" smtClean="0"/>
              <a:pPr/>
              <a:t>11</a:t>
            </a:fld>
            <a:endParaRPr lang="en-US"/>
          </a:p>
        </p:txBody>
      </p:sp>
    </p:spTree>
    <p:extLst>
      <p:ext uri="{BB962C8B-B14F-4D97-AF65-F5344CB8AC3E}">
        <p14:creationId xmlns:p14="http://schemas.microsoft.com/office/powerpoint/2010/main" val="148708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45BFA3B-FCF2-4078-A049-BEBE26176C09}" type="slidenum">
              <a:rPr lang="en-US" smtClean="0"/>
              <a:pPr/>
              <a:t>12</a:t>
            </a:fld>
            <a:endParaRPr lang="en-US"/>
          </a:p>
        </p:txBody>
      </p:sp>
    </p:spTree>
    <p:extLst>
      <p:ext uri="{BB962C8B-B14F-4D97-AF65-F5344CB8AC3E}">
        <p14:creationId xmlns:p14="http://schemas.microsoft.com/office/powerpoint/2010/main" val="172344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5BFA3B-FCF2-4078-A049-BEBE26176C09}" type="slidenum">
              <a:rPr lang="en-US" smtClean="0"/>
              <a:pPr/>
              <a:t>13</a:t>
            </a:fld>
            <a:endParaRPr lang="en-US"/>
          </a:p>
        </p:txBody>
      </p:sp>
    </p:spTree>
    <p:extLst>
      <p:ext uri="{BB962C8B-B14F-4D97-AF65-F5344CB8AC3E}">
        <p14:creationId xmlns:p14="http://schemas.microsoft.com/office/powerpoint/2010/main" val="60017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5BFA3B-FCF2-4078-A049-BEBE26176C09}" type="slidenum">
              <a:rPr lang="en-US" smtClean="0"/>
              <a:pPr/>
              <a:t>14</a:t>
            </a:fld>
            <a:endParaRPr lang="en-US"/>
          </a:p>
        </p:txBody>
      </p:sp>
    </p:spTree>
    <p:extLst>
      <p:ext uri="{BB962C8B-B14F-4D97-AF65-F5344CB8AC3E}">
        <p14:creationId xmlns:p14="http://schemas.microsoft.com/office/powerpoint/2010/main" val="274166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1 Corinthians 10:16–17, 12:12–13,20</a:t>
            </a:r>
          </a:p>
          <a:p>
            <a:endParaRPr lang="en-US" dirty="0"/>
          </a:p>
        </p:txBody>
      </p:sp>
      <p:sp>
        <p:nvSpPr>
          <p:cNvPr id="4" name="Slide Number Placeholder 3"/>
          <p:cNvSpPr>
            <a:spLocks noGrp="1"/>
          </p:cNvSpPr>
          <p:nvPr>
            <p:ph type="sldNum" sz="quarter" idx="10"/>
          </p:nvPr>
        </p:nvSpPr>
        <p:spPr/>
        <p:txBody>
          <a:bodyPr/>
          <a:lstStyle/>
          <a:p>
            <a:fld id="{545BFA3B-FCF2-4078-A049-BEBE26176C09}" type="slidenum">
              <a:rPr lang="en-US" smtClean="0"/>
              <a:pPr/>
              <a:t>2</a:t>
            </a:fld>
            <a:endParaRPr lang="en-US"/>
          </a:p>
        </p:txBody>
      </p:sp>
    </p:spTree>
    <p:extLst>
      <p:ext uri="{BB962C8B-B14F-4D97-AF65-F5344CB8AC3E}">
        <p14:creationId xmlns:p14="http://schemas.microsoft.com/office/powerpoint/2010/main" val="289149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45BFA3B-FCF2-4078-A049-BEBE26176C09}" type="slidenum">
              <a:rPr lang="en-US" smtClean="0"/>
              <a:pPr/>
              <a:t>3</a:t>
            </a:fld>
            <a:endParaRPr lang="en-US"/>
          </a:p>
        </p:txBody>
      </p:sp>
    </p:spTree>
    <p:extLst>
      <p:ext uri="{BB962C8B-B14F-4D97-AF65-F5344CB8AC3E}">
        <p14:creationId xmlns:p14="http://schemas.microsoft.com/office/powerpoint/2010/main" val="398678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BFA3B-FCF2-4078-A049-BEBE26176C09}" type="slidenum">
              <a:rPr lang="en-US" smtClean="0"/>
              <a:pPr/>
              <a:t>4</a:t>
            </a:fld>
            <a:endParaRPr lang="en-US"/>
          </a:p>
        </p:txBody>
      </p:sp>
    </p:spTree>
    <p:extLst>
      <p:ext uri="{BB962C8B-B14F-4D97-AF65-F5344CB8AC3E}">
        <p14:creationId xmlns:p14="http://schemas.microsoft.com/office/powerpoint/2010/main" val="121806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BFA3B-FCF2-4078-A049-BEBE26176C09}" type="slidenum">
              <a:rPr lang="en-US" smtClean="0"/>
              <a:pPr/>
              <a:t>5</a:t>
            </a:fld>
            <a:endParaRPr lang="en-US"/>
          </a:p>
        </p:txBody>
      </p:sp>
    </p:spTree>
    <p:extLst>
      <p:ext uri="{BB962C8B-B14F-4D97-AF65-F5344CB8AC3E}">
        <p14:creationId xmlns:p14="http://schemas.microsoft.com/office/powerpoint/2010/main" val="287370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John 10:11, Hebrews 13:20, 1 Peter 5:4, Luke 12:32</a:t>
            </a:r>
          </a:p>
          <a:p>
            <a:endParaRPr lang="en-US" dirty="0"/>
          </a:p>
        </p:txBody>
      </p:sp>
      <p:sp>
        <p:nvSpPr>
          <p:cNvPr id="4" name="Slide Number Placeholder 3"/>
          <p:cNvSpPr>
            <a:spLocks noGrp="1"/>
          </p:cNvSpPr>
          <p:nvPr>
            <p:ph type="sldNum" sz="quarter" idx="10"/>
          </p:nvPr>
        </p:nvSpPr>
        <p:spPr/>
        <p:txBody>
          <a:bodyPr/>
          <a:lstStyle/>
          <a:p>
            <a:fld id="{545BFA3B-FCF2-4078-A049-BEBE26176C09}" type="slidenum">
              <a:rPr lang="en-US" smtClean="0"/>
              <a:pPr/>
              <a:t>6</a:t>
            </a:fld>
            <a:endParaRPr lang="en-US"/>
          </a:p>
        </p:txBody>
      </p:sp>
    </p:spTree>
    <p:extLst>
      <p:ext uri="{BB962C8B-B14F-4D97-AF65-F5344CB8AC3E}">
        <p14:creationId xmlns:p14="http://schemas.microsoft.com/office/powerpoint/2010/main" val="211407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Colossians 1:13</a:t>
            </a:r>
          </a:p>
        </p:txBody>
      </p:sp>
      <p:sp>
        <p:nvSpPr>
          <p:cNvPr id="4" name="Slide Number Placeholder 3"/>
          <p:cNvSpPr>
            <a:spLocks noGrp="1"/>
          </p:cNvSpPr>
          <p:nvPr>
            <p:ph type="sldNum" sz="quarter" idx="10"/>
          </p:nvPr>
        </p:nvSpPr>
        <p:spPr/>
        <p:txBody>
          <a:bodyPr/>
          <a:lstStyle/>
          <a:p>
            <a:fld id="{545BFA3B-FCF2-4078-A049-BEBE26176C09}" type="slidenum">
              <a:rPr lang="en-US" smtClean="0"/>
              <a:pPr/>
              <a:t>7</a:t>
            </a:fld>
            <a:endParaRPr lang="en-US"/>
          </a:p>
        </p:txBody>
      </p:sp>
    </p:spTree>
    <p:extLst>
      <p:ext uri="{BB962C8B-B14F-4D97-AF65-F5344CB8AC3E}">
        <p14:creationId xmlns:p14="http://schemas.microsoft.com/office/powerpoint/2010/main" val="2622266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BFA3B-FCF2-4078-A049-BEBE26176C09}" type="slidenum">
              <a:rPr lang="en-US" smtClean="0"/>
              <a:pPr/>
              <a:t>8</a:t>
            </a:fld>
            <a:endParaRPr lang="en-US"/>
          </a:p>
        </p:txBody>
      </p:sp>
    </p:spTree>
    <p:extLst>
      <p:ext uri="{BB962C8B-B14F-4D97-AF65-F5344CB8AC3E}">
        <p14:creationId xmlns:p14="http://schemas.microsoft.com/office/powerpoint/2010/main" val="82062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45BFA3B-FCF2-4078-A049-BEBE26176C09}" type="slidenum">
              <a:rPr lang="en-US" smtClean="0"/>
              <a:pPr/>
              <a:t>9</a:t>
            </a:fld>
            <a:endParaRPr lang="en-US"/>
          </a:p>
        </p:txBody>
      </p:sp>
    </p:spTree>
    <p:extLst>
      <p:ext uri="{BB962C8B-B14F-4D97-AF65-F5344CB8AC3E}">
        <p14:creationId xmlns:p14="http://schemas.microsoft.com/office/powerpoint/2010/main" val="69983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981200"/>
            <a:ext cx="7772400" cy="1470025"/>
          </a:xfrm>
        </p:spPr>
        <p:txBody>
          <a:bodyPr>
            <a:normAutofit/>
          </a:bodyPr>
          <a:lstStyle>
            <a:lvl1pPr algn="ctr">
              <a:defRPr sz="44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81200" y="3962400"/>
            <a:ext cx="6400800" cy="990600"/>
          </a:xfrm>
        </p:spPr>
        <p:txBody>
          <a:bodyPr>
            <a:normAutofit/>
          </a:bodyPr>
          <a:lstStyle>
            <a:lvl1pPr marL="0" indent="0" algn="ctr">
              <a:buNone/>
              <a:defRPr sz="25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
        <p:nvSpPr>
          <p:cNvPr id="6"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5" name="Picture 4"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Images of Church</a:t>
            </a:r>
            <a:endParaRPr lang="en-US" dirty="0"/>
          </a:p>
        </p:txBody>
      </p:sp>
      <p:sp>
        <p:nvSpPr>
          <p:cNvPr id="3" name="Subtitle 2"/>
          <p:cNvSpPr>
            <a:spLocks noGrp="1"/>
          </p:cNvSpPr>
          <p:nvPr>
            <p:ph type="subTitle" idx="1"/>
          </p:nvPr>
        </p:nvSpPr>
        <p:spPr/>
        <p:txBody>
          <a:bodyPr/>
          <a:lstStyle/>
          <a:p>
            <a:r>
              <a:rPr lang="en-US" dirty="0" smtClean="0"/>
              <a:t>The Church</a:t>
            </a:r>
          </a:p>
          <a:p>
            <a:r>
              <a:rPr lang="en-US" dirty="0" smtClean="0"/>
              <a:t>Unit 4</a:t>
            </a:r>
            <a:endParaRPr lang="en-US" dirty="0"/>
          </a:p>
        </p:txBody>
      </p:sp>
      <p:sp>
        <p:nvSpPr>
          <p:cNvPr id="4" name="Text Placeholder 8"/>
          <p:cNvSpPr>
            <a:spLocks noGrp="1"/>
          </p:cNvSpPr>
          <p:nvPr>
            <p:ph type="body" sz="quarter" idx="10"/>
          </p:nvPr>
        </p:nvSpPr>
        <p:spPr>
          <a:xfrm>
            <a:off x="7620000" y="6019800"/>
            <a:ext cx="1295400" cy="152400"/>
          </a:xfrm>
        </p:spPr>
        <p:txBody>
          <a:bodyPr>
            <a:normAutofit fontScale="62500" lnSpcReduction="20000"/>
          </a:bodyPr>
          <a:lstStyle>
            <a:lvl1pPr>
              <a:buNone/>
              <a:defRPr sz="800">
                <a:solidFill>
                  <a:schemeClr val="bg1">
                    <a:lumMod val="50000"/>
                  </a:schemeClr>
                </a:solidFill>
              </a:defRPr>
            </a:lvl1pPr>
          </a:lstStyle>
          <a:p>
            <a:pPr lvl="0"/>
            <a:r>
              <a:rPr lang="en-US" dirty="0" smtClean="0"/>
              <a:t>Document </a:t>
            </a:r>
            <a:r>
              <a:rPr lang="en-US" dirty="0" smtClean="0"/>
              <a:t>#: TX005571</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23119"/>
            <a:ext cx="7772400" cy="533400"/>
          </a:xfrm>
        </p:spPr>
        <p:txBody>
          <a:bodyPr/>
          <a:lstStyle/>
          <a:p>
            <a:r>
              <a:rPr lang="en-US" dirty="0" smtClean="0"/>
              <a:t>Temple of the Holy Spirit </a:t>
            </a:r>
            <a:r>
              <a:rPr lang="en-US" sz="1600" i="1" dirty="0" smtClean="0"/>
              <a:t>(cont’d.)</a:t>
            </a:r>
            <a:endParaRPr lang="en-US" sz="1600" i="1" dirty="0"/>
          </a:p>
        </p:txBody>
      </p:sp>
      <p:sp>
        <p:nvSpPr>
          <p:cNvPr id="3" name="Content Placeholder 2"/>
          <p:cNvSpPr>
            <a:spLocks noGrp="1"/>
          </p:cNvSpPr>
          <p:nvPr>
            <p:ph idx="1"/>
          </p:nvPr>
        </p:nvSpPr>
        <p:spPr>
          <a:xfrm>
            <a:off x="1371600" y="1432719"/>
            <a:ext cx="6477000" cy="4373563"/>
          </a:xfrm>
        </p:spPr>
        <p:txBody>
          <a:bodyPr/>
          <a:lstStyle/>
          <a:p>
            <a:pPr lvl="0"/>
            <a:r>
              <a:rPr lang="en-US" dirty="0" smtClean="0"/>
              <a:t>Paul gives a severe warning to any who would cause division in the fellowship, as was happening in the Corinthian Church: </a:t>
            </a:r>
            <a:br>
              <a:rPr lang="en-US" dirty="0" smtClean="0"/>
            </a:br>
            <a:r>
              <a:rPr lang="en-US" dirty="0" smtClean="0">
                <a:solidFill>
                  <a:schemeClr val="accent3">
                    <a:lumMod val="50000"/>
                  </a:schemeClr>
                </a:solidFill>
              </a:rPr>
              <a:t>“If anyone destroys God’s temple, God will destroy that person; for the temple of God, which you are, is holy” </a:t>
            </a:r>
            <a:r>
              <a:rPr lang="en-US" dirty="0" smtClean="0"/>
              <a:t>(1 Corinthians 3:17).</a:t>
            </a:r>
          </a:p>
          <a:p>
            <a:endParaRPr lang="en-US" dirty="0"/>
          </a:p>
        </p:txBody>
      </p:sp>
      <p:sp>
        <p:nvSpPr>
          <p:cNvPr id="5" name="TextBox 4"/>
          <p:cNvSpPr txBox="1"/>
          <p:nvPr/>
        </p:nvSpPr>
        <p:spPr bwMode="auto">
          <a:xfrm>
            <a:off x="1828800" y="6172200"/>
            <a:ext cx="1676400" cy="169277"/>
          </a:xfrm>
          <a:prstGeom prst="rect">
            <a:avLst/>
          </a:prstGeom>
          <a:noFill/>
          <a:ln w="9525">
            <a:noFill/>
            <a:miter lim="800000"/>
            <a:headEnd/>
            <a:tailEnd/>
          </a:ln>
        </p:spPr>
        <p:txBody>
          <a:bodyPr wrap="square" rtlCol="0">
            <a:spAutoFit/>
          </a:bodyPr>
          <a:lstStyle/>
          <a:p>
            <a:r>
              <a:rPr lang="en-US" sz="500" dirty="0">
                <a:solidFill>
                  <a:srgbClr val="A6A6A6"/>
                </a:solidFill>
              </a:rPr>
              <a:t>©</a:t>
            </a:r>
            <a:r>
              <a:rPr lang="en-US" sz="500" dirty="0" err="1">
                <a:solidFill>
                  <a:srgbClr val="A6A6A6"/>
                </a:solidFill>
              </a:rPr>
              <a:t>Anton_Ivanov</a:t>
            </a:r>
            <a:r>
              <a:rPr lang="en-US" sz="500" dirty="0">
                <a:solidFill>
                  <a:srgbClr val="A6A6A6"/>
                </a:solidFill>
              </a:rPr>
              <a:t> / </a:t>
            </a:r>
            <a:r>
              <a:rPr lang="en-US" sz="500" dirty="0" err="1">
                <a:solidFill>
                  <a:srgbClr val="A6A6A6"/>
                </a:solidFill>
              </a:rPr>
              <a:t>Shutterstock.com</a:t>
            </a:r>
            <a:r>
              <a:rPr lang="en-US" sz="500" dirty="0">
                <a:solidFill>
                  <a:srgbClr val="A6A6A6"/>
                </a:solidFill>
              </a:rPr>
              <a:t> </a:t>
            </a:r>
          </a:p>
        </p:txBody>
      </p:sp>
      <p:pic>
        <p:nvPicPr>
          <p:cNvPr id="6" name="Picture 5" descr="U4S10-Images Church-shutterstock_12260405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886200"/>
            <a:ext cx="3435458" cy="228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229600" cy="533400"/>
          </a:xfrm>
        </p:spPr>
        <p:txBody>
          <a:bodyPr/>
          <a:lstStyle/>
          <a:p>
            <a:r>
              <a:rPr lang="en-US" dirty="0" smtClean="0"/>
              <a:t>Family</a:t>
            </a:r>
            <a:endParaRPr lang="en-US" dirty="0"/>
          </a:p>
        </p:txBody>
      </p:sp>
      <p:sp>
        <p:nvSpPr>
          <p:cNvPr id="3" name="Content Placeholder 2"/>
          <p:cNvSpPr>
            <a:spLocks noGrp="1"/>
          </p:cNvSpPr>
          <p:nvPr>
            <p:ph idx="1"/>
          </p:nvPr>
        </p:nvSpPr>
        <p:spPr>
          <a:xfrm>
            <a:off x="990599" y="1524000"/>
            <a:ext cx="7808447" cy="4373563"/>
          </a:xfrm>
        </p:spPr>
        <p:txBody>
          <a:bodyPr>
            <a:normAutofit lnSpcReduction="10000"/>
          </a:bodyPr>
          <a:lstStyle/>
          <a:p>
            <a:r>
              <a:rPr lang="en-US" dirty="0" smtClean="0"/>
              <a:t>This is the most </a:t>
            </a:r>
            <a:br>
              <a:rPr lang="en-US" dirty="0" smtClean="0"/>
            </a:br>
            <a:r>
              <a:rPr lang="en-US" dirty="0" smtClean="0"/>
              <a:t>pervasive metaphor </a:t>
            </a:r>
            <a:br>
              <a:rPr lang="en-US" dirty="0" smtClean="0"/>
            </a:br>
            <a:r>
              <a:rPr lang="en-US" dirty="0" smtClean="0"/>
              <a:t>for the Church in the </a:t>
            </a:r>
            <a:br>
              <a:rPr lang="en-US" dirty="0" smtClean="0"/>
            </a:br>
            <a:r>
              <a:rPr lang="en-US" dirty="0" smtClean="0"/>
              <a:t>New Testament.</a:t>
            </a:r>
          </a:p>
          <a:p>
            <a:pPr lvl="0"/>
            <a:r>
              <a:rPr lang="en-US" dirty="0"/>
              <a:t>We become children </a:t>
            </a:r>
            <a:r>
              <a:rPr lang="en-US" dirty="0" smtClean="0"/>
              <a:t/>
            </a:r>
            <a:br>
              <a:rPr lang="en-US" dirty="0" smtClean="0"/>
            </a:br>
            <a:r>
              <a:rPr lang="en-US" dirty="0" smtClean="0"/>
              <a:t>of God the </a:t>
            </a:r>
            <a:r>
              <a:rPr lang="en-US" dirty="0"/>
              <a:t>Father by </a:t>
            </a:r>
            <a:r>
              <a:rPr lang="en-US" dirty="0" smtClean="0"/>
              <a:t/>
            </a:r>
            <a:br>
              <a:rPr lang="en-US" dirty="0" smtClean="0"/>
            </a:br>
            <a:r>
              <a:rPr lang="en-US" dirty="0" smtClean="0"/>
              <a:t>having </a:t>
            </a:r>
            <a:r>
              <a:rPr lang="en-US" dirty="0"/>
              <a:t>faith </a:t>
            </a:r>
            <a:r>
              <a:rPr lang="en-US" dirty="0" smtClean="0"/>
              <a:t>in </a:t>
            </a:r>
            <a:r>
              <a:rPr lang="en-US" dirty="0"/>
              <a:t>Jesus </a:t>
            </a:r>
            <a:r>
              <a:rPr lang="en-US" dirty="0" smtClean="0"/>
              <a:t/>
            </a:r>
            <a:br>
              <a:rPr lang="en-US" dirty="0" smtClean="0"/>
            </a:br>
            <a:r>
              <a:rPr lang="en-US" dirty="0" smtClean="0"/>
              <a:t>Christ</a:t>
            </a:r>
            <a:r>
              <a:rPr lang="en-US" dirty="0"/>
              <a:t>, the Son, </a:t>
            </a:r>
            <a:br>
              <a:rPr lang="en-US" dirty="0"/>
            </a:br>
            <a:r>
              <a:rPr lang="en-US" dirty="0"/>
              <a:t>and by receiving the </a:t>
            </a:r>
            <a:br>
              <a:rPr lang="en-US" dirty="0"/>
            </a:br>
            <a:r>
              <a:rPr lang="en-US" dirty="0"/>
              <a:t>Holy Spirit.</a:t>
            </a:r>
          </a:p>
          <a:p>
            <a:pPr lvl="0"/>
            <a:r>
              <a:rPr lang="en-US" dirty="0"/>
              <a:t>Baptism is the symbol </a:t>
            </a:r>
            <a:r>
              <a:rPr lang="en-US" dirty="0" smtClean="0"/>
              <a:t>of </a:t>
            </a:r>
            <a:r>
              <a:rPr lang="en-US" dirty="0"/>
              <a:t>our adoption into </a:t>
            </a:r>
            <a:r>
              <a:rPr lang="en-US" dirty="0" smtClean="0"/>
              <a:t>the </a:t>
            </a:r>
            <a:r>
              <a:rPr lang="en-US" dirty="0"/>
              <a:t>family of the </a:t>
            </a:r>
            <a:r>
              <a:rPr lang="en-US" dirty="0" smtClean="0"/>
              <a:t>triune </a:t>
            </a:r>
            <a:r>
              <a:rPr lang="en-US" dirty="0"/>
              <a:t>God.</a:t>
            </a:r>
          </a:p>
          <a:p>
            <a:endParaRPr lang="en-US" dirty="0" smtClean="0"/>
          </a:p>
          <a:p>
            <a:pPr>
              <a:buNone/>
            </a:pPr>
            <a:endParaRPr lang="en-US" dirty="0"/>
          </a:p>
        </p:txBody>
      </p:sp>
      <p:sp>
        <p:nvSpPr>
          <p:cNvPr id="5" name="TextBox 4"/>
          <p:cNvSpPr txBox="1"/>
          <p:nvPr/>
        </p:nvSpPr>
        <p:spPr bwMode="auto">
          <a:xfrm>
            <a:off x="4512796" y="4511607"/>
            <a:ext cx="2590800" cy="169277"/>
          </a:xfrm>
          <a:prstGeom prst="rect">
            <a:avLst/>
          </a:prstGeom>
          <a:noFill/>
          <a:ln w="9525">
            <a:noFill/>
            <a:miter lim="800000"/>
            <a:headEnd/>
            <a:tailEnd/>
          </a:ln>
        </p:spPr>
        <p:txBody>
          <a:bodyPr wrap="square" rtlCol="0">
            <a:spAutoFit/>
          </a:bodyPr>
          <a:lstStyle/>
          <a:p>
            <a:r>
              <a:rPr lang="en-US" sz="500" dirty="0">
                <a:solidFill>
                  <a:schemeClr val="bg1">
                    <a:lumMod val="50000"/>
                  </a:schemeClr>
                </a:solidFill>
              </a:rPr>
              <a:t>©  DNF Style /Shutterstock.com</a:t>
            </a:r>
          </a:p>
        </p:txBody>
      </p:sp>
      <p:pic>
        <p:nvPicPr>
          <p:cNvPr id="4" name="Picture 3" descr="U4S11-Images Church-shutterstock_15411235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47800"/>
            <a:ext cx="4572000"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838200"/>
            <a:ext cx="8153400" cy="533400"/>
          </a:xfrm>
        </p:spPr>
        <p:txBody>
          <a:bodyPr/>
          <a:lstStyle/>
          <a:p>
            <a:r>
              <a:rPr lang="en-US" dirty="0" smtClean="0"/>
              <a:t>People of God</a:t>
            </a:r>
            <a:endParaRPr lang="en-US" dirty="0"/>
          </a:p>
        </p:txBody>
      </p:sp>
      <p:sp>
        <p:nvSpPr>
          <p:cNvPr id="3" name="Content Placeholder 2"/>
          <p:cNvSpPr>
            <a:spLocks noGrp="1"/>
          </p:cNvSpPr>
          <p:nvPr>
            <p:ph idx="1"/>
          </p:nvPr>
        </p:nvSpPr>
        <p:spPr>
          <a:xfrm>
            <a:off x="876300" y="1371600"/>
            <a:ext cx="7732604" cy="5105400"/>
          </a:xfrm>
        </p:spPr>
        <p:txBody>
          <a:bodyPr/>
          <a:lstStyle/>
          <a:p>
            <a:pPr lvl="0"/>
            <a:r>
              <a:rPr lang="en-US" dirty="0" smtClean="0"/>
              <a:t>This image is rooted in the Old Testament covenants, where God accompanies and loves the Israelites.</a:t>
            </a:r>
          </a:p>
          <a:p>
            <a:pPr lvl="0"/>
            <a:r>
              <a:rPr lang="en-US" dirty="0" smtClean="0"/>
              <a:t>The New Covenant, </a:t>
            </a:r>
            <a:br>
              <a:rPr lang="en-US" dirty="0" smtClean="0"/>
            </a:br>
            <a:r>
              <a:rPr lang="en-US" dirty="0" smtClean="0"/>
              <a:t>sealed in the Lord’s </a:t>
            </a:r>
            <a:br>
              <a:rPr lang="en-US" dirty="0" smtClean="0"/>
            </a:br>
            <a:r>
              <a:rPr lang="en-US" dirty="0" smtClean="0"/>
              <a:t>blood, invites all people </a:t>
            </a:r>
            <a:br>
              <a:rPr lang="en-US" dirty="0" smtClean="0"/>
            </a:br>
            <a:r>
              <a:rPr lang="en-US" dirty="0" smtClean="0"/>
              <a:t>everywhere to unite.</a:t>
            </a:r>
          </a:p>
          <a:p>
            <a:pPr lvl="0"/>
            <a:r>
              <a:rPr lang="en-US" dirty="0" smtClean="0"/>
              <a:t>God calls the Church </a:t>
            </a:r>
            <a:br>
              <a:rPr lang="en-US" dirty="0" smtClean="0"/>
            </a:br>
            <a:r>
              <a:rPr lang="en-US" dirty="0" smtClean="0"/>
              <a:t>into existence, forming </a:t>
            </a:r>
            <a:br>
              <a:rPr lang="en-US" dirty="0" smtClean="0"/>
            </a:br>
            <a:r>
              <a:rPr lang="en-US" dirty="0" smtClean="0"/>
              <a:t>a community of faith, </a:t>
            </a:r>
            <a:br>
              <a:rPr lang="en-US" dirty="0" smtClean="0"/>
            </a:br>
            <a:r>
              <a:rPr lang="en-US" dirty="0" smtClean="0"/>
              <a:t>hope, and love centered </a:t>
            </a:r>
            <a:br>
              <a:rPr lang="en-US" dirty="0" smtClean="0"/>
            </a:br>
            <a:r>
              <a:rPr lang="en-US" dirty="0" smtClean="0"/>
              <a:t>in Christ and empowered </a:t>
            </a:r>
            <a:br>
              <a:rPr lang="en-US" dirty="0" smtClean="0"/>
            </a:br>
            <a:r>
              <a:rPr lang="en-US" dirty="0" smtClean="0"/>
              <a:t>by the Holy Spirit.</a:t>
            </a:r>
          </a:p>
          <a:p>
            <a:pPr>
              <a:buNone/>
            </a:pPr>
            <a:endParaRPr lang="en-US" dirty="0"/>
          </a:p>
        </p:txBody>
      </p:sp>
      <p:sp>
        <p:nvSpPr>
          <p:cNvPr id="5" name="TextBox 4"/>
          <p:cNvSpPr txBox="1"/>
          <p:nvPr/>
        </p:nvSpPr>
        <p:spPr bwMode="auto">
          <a:xfrm>
            <a:off x="4953000" y="5486400"/>
            <a:ext cx="990601" cy="169277"/>
          </a:xfrm>
          <a:prstGeom prst="rect">
            <a:avLst/>
          </a:prstGeom>
          <a:noFill/>
          <a:ln w="9525">
            <a:noFill/>
            <a:miter lim="800000"/>
            <a:headEnd/>
            <a:tailEnd/>
          </a:ln>
        </p:spPr>
        <p:txBody>
          <a:bodyPr wrap="square" rtlCol="0">
            <a:spAutoFit/>
          </a:bodyPr>
          <a:lstStyle/>
          <a:p>
            <a:r>
              <a:rPr lang="en-US" sz="500" dirty="0">
                <a:solidFill>
                  <a:schemeClr val="bg1">
                    <a:lumMod val="50000"/>
                  </a:schemeClr>
                </a:solidFill>
              </a:rPr>
              <a:t>© Yuri_Arcurs/iStock.com</a:t>
            </a:r>
          </a:p>
        </p:txBody>
      </p:sp>
      <p:pic>
        <p:nvPicPr>
          <p:cNvPr id="4" name="Picture 3" descr="U4S12-Images Church-iStock_000070071559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330491"/>
            <a:ext cx="4114800" cy="31375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35736"/>
            <a:ext cx="8229600" cy="533400"/>
          </a:xfrm>
        </p:spPr>
        <p:txBody>
          <a:bodyPr/>
          <a:lstStyle/>
          <a:p>
            <a:r>
              <a:rPr lang="en-US" dirty="0" smtClean="0"/>
              <a:t>Common Theme</a:t>
            </a:r>
            <a:endParaRPr lang="en-US" dirty="0"/>
          </a:p>
        </p:txBody>
      </p:sp>
      <p:sp>
        <p:nvSpPr>
          <p:cNvPr id="3" name="Content Placeholder 2"/>
          <p:cNvSpPr>
            <a:spLocks noGrp="1"/>
          </p:cNvSpPr>
          <p:nvPr>
            <p:ph idx="1"/>
          </p:nvPr>
        </p:nvSpPr>
        <p:spPr>
          <a:xfrm>
            <a:off x="1371600" y="1447800"/>
            <a:ext cx="6477000" cy="4373563"/>
          </a:xfrm>
        </p:spPr>
        <p:txBody>
          <a:bodyPr/>
          <a:lstStyle/>
          <a:p>
            <a:pPr marL="0" indent="0">
              <a:buNone/>
            </a:pPr>
            <a:r>
              <a:rPr lang="en-US" dirty="0" smtClean="0"/>
              <a:t>The common theme of these images of the Church is </a:t>
            </a:r>
            <a:r>
              <a:rPr lang="en-US" i="1" dirty="0" smtClean="0">
                <a:solidFill>
                  <a:schemeClr val="accent4">
                    <a:lumMod val="75000"/>
                  </a:schemeClr>
                </a:solidFill>
              </a:rPr>
              <a:t>relationships</a:t>
            </a:r>
            <a:r>
              <a:rPr lang="en-US" dirty="0" smtClean="0"/>
              <a:t>:</a:t>
            </a:r>
          </a:p>
          <a:p>
            <a:pPr marL="341313" lvl="1" indent="-341313">
              <a:buNone/>
            </a:pPr>
            <a:r>
              <a:rPr lang="en-US" dirty="0" smtClean="0"/>
              <a:t>•	God’s relationship with his People as Husband, King, Father, Builder</a:t>
            </a:r>
          </a:p>
          <a:p>
            <a:pPr marL="341313" lvl="1" indent="-341313">
              <a:buNone/>
            </a:pPr>
            <a:r>
              <a:rPr lang="en-US" dirty="0"/>
              <a:t>• </a:t>
            </a:r>
            <a:r>
              <a:rPr lang="en-US" dirty="0" smtClean="0"/>
              <a:t>	the People of God’s relationship with God as Bride, Flock, Family, Body</a:t>
            </a:r>
          </a:p>
          <a:p>
            <a:pPr marL="341313" lvl="1" indent="-341313">
              <a:buNone/>
            </a:pPr>
            <a:r>
              <a:rPr lang="en-US" dirty="0"/>
              <a:t>• </a:t>
            </a:r>
            <a:r>
              <a:rPr lang="en-US" dirty="0" smtClean="0"/>
              <a:t>	our relationship with one another as branches of the same vine, sheep in the same flock, children in the same family, members of the same body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a:t>The Scripture </a:t>
            </a:r>
            <a:r>
              <a:rPr lang="en-US" sz="1800" dirty="0" smtClean="0"/>
              <a:t>quotations </a:t>
            </a:r>
            <a:r>
              <a:rPr lang="en-US" sz="1800" dirty="0"/>
              <a:t>on </a:t>
            </a:r>
            <a:r>
              <a:rPr lang="en-US" sz="1800" dirty="0" smtClean="0"/>
              <a:t>slides 3, 4, 7, 9, and 10 are </a:t>
            </a:r>
            <a:r>
              <a:rPr lang="en-US" sz="1800" dirty="0"/>
              <a:t>from the </a:t>
            </a:r>
            <a:r>
              <a:rPr lang="en-US" sz="1800" i="1" dirty="0"/>
              <a:t>New American Bible, revised edition </a:t>
            </a:r>
            <a:r>
              <a:rPr lang="en-US" sz="1800" dirty="0"/>
              <a:t>© 2010, 1991, 1986, 1970 Confraternity of Christian Doctrine, Inc., Washington, D.C. All Rights Reserved. No part of this work may be reproduced or transmitted in any form or by any means, electronic or mechanical, including photocopying, recording, or by any information storage and retrieval system, without permission in writing from the copyright owners.</a:t>
            </a:r>
          </a:p>
          <a:p>
            <a:endParaRPr lang="en-US" dirty="0"/>
          </a:p>
        </p:txBody>
      </p:sp>
    </p:spTree>
    <p:extLst>
      <p:ext uri="{BB962C8B-B14F-4D97-AF65-F5344CB8AC3E}">
        <p14:creationId xmlns:p14="http://schemas.microsoft.com/office/powerpoint/2010/main" val="17414202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4S2-Images Church-shutterstock_28512509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914400"/>
            <a:ext cx="3804373" cy="4876800"/>
          </a:xfrm>
          <a:prstGeom prst="rect">
            <a:avLst/>
          </a:prstGeom>
        </p:spPr>
      </p:pic>
      <p:sp>
        <p:nvSpPr>
          <p:cNvPr id="5" name="Title 4"/>
          <p:cNvSpPr>
            <a:spLocks noGrp="1"/>
          </p:cNvSpPr>
          <p:nvPr>
            <p:ph type="title"/>
          </p:nvPr>
        </p:nvSpPr>
        <p:spPr>
          <a:xfrm>
            <a:off x="914400" y="1066800"/>
            <a:ext cx="8229600" cy="533400"/>
          </a:xfrm>
        </p:spPr>
        <p:txBody>
          <a:bodyPr/>
          <a:lstStyle/>
          <a:p>
            <a:r>
              <a:rPr lang="en-US" dirty="0" smtClean="0"/>
              <a:t>Body of Christ</a:t>
            </a:r>
            <a:endParaRPr lang="en-US" dirty="0"/>
          </a:p>
        </p:txBody>
      </p:sp>
      <p:sp>
        <p:nvSpPr>
          <p:cNvPr id="6" name="Content Placeholder 5"/>
          <p:cNvSpPr>
            <a:spLocks noGrp="1"/>
          </p:cNvSpPr>
          <p:nvPr>
            <p:ph idx="1"/>
          </p:nvPr>
        </p:nvSpPr>
        <p:spPr>
          <a:xfrm>
            <a:off x="914400" y="1676400"/>
            <a:ext cx="3999572" cy="4373563"/>
          </a:xfrm>
        </p:spPr>
        <p:txBody>
          <a:bodyPr>
            <a:normAutofit/>
          </a:bodyPr>
          <a:lstStyle/>
          <a:p>
            <a:r>
              <a:rPr lang="en-US" dirty="0" smtClean="0"/>
              <a:t>Together, we form the Body of Christ. </a:t>
            </a:r>
          </a:p>
          <a:p>
            <a:r>
              <a:rPr lang="en-US" dirty="0" smtClean="0"/>
              <a:t>This </a:t>
            </a:r>
            <a:r>
              <a:rPr lang="en-US" dirty="0"/>
              <a:t>is the most prominent image in Paul’s letters and the only one with no Old Testament equivalent.</a:t>
            </a:r>
          </a:p>
          <a:p>
            <a:pPr lvl="0"/>
            <a:r>
              <a:rPr lang="en-US" dirty="0"/>
              <a:t>Christ the Head rules and </a:t>
            </a:r>
            <a:br>
              <a:rPr lang="en-US" dirty="0"/>
            </a:br>
            <a:r>
              <a:rPr lang="en-US" dirty="0"/>
              <a:t>nourishes the Body. </a:t>
            </a:r>
          </a:p>
        </p:txBody>
      </p:sp>
      <p:sp>
        <p:nvSpPr>
          <p:cNvPr id="10" name="TextBox 9"/>
          <p:cNvSpPr txBox="1"/>
          <p:nvPr/>
        </p:nvSpPr>
        <p:spPr bwMode="auto">
          <a:xfrm>
            <a:off x="5410200" y="5698123"/>
            <a:ext cx="2590800" cy="169277"/>
          </a:xfrm>
          <a:prstGeom prst="rect">
            <a:avLst/>
          </a:prstGeom>
          <a:noFill/>
          <a:ln w="9525">
            <a:noFill/>
            <a:miter lim="800000"/>
            <a:headEnd/>
            <a:tailEnd/>
          </a:ln>
        </p:spPr>
        <p:txBody>
          <a:bodyPr wrap="square" rtlCol="0">
            <a:spAutoFit/>
          </a:bodyPr>
          <a:lstStyle/>
          <a:p>
            <a:r>
              <a:rPr lang="en-US" sz="500" dirty="0">
                <a:solidFill>
                  <a:schemeClr val="bg1">
                    <a:lumMod val="50000"/>
                  </a:schemeClr>
                </a:solidFill>
              </a:rPr>
              <a:t>© Vibrant Image Studio/Shutterstock.com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229600" cy="533400"/>
          </a:xfrm>
        </p:spPr>
        <p:txBody>
          <a:bodyPr/>
          <a:lstStyle/>
          <a:p>
            <a:r>
              <a:rPr lang="en-US" dirty="0" smtClean="0"/>
              <a:t>Salt of the Earth</a:t>
            </a:r>
            <a:endParaRPr lang="en-US" dirty="0"/>
          </a:p>
        </p:txBody>
      </p:sp>
      <p:sp>
        <p:nvSpPr>
          <p:cNvPr id="3" name="Content Placeholder 2"/>
          <p:cNvSpPr>
            <a:spLocks noGrp="1"/>
          </p:cNvSpPr>
          <p:nvPr>
            <p:ph idx="1"/>
          </p:nvPr>
        </p:nvSpPr>
        <p:spPr>
          <a:xfrm>
            <a:off x="914400" y="1524000"/>
            <a:ext cx="4724400" cy="4373563"/>
          </a:xfrm>
        </p:spPr>
        <p:txBody>
          <a:bodyPr/>
          <a:lstStyle/>
          <a:p>
            <a:r>
              <a:rPr lang="en-US" dirty="0" smtClean="0"/>
              <a:t>Jesus said to his disciples, </a:t>
            </a:r>
            <a:r>
              <a:rPr lang="en-US" dirty="0" smtClean="0">
                <a:solidFill>
                  <a:schemeClr val="accent3">
                    <a:lumMod val="50000"/>
                  </a:schemeClr>
                </a:solidFill>
              </a:rPr>
              <a:t>“You are the salt of the earth” </a:t>
            </a:r>
            <a:r>
              <a:rPr lang="en-US" dirty="0" smtClean="0"/>
              <a:t>(Matthew 5:13).</a:t>
            </a:r>
          </a:p>
          <a:p>
            <a:r>
              <a:rPr lang="en-US" dirty="0"/>
              <a:t>Of all the spices, salt may be the most necessary (every body must have salt) and the tastiest</a:t>
            </a:r>
            <a:r>
              <a:rPr lang="en-US" dirty="0" smtClean="0"/>
              <a:t>.</a:t>
            </a:r>
          </a:p>
          <a:p>
            <a:r>
              <a:rPr lang="en-US" dirty="0"/>
              <a:t>Jesus calls us to bring out the true flavor and goodness of the world, not only in ourselves but also in others.</a:t>
            </a:r>
          </a:p>
          <a:p>
            <a:pPr marL="0" lvl="0" indent="0">
              <a:buNone/>
            </a:pPr>
            <a:endParaRPr lang="en-US" dirty="0"/>
          </a:p>
          <a:p>
            <a:pPr marL="0" indent="0">
              <a:buNone/>
            </a:pPr>
            <a:endParaRPr lang="en-US" dirty="0" smtClean="0"/>
          </a:p>
          <a:p>
            <a:pPr marL="0" indent="0">
              <a:buNone/>
            </a:pPr>
            <a:endParaRPr lang="en-US" dirty="0" smtClean="0"/>
          </a:p>
          <a:p>
            <a:endParaRPr lang="en-US" dirty="0" smtClean="0"/>
          </a:p>
          <a:p>
            <a:pPr>
              <a:buNone/>
            </a:pPr>
            <a:endParaRPr lang="en-US" dirty="0"/>
          </a:p>
        </p:txBody>
      </p:sp>
      <p:sp>
        <p:nvSpPr>
          <p:cNvPr id="5" name="TextBox 4"/>
          <p:cNvSpPr txBox="1"/>
          <p:nvPr/>
        </p:nvSpPr>
        <p:spPr bwMode="auto">
          <a:xfrm>
            <a:off x="5562600" y="3994298"/>
            <a:ext cx="2590800" cy="169277"/>
          </a:xfrm>
          <a:prstGeom prst="rect">
            <a:avLst/>
          </a:prstGeom>
          <a:noFill/>
          <a:ln w="9525">
            <a:noFill/>
            <a:miter lim="800000"/>
            <a:headEnd/>
            <a:tailEnd/>
          </a:ln>
        </p:spPr>
        <p:txBody>
          <a:bodyPr wrap="square" rtlCol="0">
            <a:spAutoFit/>
          </a:bodyPr>
          <a:lstStyle/>
          <a:p>
            <a:r>
              <a:rPr lang="en-US" sz="500" dirty="0">
                <a:solidFill>
                  <a:schemeClr val="bg1">
                    <a:lumMod val="50000"/>
                  </a:schemeClr>
                </a:solidFill>
              </a:rPr>
              <a:t>©  skhoward/iStock.com</a:t>
            </a:r>
          </a:p>
        </p:txBody>
      </p:sp>
      <p:pic>
        <p:nvPicPr>
          <p:cNvPr id="4" name="Picture 3" descr="U4S3-Images Church-iStock_000015247579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148" y="1676400"/>
            <a:ext cx="3543300" cy="2362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304" y="847344"/>
            <a:ext cx="8229600" cy="533400"/>
          </a:xfrm>
        </p:spPr>
        <p:txBody>
          <a:bodyPr/>
          <a:lstStyle/>
          <a:p>
            <a:r>
              <a:rPr lang="en-US" dirty="0" smtClean="0"/>
              <a:t>Light</a:t>
            </a:r>
            <a:endParaRPr lang="en-US" dirty="0"/>
          </a:p>
        </p:txBody>
      </p:sp>
      <p:sp>
        <p:nvSpPr>
          <p:cNvPr id="3" name="Content Placeholder 2"/>
          <p:cNvSpPr>
            <a:spLocks noGrp="1"/>
          </p:cNvSpPr>
          <p:nvPr>
            <p:ph idx="1"/>
          </p:nvPr>
        </p:nvSpPr>
        <p:spPr>
          <a:xfrm>
            <a:off x="883920" y="1447800"/>
            <a:ext cx="4831080" cy="5181600"/>
          </a:xfrm>
        </p:spPr>
        <p:txBody>
          <a:bodyPr/>
          <a:lstStyle/>
          <a:p>
            <a:r>
              <a:rPr lang="en-US" dirty="0" smtClean="0"/>
              <a:t>Jesus tell his disciples, </a:t>
            </a:r>
            <a:br>
              <a:rPr lang="en-US" dirty="0" smtClean="0"/>
            </a:br>
            <a:r>
              <a:rPr lang="en-US" dirty="0" smtClean="0">
                <a:solidFill>
                  <a:schemeClr val="accent5">
                    <a:lumMod val="50000"/>
                  </a:schemeClr>
                </a:solidFill>
              </a:rPr>
              <a:t>“You are the light of the world” </a:t>
            </a:r>
            <a:r>
              <a:rPr lang="en-US" dirty="0" smtClean="0"/>
              <a:t>(Matthew 5:14).</a:t>
            </a:r>
          </a:p>
          <a:p>
            <a:r>
              <a:rPr lang="en-US" dirty="0"/>
              <a:t>Jesus </a:t>
            </a:r>
            <a:r>
              <a:rPr lang="en-US" dirty="0" smtClean="0"/>
              <a:t>encourages us to </a:t>
            </a:r>
            <a:r>
              <a:rPr lang="en-US" dirty="0"/>
              <a:t>put a light on a lampstand, </a:t>
            </a:r>
            <a:r>
              <a:rPr lang="en-US" dirty="0">
                <a:solidFill>
                  <a:schemeClr val="accent6">
                    <a:lumMod val="75000"/>
                  </a:schemeClr>
                </a:solidFill>
              </a:rPr>
              <a:t>“where it gives light to all in the house” </a:t>
            </a:r>
            <a:r>
              <a:rPr lang="en-US" dirty="0" smtClean="0"/>
              <a:t>(</a:t>
            </a:r>
            <a:r>
              <a:rPr lang="en-US" dirty="0"/>
              <a:t>Matthew 5:15</a:t>
            </a:r>
            <a:r>
              <a:rPr lang="en-US" dirty="0" smtClean="0"/>
              <a:t>).</a:t>
            </a:r>
          </a:p>
          <a:p>
            <a:r>
              <a:rPr lang="en-US" dirty="0"/>
              <a:t>“Just so, your light must shine before others, that they may see your good deeds and glorify your heavenly Father” (Matthew </a:t>
            </a:r>
            <a:r>
              <a:rPr lang="en-US" dirty="0" smtClean="0"/>
              <a:t>5:16</a:t>
            </a:r>
            <a:r>
              <a:rPr lang="en-US" dirty="0"/>
              <a:t>).</a:t>
            </a:r>
          </a:p>
          <a:p>
            <a:pPr marL="0" indent="0">
              <a:buNone/>
            </a:pPr>
            <a:endParaRPr lang="en-US" dirty="0"/>
          </a:p>
          <a:p>
            <a:pPr marL="0" indent="0">
              <a:buNone/>
            </a:pPr>
            <a:endParaRPr lang="en-US" dirty="0" smtClean="0"/>
          </a:p>
          <a:p>
            <a:endParaRPr lang="en-US" dirty="0"/>
          </a:p>
        </p:txBody>
      </p:sp>
      <p:sp>
        <p:nvSpPr>
          <p:cNvPr id="7" name="TextBox 6"/>
          <p:cNvSpPr txBox="1"/>
          <p:nvPr/>
        </p:nvSpPr>
        <p:spPr bwMode="auto">
          <a:xfrm>
            <a:off x="5562600" y="3897032"/>
            <a:ext cx="1371600" cy="169277"/>
          </a:xfrm>
          <a:prstGeom prst="rect">
            <a:avLst/>
          </a:prstGeom>
          <a:noFill/>
          <a:ln w="9525">
            <a:noFill/>
            <a:miter lim="800000"/>
            <a:headEnd/>
            <a:tailEnd/>
          </a:ln>
        </p:spPr>
        <p:txBody>
          <a:bodyPr wrap="square" rtlCol="0">
            <a:spAutoFit/>
          </a:bodyPr>
          <a:lstStyle/>
          <a:p>
            <a:r>
              <a:rPr lang="en-US" sz="500" dirty="0">
                <a:solidFill>
                  <a:schemeClr val="bg1">
                    <a:lumMod val="50000"/>
                  </a:schemeClr>
                </a:solidFill>
              </a:rPr>
              <a:t>© stevecoleimages/iStock.com</a:t>
            </a:r>
          </a:p>
        </p:txBody>
      </p:sp>
      <p:pic>
        <p:nvPicPr>
          <p:cNvPr id="4" name="Picture 3" descr="U4S4-Images Church-iStock_000050471542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8000" y="1600200"/>
            <a:ext cx="3476000" cy="23164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208" y="882383"/>
            <a:ext cx="8229600" cy="533400"/>
          </a:xfrm>
        </p:spPr>
        <p:txBody>
          <a:bodyPr/>
          <a:lstStyle/>
          <a:p>
            <a:r>
              <a:rPr lang="en-US" dirty="0" smtClean="0"/>
              <a:t>Bride of Christ</a:t>
            </a:r>
            <a:endParaRPr lang="en-US" dirty="0"/>
          </a:p>
        </p:txBody>
      </p:sp>
      <p:sp>
        <p:nvSpPr>
          <p:cNvPr id="3" name="Content Placeholder 2"/>
          <p:cNvSpPr>
            <a:spLocks noGrp="1"/>
          </p:cNvSpPr>
          <p:nvPr>
            <p:ph idx="1"/>
          </p:nvPr>
        </p:nvSpPr>
        <p:spPr>
          <a:xfrm>
            <a:off x="914400" y="1600200"/>
            <a:ext cx="6477000" cy="4373563"/>
          </a:xfrm>
        </p:spPr>
        <p:txBody>
          <a:bodyPr/>
          <a:lstStyle/>
          <a:p>
            <a:pPr lvl="0"/>
            <a:r>
              <a:rPr lang="en-US" dirty="0" smtClean="0"/>
              <a:t>The Church is the Bride and, therefore, Christ is the Groom, to whom the Church is promised and given.</a:t>
            </a:r>
          </a:p>
          <a:p>
            <a:pPr lvl="0"/>
            <a:r>
              <a:rPr lang="en-US" dirty="0" smtClean="0"/>
              <a:t>This metaphor speaks of Christ’s great love for the Church.</a:t>
            </a:r>
          </a:p>
          <a:p>
            <a:pPr>
              <a:buNone/>
            </a:pPr>
            <a:endParaRPr lang="en-US" dirty="0"/>
          </a:p>
        </p:txBody>
      </p:sp>
      <p:sp>
        <p:nvSpPr>
          <p:cNvPr id="5" name="TextBox 4"/>
          <p:cNvSpPr txBox="1"/>
          <p:nvPr/>
        </p:nvSpPr>
        <p:spPr bwMode="auto">
          <a:xfrm>
            <a:off x="3505200" y="6079123"/>
            <a:ext cx="2590800" cy="169277"/>
          </a:xfrm>
          <a:prstGeom prst="rect">
            <a:avLst/>
          </a:prstGeom>
          <a:noFill/>
          <a:ln w="9525">
            <a:noFill/>
            <a:miter lim="800000"/>
            <a:headEnd/>
            <a:tailEnd/>
          </a:ln>
        </p:spPr>
        <p:txBody>
          <a:bodyPr wrap="square" rtlCol="0">
            <a:spAutoFit/>
          </a:bodyPr>
          <a:lstStyle/>
          <a:p>
            <a:r>
              <a:rPr lang="en-US" sz="500" dirty="0">
                <a:solidFill>
                  <a:srgbClr val="A6A6A6"/>
                </a:solidFill>
              </a:rPr>
              <a:t>©Sven </a:t>
            </a:r>
            <a:r>
              <a:rPr lang="en-US" sz="500" dirty="0" err="1">
                <a:solidFill>
                  <a:srgbClr val="A6A6A6"/>
                </a:solidFill>
              </a:rPr>
              <a:t>Bannuscher</a:t>
            </a:r>
            <a:r>
              <a:rPr lang="en-US" sz="500" dirty="0">
                <a:solidFill>
                  <a:srgbClr val="A6A6A6"/>
                </a:solidFill>
              </a:rPr>
              <a:t> / </a:t>
            </a:r>
            <a:r>
              <a:rPr lang="en-US" sz="500" dirty="0" err="1">
                <a:solidFill>
                  <a:srgbClr val="A6A6A6"/>
                </a:solidFill>
              </a:rPr>
              <a:t>Shutterstock.com</a:t>
            </a:r>
            <a:r>
              <a:rPr lang="en-US" sz="500" dirty="0">
                <a:solidFill>
                  <a:srgbClr val="A6A6A6"/>
                </a:solidFill>
              </a:rPr>
              <a:t> </a:t>
            </a:r>
          </a:p>
        </p:txBody>
      </p:sp>
      <p:pic>
        <p:nvPicPr>
          <p:cNvPr id="4" name="Picture 3" descr="U4S5-Images Church-shutterstock_8520924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3429000"/>
            <a:ext cx="3998148" cy="26764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952" y="986028"/>
            <a:ext cx="8127047" cy="533400"/>
          </a:xfrm>
        </p:spPr>
        <p:txBody>
          <a:bodyPr/>
          <a:lstStyle/>
          <a:p>
            <a:r>
              <a:rPr lang="en-US" dirty="0" smtClean="0"/>
              <a:t>Christ’s Flock</a:t>
            </a:r>
            <a:endParaRPr lang="en-US" dirty="0"/>
          </a:p>
        </p:txBody>
      </p:sp>
      <p:sp>
        <p:nvSpPr>
          <p:cNvPr id="3" name="Content Placeholder 2"/>
          <p:cNvSpPr>
            <a:spLocks noGrp="1"/>
          </p:cNvSpPr>
          <p:nvPr>
            <p:ph idx="1"/>
          </p:nvPr>
        </p:nvSpPr>
        <p:spPr>
          <a:xfrm>
            <a:off x="1016953" y="1616575"/>
            <a:ext cx="3783647" cy="4373563"/>
          </a:xfrm>
        </p:spPr>
        <p:txBody>
          <a:bodyPr/>
          <a:lstStyle/>
          <a:p>
            <a:pPr lvl="0"/>
            <a:r>
              <a:rPr lang="en-US" dirty="0" smtClean="0"/>
              <a:t>Jesus is the Good Shepherd, the Great Shepherd, and the Chief Shepherd, who knows and watches over his sheep and gives his life for them.</a:t>
            </a:r>
          </a:p>
          <a:p>
            <a:pPr lvl="0"/>
            <a:r>
              <a:rPr lang="en-US" dirty="0" smtClean="0"/>
              <a:t>They know his voice and follow him.</a:t>
            </a:r>
          </a:p>
          <a:p>
            <a:endParaRPr lang="en-US" dirty="0"/>
          </a:p>
        </p:txBody>
      </p:sp>
      <p:sp>
        <p:nvSpPr>
          <p:cNvPr id="5" name="TextBox 4"/>
          <p:cNvSpPr txBox="1"/>
          <p:nvPr/>
        </p:nvSpPr>
        <p:spPr bwMode="auto">
          <a:xfrm>
            <a:off x="4648200" y="4191000"/>
            <a:ext cx="2590800" cy="169277"/>
          </a:xfrm>
          <a:prstGeom prst="rect">
            <a:avLst/>
          </a:prstGeom>
          <a:noFill/>
          <a:ln w="9525">
            <a:noFill/>
            <a:miter lim="800000"/>
            <a:headEnd/>
            <a:tailEnd/>
          </a:ln>
        </p:spPr>
        <p:txBody>
          <a:bodyPr wrap="square" rtlCol="0">
            <a:spAutoFit/>
          </a:bodyPr>
          <a:lstStyle/>
          <a:p>
            <a:r>
              <a:rPr lang="en-US" sz="500" dirty="0">
                <a:solidFill>
                  <a:schemeClr val="bg1">
                    <a:lumMod val="50000"/>
                  </a:schemeClr>
                </a:solidFill>
              </a:rPr>
              <a:t>© rrodrickbeiler/iStock.com</a:t>
            </a:r>
          </a:p>
        </p:txBody>
      </p:sp>
      <p:pic>
        <p:nvPicPr>
          <p:cNvPr id="4" name="Picture 3" descr="U4S6-Images Church-iStock_000020220065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70147"/>
            <a:ext cx="4436466" cy="29511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944562"/>
            <a:ext cx="8176681" cy="533400"/>
          </a:xfrm>
        </p:spPr>
        <p:txBody>
          <a:bodyPr/>
          <a:lstStyle/>
          <a:p>
            <a:r>
              <a:rPr lang="en-US" dirty="0" smtClean="0"/>
              <a:t>Kingdom</a:t>
            </a:r>
            <a:endParaRPr lang="en-US" dirty="0"/>
          </a:p>
        </p:txBody>
      </p:sp>
      <p:sp>
        <p:nvSpPr>
          <p:cNvPr id="3" name="Content Placeholder 2"/>
          <p:cNvSpPr>
            <a:spLocks noGrp="1"/>
          </p:cNvSpPr>
          <p:nvPr>
            <p:ph idx="1"/>
          </p:nvPr>
        </p:nvSpPr>
        <p:spPr>
          <a:xfrm>
            <a:off x="1219200" y="1524000"/>
            <a:ext cx="7010400" cy="4373563"/>
          </a:xfrm>
        </p:spPr>
        <p:txBody>
          <a:bodyPr/>
          <a:lstStyle/>
          <a:p>
            <a:pPr marL="0" lvl="0" indent="0">
              <a:buNone/>
            </a:pPr>
            <a:r>
              <a:rPr lang="en-US" dirty="0" smtClean="0"/>
              <a:t>It is the Kingdom of God’s beloved Son, a Kingdom of </a:t>
            </a:r>
            <a:r>
              <a:rPr lang="en-US" dirty="0" smtClean="0">
                <a:solidFill>
                  <a:schemeClr val="accent5">
                    <a:lumMod val="75000"/>
                  </a:schemeClr>
                </a:solidFill>
              </a:rPr>
              <a:t>“righteousness, peace, and joy in the holy Spirit” </a:t>
            </a:r>
            <a:r>
              <a:rPr lang="en-US" dirty="0" smtClean="0"/>
              <a:t>(Romans 14:17), in which he exercises his rule in his People through the Spirit.</a:t>
            </a:r>
          </a:p>
          <a:p>
            <a:pPr>
              <a:buNone/>
            </a:pPr>
            <a:endParaRPr lang="en-US" dirty="0"/>
          </a:p>
        </p:txBody>
      </p:sp>
      <p:sp>
        <p:nvSpPr>
          <p:cNvPr id="5" name="TextBox 4"/>
          <p:cNvSpPr txBox="1"/>
          <p:nvPr/>
        </p:nvSpPr>
        <p:spPr bwMode="auto">
          <a:xfrm>
            <a:off x="2590800" y="6168688"/>
            <a:ext cx="2590800" cy="169277"/>
          </a:xfrm>
          <a:prstGeom prst="rect">
            <a:avLst/>
          </a:prstGeom>
          <a:noFill/>
          <a:ln w="9525">
            <a:noFill/>
            <a:miter lim="800000"/>
            <a:headEnd/>
            <a:tailEnd/>
          </a:ln>
        </p:spPr>
        <p:txBody>
          <a:bodyPr wrap="square" rtlCol="0">
            <a:spAutoFit/>
          </a:bodyPr>
          <a:lstStyle/>
          <a:p>
            <a:r>
              <a:rPr lang="en-US" sz="500" dirty="0">
                <a:solidFill>
                  <a:schemeClr val="bg1">
                    <a:lumMod val="50000"/>
                  </a:schemeClr>
                </a:solidFill>
              </a:rPr>
              <a:t>©  Lingbeek/iStock.com</a:t>
            </a:r>
          </a:p>
        </p:txBody>
      </p:sp>
      <p:pic>
        <p:nvPicPr>
          <p:cNvPr id="4" name="Picture 3" descr="U4S7-Images Church-iStock_000013061463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3352800"/>
            <a:ext cx="4191168" cy="279308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229600" cy="533400"/>
          </a:xfrm>
        </p:spPr>
        <p:txBody>
          <a:bodyPr/>
          <a:lstStyle/>
          <a:p>
            <a:r>
              <a:rPr lang="en-US" dirty="0" smtClean="0"/>
              <a:t>Vine and Vineyard</a:t>
            </a:r>
            <a:endParaRPr lang="en-US" dirty="0"/>
          </a:p>
        </p:txBody>
      </p:sp>
      <p:sp>
        <p:nvSpPr>
          <p:cNvPr id="3" name="Content Placeholder 2"/>
          <p:cNvSpPr>
            <a:spLocks noGrp="1"/>
          </p:cNvSpPr>
          <p:nvPr>
            <p:ph idx="1"/>
          </p:nvPr>
        </p:nvSpPr>
        <p:spPr>
          <a:xfrm>
            <a:off x="4648200" y="1447800"/>
            <a:ext cx="4005721" cy="5016219"/>
          </a:xfrm>
        </p:spPr>
        <p:txBody>
          <a:bodyPr>
            <a:normAutofit/>
          </a:bodyPr>
          <a:lstStyle/>
          <a:p>
            <a:r>
              <a:rPr lang="en-US" dirty="0" smtClean="0"/>
              <a:t>Jesus uses the metaphor of the vine and the branches to describe the intimate relationship he has with his disciples.</a:t>
            </a:r>
          </a:p>
          <a:p>
            <a:pPr lvl="0"/>
            <a:r>
              <a:rPr lang="en-US" dirty="0"/>
              <a:t>He is the true vine, his Father the vine grower, and his disciples the branches.</a:t>
            </a:r>
          </a:p>
          <a:p>
            <a:pPr lvl="0"/>
            <a:r>
              <a:rPr lang="en-US" dirty="0"/>
              <a:t>Only if they abide in him, and he abides in them, will they bear fruit.</a:t>
            </a:r>
          </a:p>
          <a:p>
            <a:pPr marL="0" indent="0" algn="ctr">
              <a:buNone/>
            </a:pPr>
            <a:endParaRPr lang="en-US" dirty="0" smtClean="0"/>
          </a:p>
          <a:p>
            <a:pPr marL="0" indent="0"/>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27" t="5251" r="28998" b="4014"/>
          <a:stretch/>
        </p:blipFill>
        <p:spPr>
          <a:xfrm>
            <a:off x="927100" y="1804394"/>
            <a:ext cx="3462973" cy="3581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bwMode="auto">
          <a:xfrm rot="21235123">
            <a:off x="941477" y="5522550"/>
            <a:ext cx="2590800" cy="169277"/>
          </a:xfrm>
          <a:prstGeom prst="rect">
            <a:avLst/>
          </a:prstGeom>
          <a:noFill/>
          <a:ln w="9525">
            <a:noFill/>
            <a:miter lim="800000"/>
            <a:headEnd/>
            <a:tailEnd/>
          </a:ln>
        </p:spPr>
        <p:txBody>
          <a:bodyPr wrap="square" rtlCol="0">
            <a:spAutoFit/>
          </a:bodyPr>
          <a:lstStyle/>
          <a:p>
            <a:r>
              <a:rPr lang="en-US" sz="500" dirty="0">
                <a:solidFill>
                  <a:schemeClr val="bg1">
                    <a:lumMod val="50000"/>
                  </a:schemeClr>
                </a:solidFill>
              </a:rPr>
              <a:t>© Brian Singer-Towns/Saint Mary's Press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84580"/>
            <a:ext cx="8077200" cy="533400"/>
          </a:xfrm>
        </p:spPr>
        <p:txBody>
          <a:bodyPr/>
          <a:lstStyle/>
          <a:p>
            <a:r>
              <a:rPr lang="en-US" dirty="0" smtClean="0"/>
              <a:t>Temple of the Holy Spirit</a:t>
            </a:r>
            <a:endParaRPr lang="en-US" dirty="0"/>
          </a:p>
        </p:txBody>
      </p:sp>
      <p:sp>
        <p:nvSpPr>
          <p:cNvPr id="3" name="Content Placeholder 2"/>
          <p:cNvSpPr>
            <a:spLocks noGrp="1"/>
          </p:cNvSpPr>
          <p:nvPr>
            <p:ph idx="1"/>
          </p:nvPr>
        </p:nvSpPr>
        <p:spPr>
          <a:xfrm>
            <a:off x="914400" y="1524000"/>
            <a:ext cx="5105399" cy="4373563"/>
          </a:xfrm>
        </p:spPr>
        <p:txBody>
          <a:bodyPr>
            <a:normAutofit/>
          </a:bodyPr>
          <a:lstStyle/>
          <a:p>
            <a:pPr lvl="0"/>
            <a:r>
              <a:rPr lang="en-US" dirty="0" smtClean="0"/>
              <a:t>God’s People are a building </a:t>
            </a:r>
            <a:br>
              <a:rPr lang="en-US" dirty="0" smtClean="0"/>
            </a:br>
            <a:r>
              <a:rPr lang="en-US" dirty="0" smtClean="0">
                <a:solidFill>
                  <a:schemeClr val="accent2">
                    <a:lumMod val="75000"/>
                  </a:schemeClr>
                </a:solidFill>
              </a:rPr>
              <a:t>“not made with hands” </a:t>
            </a:r>
            <a:br>
              <a:rPr lang="en-US" dirty="0" smtClean="0">
                <a:solidFill>
                  <a:schemeClr val="accent2">
                    <a:lumMod val="75000"/>
                  </a:schemeClr>
                </a:solidFill>
              </a:rPr>
            </a:br>
            <a:r>
              <a:rPr lang="en-US" dirty="0" smtClean="0"/>
              <a:t>(2 Corinthians 5:1), which </a:t>
            </a:r>
            <a:br>
              <a:rPr lang="en-US" dirty="0" smtClean="0"/>
            </a:br>
            <a:r>
              <a:rPr lang="en-US" dirty="0" smtClean="0"/>
              <a:t>God is constructing.</a:t>
            </a:r>
          </a:p>
          <a:p>
            <a:pPr lvl="0"/>
            <a:r>
              <a:rPr lang="en-US" dirty="0"/>
              <a:t>Peter refers to Christians as “living stones</a:t>
            </a:r>
            <a:r>
              <a:rPr lang="en-US" dirty="0" smtClean="0"/>
              <a:t>.”</a:t>
            </a:r>
          </a:p>
          <a:p>
            <a:r>
              <a:rPr lang="en-US" dirty="0"/>
              <a:t>The structure of the </a:t>
            </a:r>
            <a:r>
              <a:rPr lang="en-US" dirty="0" smtClean="0"/>
              <a:t>temple </a:t>
            </a:r>
            <a:r>
              <a:rPr lang="en-US" dirty="0"/>
              <a:t>of </a:t>
            </a:r>
            <a:r>
              <a:rPr lang="en-US" dirty="0" smtClean="0"/>
              <a:t/>
            </a:r>
            <a:br>
              <a:rPr lang="en-US" dirty="0" smtClean="0"/>
            </a:br>
            <a:r>
              <a:rPr lang="en-US" dirty="0" smtClean="0"/>
              <a:t>the </a:t>
            </a:r>
            <a:r>
              <a:rPr lang="en-US" dirty="0"/>
              <a:t>Holy </a:t>
            </a:r>
            <a:r>
              <a:rPr lang="en-US" dirty="0" smtClean="0"/>
              <a:t>Spirit </a:t>
            </a:r>
            <a:r>
              <a:rPr lang="en-US" dirty="0"/>
              <a:t>depends on </a:t>
            </a:r>
            <a:r>
              <a:rPr lang="en-US" dirty="0" smtClean="0"/>
              <a:t>Jesus </a:t>
            </a:r>
            <a:r>
              <a:rPr lang="en-US" dirty="0"/>
              <a:t>Christ as </a:t>
            </a:r>
            <a:r>
              <a:rPr lang="en-US" dirty="0" smtClean="0"/>
              <a:t>the “cornerstone</a:t>
            </a:r>
            <a:r>
              <a:rPr lang="en-US" dirty="0"/>
              <a:t>” for </a:t>
            </a:r>
            <a:r>
              <a:rPr lang="en-US" dirty="0" smtClean="0"/>
              <a:t/>
            </a:r>
            <a:br>
              <a:rPr lang="en-US" dirty="0" smtClean="0"/>
            </a:br>
            <a:r>
              <a:rPr lang="en-US" dirty="0" smtClean="0"/>
              <a:t>its coherence </a:t>
            </a:r>
            <a:r>
              <a:rPr lang="en-US" dirty="0"/>
              <a:t>and stability.</a:t>
            </a:r>
          </a:p>
          <a:p>
            <a:pPr lvl="0"/>
            <a:endParaRPr lang="en-US" dirty="0"/>
          </a:p>
          <a:p>
            <a:pPr lvl="0"/>
            <a:endParaRPr lang="en-US" dirty="0" smtClean="0"/>
          </a:p>
        </p:txBody>
      </p:sp>
      <p:sp>
        <p:nvSpPr>
          <p:cNvPr id="7" name="TextBox 6"/>
          <p:cNvSpPr txBox="1"/>
          <p:nvPr/>
        </p:nvSpPr>
        <p:spPr bwMode="auto">
          <a:xfrm>
            <a:off x="5950526" y="5447545"/>
            <a:ext cx="2590800" cy="169277"/>
          </a:xfrm>
          <a:prstGeom prst="rect">
            <a:avLst/>
          </a:prstGeom>
          <a:noFill/>
          <a:ln w="9525">
            <a:noFill/>
            <a:miter lim="800000"/>
            <a:headEnd/>
            <a:tailEnd/>
          </a:ln>
        </p:spPr>
        <p:txBody>
          <a:bodyPr wrap="square" rtlCol="0">
            <a:spAutoFit/>
          </a:bodyPr>
          <a:lstStyle/>
          <a:p>
            <a:r>
              <a:rPr lang="en-US" sz="500" dirty="0">
                <a:solidFill>
                  <a:schemeClr val="bg1">
                    <a:lumMod val="50000"/>
                  </a:schemeClr>
                </a:solidFill>
              </a:rPr>
              <a:t>© carolo7/iStock.com</a:t>
            </a:r>
          </a:p>
        </p:txBody>
      </p:sp>
      <p:sp>
        <p:nvSpPr>
          <p:cNvPr id="6" name="AutoShape 4" descr="Church cornerstone from 1882. stock phot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U4S9-Images Church-iStock_000007511105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800100"/>
            <a:ext cx="3124200" cy="468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855</TotalTime>
  <Words>586</Words>
  <Application>Microsoft Office PowerPoint</Application>
  <PresentationFormat>On-screen Show (4:3)</PresentationFormat>
  <Paragraphs>83</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LIC Presentation template</vt:lpstr>
      <vt:lpstr>Images of Church</vt:lpstr>
      <vt:lpstr>Body of Christ</vt:lpstr>
      <vt:lpstr>Salt of the Earth</vt:lpstr>
      <vt:lpstr>Light</vt:lpstr>
      <vt:lpstr>Bride of Christ</vt:lpstr>
      <vt:lpstr>Christ’s Flock</vt:lpstr>
      <vt:lpstr>Kingdom</vt:lpstr>
      <vt:lpstr>Vine and Vineyard</vt:lpstr>
      <vt:lpstr>Temple of the Holy Spirit</vt:lpstr>
      <vt:lpstr>Temple of the Holy Spirit (cont’d.)</vt:lpstr>
      <vt:lpstr>Family</vt:lpstr>
      <vt:lpstr>People of God</vt:lpstr>
      <vt:lpstr>Common Theme</vt:lpstr>
      <vt:lpstr>Acknowledgment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Images of Church</dc:title>
  <dc:creator>bmartinka</dc:creator>
  <cp:lastModifiedBy>Brooke Saron</cp:lastModifiedBy>
  <cp:revision>90</cp:revision>
  <dcterms:created xsi:type="dcterms:W3CDTF">2010-11-22T16:01:31Z</dcterms:created>
  <dcterms:modified xsi:type="dcterms:W3CDTF">2016-01-06T18:22:52Z</dcterms:modified>
</cp:coreProperties>
</file>