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59" r:id="rId4"/>
    <p:sldId id="270" r:id="rId5"/>
    <p:sldId id="260" r:id="rId6"/>
    <p:sldId id="261" r:id="rId7"/>
    <p:sldId id="262" r:id="rId8"/>
    <p:sldId id="263" r:id="rId9"/>
    <p:sldId id="272" r:id="rId10"/>
    <p:sldId id="264" r:id="rId11"/>
    <p:sldId id="273" r:id="rId12"/>
    <p:sldId id="265" r:id="rId13"/>
    <p:sldId id="274" r:id="rId14"/>
    <p:sldId id="266" r:id="rId15"/>
    <p:sldId id="275" r:id="rId16"/>
    <p:sldId id="267" r:id="rId17"/>
    <p:sldId id="276" r:id="rId18"/>
    <p:sldId id="268"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4" clrIdx="0"/>
  <p:cmAuthor id="1" name="Brooke Saron" initials="BS" lastIdx="7" clrIdx="1">
    <p:extLst/>
  </p:cmAuthor>
  <p:cmAuthor id="2" name="Jerry Ruff" initials="JR" lastIdx="2" clrIdx="2">
    <p:extLst>
      <p:ext uri="{19B8F6BF-5375-455C-9EA6-DF929625EA0E}">
        <p15:presenceInfo xmlns:p15="http://schemas.microsoft.com/office/powerpoint/2012/main" userId="S-1-5-21-636754644-196019783-934742191-6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99" autoAdjust="0"/>
    <p:restoredTop sz="87186" autoAdjust="0"/>
  </p:normalViewPr>
  <p:slideViewPr>
    <p:cSldViewPr>
      <p:cViewPr varScale="1">
        <p:scale>
          <a:sx n="79" d="100"/>
          <a:sy n="79" d="100"/>
        </p:scale>
        <p:origin x="6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26E84F-53AD-4B38-9ADA-C733DB919A57}" type="datetimeFigureOut">
              <a:rPr lang="en-US" smtClean="0"/>
              <a:pPr/>
              <a:t>3/3/2015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694625-58DC-4F4A-BA66-2284BB7DC821}" type="slidenum">
              <a:rPr lang="en-US" smtClean="0"/>
              <a:pPr/>
              <a:t>‹#›</a:t>
            </a:fld>
            <a:endParaRPr lang="en-US"/>
          </a:p>
        </p:txBody>
      </p:sp>
    </p:spTree>
    <p:extLst>
      <p:ext uri="{BB962C8B-B14F-4D97-AF65-F5344CB8AC3E}">
        <p14:creationId xmlns:p14="http://schemas.microsoft.com/office/powerpoint/2010/main" val="1260033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2</a:t>
            </a:fld>
            <a:endParaRPr lang="en-US"/>
          </a:p>
        </p:txBody>
      </p:sp>
    </p:spTree>
    <p:extLst>
      <p:ext uri="{BB962C8B-B14F-4D97-AF65-F5344CB8AC3E}">
        <p14:creationId xmlns:p14="http://schemas.microsoft.com/office/powerpoint/2010/main" val="3702677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12</a:t>
            </a:fld>
            <a:endParaRPr lang="en-US"/>
          </a:p>
        </p:txBody>
      </p:sp>
    </p:spTree>
    <p:extLst>
      <p:ext uri="{BB962C8B-B14F-4D97-AF65-F5344CB8AC3E}">
        <p14:creationId xmlns:p14="http://schemas.microsoft.com/office/powerpoint/2010/main" val="12990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13</a:t>
            </a:fld>
            <a:endParaRPr lang="en-US"/>
          </a:p>
        </p:txBody>
      </p:sp>
    </p:spTree>
    <p:extLst>
      <p:ext uri="{BB962C8B-B14F-4D97-AF65-F5344CB8AC3E}">
        <p14:creationId xmlns:p14="http://schemas.microsoft.com/office/powerpoint/2010/main" val="3379961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14</a:t>
            </a:fld>
            <a:endParaRPr lang="en-US"/>
          </a:p>
        </p:txBody>
      </p:sp>
    </p:spTree>
    <p:extLst>
      <p:ext uri="{BB962C8B-B14F-4D97-AF65-F5344CB8AC3E}">
        <p14:creationId xmlns:p14="http://schemas.microsoft.com/office/powerpoint/2010/main" val="3887399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15</a:t>
            </a:fld>
            <a:endParaRPr lang="en-US"/>
          </a:p>
        </p:txBody>
      </p:sp>
    </p:spTree>
    <p:extLst>
      <p:ext uri="{BB962C8B-B14F-4D97-AF65-F5344CB8AC3E}">
        <p14:creationId xmlns:p14="http://schemas.microsoft.com/office/powerpoint/2010/main" val="3297340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smtClean="0">
                <a:solidFill>
                  <a:schemeClr val="tx1"/>
                </a:solidFill>
                <a:latin typeface="+mn-lt"/>
                <a:ea typeface="+mn-ea"/>
                <a:cs typeface="+mn-cs"/>
              </a:rPr>
              <a:t>Be sure you allow enough thinking time before you call on a student.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16</a:t>
            </a:fld>
            <a:endParaRPr lang="en-US"/>
          </a:p>
        </p:txBody>
      </p:sp>
    </p:spTree>
    <p:extLst>
      <p:ext uri="{BB962C8B-B14F-4D97-AF65-F5344CB8AC3E}">
        <p14:creationId xmlns:p14="http://schemas.microsoft.com/office/powerpoint/2010/main" val="2454897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smtClean="0">
                <a:solidFill>
                  <a:schemeClr val="tx1"/>
                </a:solidFill>
                <a:latin typeface="+mn-lt"/>
                <a:ea typeface="+mn-ea"/>
                <a:cs typeface="+mn-cs"/>
              </a:rPr>
              <a:t>Be sure you allow enough thinking time before you call on a student.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17</a:t>
            </a:fld>
            <a:endParaRPr lang="en-US"/>
          </a:p>
        </p:txBody>
      </p:sp>
    </p:spTree>
    <p:extLst>
      <p:ext uri="{BB962C8B-B14F-4D97-AF65-F5344CB8AC3E}">
        <p14:creationId xmlns:p14="http://schemas.microsoft.com/office/powerpoint/2010/main" val="2447210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Nicene Creed as presented in this PowerPoint has been verified against authoritative sources.</a:t>
            </a:r>
          </a:p>
          <a:p>
            <a:endParaRPr lang="en-US" b="0"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18</a:t>
            </a:fld>
            <a:endParaRPr lang="en-US"/>
          </a:p>
        </p:txBody>
      </p:sp>
    </p:spTree>
    <p:extLst>
      <p:ext uri="{BB962C8B-B14F-4D97-AF65-F5344CB8AC3E}">
        <p14:creationId xmlns:p14="http://schemas.microsoft.com/office/powerpoint/2010/main" val="3734318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students may need a brief reminder of the difference between the Church in the East and the Church in the West. Remind them also that, although they are not in total union, the Latin Rite and Eastern Churches share the same Creed.</a:t>
            </a:r>
          </a:p>
        </p:txBody>
      </p:sp>
      <p:sp>
        <p:nvSpPr>
          <p:cNvPr id="4" name="Slide Number Placeholder 3"/>
          <p:cNvSpPr>
            <a:spLocks noGrp="1"/>
          </p:cNvSpPr>
          <p:nvPr>
            <p:ph type="sldNum" sz="quarter" idx="10"/>
          </p:nvPr>
        </p:nvSpPr>
        <p:spPr/>
        <p:txBody>
          <a:bodyPr/>
          <a:lstStyle/>
          <a:p>
            <a:fld id="{E0694625-58DC-4F4A-BA66-2284BB7DC821}" type="slidenum">
              <a:rPr lang="en-US" smtClean="0"/>
              <a:pPr/>
              <a:t>3</a:t>
            </a:fld>
            <a:endParaRPr lang="en-US"/>
          </a:p>
        </p:txBody>
      </p:sp>
    </p:spTree>
    <p:extLst>
      <p:ext uri="{BB962C8B-B14F-4D97-AF65-F5344CB8AC3E}">
        <p14:creationId xmlns:p14="http://schemas.microsoft.com/office/powerpoint/2010/main" val="897716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students may need a brief reminder of the difference between the Church in the East and the Church in the West. Remind the</a:t>
            </a:r>
            <a:r>
              <a:rPr lang="en-US" sz="1200" kern="1200" baseline="0" dirty="0" smtClean="0">
                <a:solidFill>
                  <a:schemeClr val="tx1"/>
                </a:solidFill>
                <a:latin typeface="+mn-lt"/>
                <a:ea typeface="+mn-ea"/>
                <a:cs typeface="+mn-cs"/>
              </a:rPr>
              <a:t> students </a:t>
            </a:r>
            <a:r>
              <a:rPr lang="en-US" sz="1200" kern="1200" dirty="0" smtClean="0">
                <a:solidFill>
                  <a:schemeClr val="tx1"/>
                </a:solidFill>
                <a:latin typeface="+mn-lt"/>
                <a:ea typeface="+mn-ea"/>
                <a:cs typeface="+mn-cs"/>
              </a:rPr>
              <a:t>that although they are not in total union, the Latin Rite and Eastern Churches share the same creed.</a:t>
            </a:r>
          </a:p>
        </p:txBody>
      </p:sp>
      <p:sp>
        <p:nvSpPr>
          <p:cNvPr id="4" name="Slide Number Placeholder 3"/>
          <p:cNvSpPr>
            <a:spLocks noGrp="1"/>
          </p:cNvSpPr>
          <p:nvPr>
            <p:ph type="sldNum" sz="quarter" idx="10"/>
          </p:nvPr>
        </p:nvSpPr>
        <p:spPr/>
        <p:txBody>
          <a:bodyPr/>
          <a:lstStyle/>
          <a:p>
            <a:fld id="{E0694625-58DC-4F4A-BA66-2284BB7DC821}" type="slidenum">
              <a:rPr lang="en-US" smtClean="0"/>
              <a:pPr/>
              <a:t>4</a:t>
            </a:fld>
            <a:endParaRPr lang="en-US"/>
          </a:p>
        </p:txBody>
      </p:sp>
    </p:spTree>
    <p:extLst>
      <p:ext uri="{BB962C8B-B14F-4D97-AF65-F5344CB8AC3E}">
        <p14:creationId xmlns:p14="http://schemas.microsoft.com/office/powerpoint/2010/main" val="3345021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6</a:t>
            </a:fld>
            <a:endParaRPr lang="en-US"/>
          </a:p>
        </p:txBody>
      </p:sp>
    </p:spTree>
    <p:extLst>
      <p:ext uri="{BB962C8B-B14F-4D97-AF65-F5344CB8AC3E}">
        <p14:creationId xmlns:p14="http://schemas.microsoft.com/office/powerpoint/2010/main" val="1500607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7</a:t>
            </a:fld>
            <a:endParaRPr lang="en-US"/>
          </a:p>
        </p:txBody>
      </p:sp>
    </p:spTree>
    <p:extLst>
      <p:ext uri="{BB962C8B-B14F-4D97-AF65-F5344CB8AC3E}">
        <p14:creationId xmlns:p14="http://schemas.microsoft.com/office/powerpoint/2010/main" val="93082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8</a:t>
            </a:fld>
            <a:endParaRPr lang="en-US"/>
          </a:p>
        </p:txBody>
      </p:sp>
    </p:spTree>
    <p:extLst>
      <p:ext uri="{BB962C8B-B14F-4D97-AF65-F5344CB8AC3E}">
        <p14:creationId xmlns:p14="http://schemas.microsoft.com/office/powerpoint/2010/main" val="2934092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9</a:t>
            </a:fld>
            <a:endParaRPr lang="en-US"/>
          </a:p>
        </p:txBody>
      </p:sp>
    </p:spTree>
    <p:extLst>
      <p:ext uri="{BB962C8B-B14F-4D97-AF65-F5344CB8AC3E}">
        <p14:creationId xmlns:p14="http://schemas.microsoft.com/office/powerpoint/2010/main" val="9775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10</a:t>
            </a:fld>
            <a:endParaRPr lang="en-US"/>
          </a:p>
        </p:txBody>
      </p:sp>
    </p:spTree>
    <p:extLst>
      <p:ext uri="{BB962C8B-B14F-4D97-AF65-F5344CB8AC3E}">
        <p14:creationId xmlns:p14="http://schemas.microsoft.com/office/powerpoint/2010/main" val="420669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 sure to allow enough time for the students</a:t>
            </a:r>
            <a:r>
              <a:rPr lang="en-US" sz="1200" kern="1200" baseline="0" dirty="0" smtClean="0">
                <a:solidFill>
                  <a:schemeClr val="tx1"/>
                </a:solidFill>
                <a:latin typeface="+mn-lt"/>
                <a:ea typeface="+mn-ea"/>
                <a:cs typeface="+mn-cs"/>
              </a:rPr>
              <a:t> to think </a:t>
            </a:r>
            <a:r>
              <a:rPr lang="en-US" sz="1200" kern="1200" dirty="0" smtClean="0">
                <a:solidFill>
                  <a:schemeClr val="tx1"/>
                </a:solidFill>
                <a:latin typeface="+mn-lt"/>
                <a:ea typeface="+mn-ea"/>
                <a:cs typeface="+mn-cs"/>
              </a:rPr>
              <a:t>before you call on someone to share. Be sure the students are constructing support for their answers. All answers should be tied back to previous material. Stop as needed to check for understanding.</a:t>
            </a:r>
          </a:p>
          <a:p>
            <a:endParaRPr lang="en-US" dirty="0"/>
          </a:p>
        </p:txBody>
      </p:sp>
      <p:sp>
        <p:nvSpPr>
          <p:cNvPr id="4" name="Slide Number Placeholder 3"/>
          <p:cNvSpPr>
            <a:spLocks noGrp="1"/>
          </p:cNvSpPr>
          <p:nvPr>
            <p:ph type="sldNum" sz="quarter" idx="10"/>
          </p:nvPr>
        </p:nvSpPr>
        <p:spPr/>
        <p:txBody>
          <a:bodyPr/>
          <a:lstStyle/>
          <a:p>
            <a:fld id="{E0694625-58DC-4F4A-BA66-2284BB7DC821}" type="slidenum">
              <a:rPr lang="en-US" smtClean="0"/>
              <a:pPr/>
              <a:t>11</a:t>
            </a:fld>
            <a:endParaRPr lang="en-US"/>
          </a:p>
        </p:txBody>
      </p:sp>
    </p:spTree>
    <p:extLst>
      <p:ext uri="{BB962C8B-B14F-4D97-AF65-F5344CB8AC3E}">
        <p14:creationId xmlns:p14="http://schemas.microsoft.com/office/powerpoint/2010/main" val="39855541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TX004824</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828800"/>
            <a:ext cx="7772400" cy="2819400"/>
          </a:xfrm>
        </p:spPr>
        <p:txBody>
          <a:bodyPr/>
          <a:lstStyle/>
          <a:p>
            <a:r>
              <a:rPr lang="en-US" dirty="0" smtClean="0">
                <a:solidFill>
                  <a:schemeClr val="tx1"/>
                </a:solidFill>
              </a:rPr>
              <a:t>The Trinity:</a:t>
            </a:r>
            <a:br>
              <a:rPr lang="en-US" dirty="0" smtClean="0">
                <a:solidFill>
                  <a:schemeClr val="tx1"/>
                </a:solidFill>
              </a:rPr>
            </a:br>
            <a:r>
              <a:rPr lang="en-US" dirty="0" smtClean="0">
                <a:solidFill>
                  <a:schemeClr val="tx1"/>
                </a:solidFill>
              </a:rPr>
              <a:t>Unpacking </a:t>
            </a:r>
            <a:br>
              <a:rPr lang="en-US" dirty="0" smtClean="0">
                <a:solidFill>
                  <a:schemeClr val="tx1"/>
                </a:solidFill>
              </a:rPr>
            </a:br>
            <a:r>
              <a:rPr lang="en-US" dirty="0" smtClean="0">
                <a:solidFill>
                  <a:schemeClr val="tx1"/>
                </a:solidFill>
              </a:rPr>
              <a:t>the Nicene Creed</a:t>
            </a:r>
            <a:endParaRPr lang="en-US" dirty="0">
              <a:solidFill>
                <a:schemeClr val="tx1"/>
              </a:solidFill>
            </a:endParaRPr>
          </a:p>
        </p:txBody>
      </p:sp>
      <p:sp>
        <p:nvSpPr>
          <p:cNvPr id="4" name="Text Placeholder 8"/>
          <p:cNvSpPr>
            <a:spLocks noGrp="1"/>
          </p:cNvSpPr>
          <p:nvPr>
            <p:ph type="body" sz="quarter" idx="10"/>
          </p:nvPr>
        </p:nvSpPr>
        <p:spPr/>
        <p:txBody>
          <a:bodyPr>
            <a:normAutofit fontScale="62500" lnSpcReduction="20000"/>
          </a:bodyPr>
          <a:lstStyle>
            <a:lvl1pPr>
              <a:buNone/>
              <a:defRPr sz="800">
                <a:solidFill>
                  <a:schemeClr val="bg1">
                    <a:lumMod val="50000"/>
                  </a:schemeClr>
                </a:solidFill>
              </a:defRPr>
            </a:lvl1pPr>
          </a:lstStyle>
          <a:p>
            <a:pPr lvl="0"/>
            <a:r>
              <a:rPr lang="en-US" dirty="0" smtClean="0"/>
              <a:t>Document # TX004824</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143000" y="2057400"/>
            <a:ext cx="7086600" cy="2667000"/>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 us men and for our salvation he came down from heaven, and by the Holy Spirit was incarnate of the Virgin Mary, and became man.</a:t>
            </a:r>
          </a:p>
          <a:p>
            <a:pPr marL="0" indent="0">
              <a:buNone/>
            </a:pPr>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r>
              <a:rPr lang="en-US" dirty="0" smtClean="0"/>
              <a:t>Which Person(s) of the Trinity is being described? </a:t>
            </a:r>
            <a:br>
              <a:rPr lang="en-US" dirty="0" smtClean="0"/>
            </a:br>
            <a:r>
              <a:rPr lang="en-US" dirty="0" smtClean="0"/>
              <a:t>What does this mean?</a:t>
            </a:r>
          </a:p>
          <a:p>
            <a:endParaRPr lang="en-US" dirty="0"/>
          </a:p>
        </p:txBody>
      </p:sp>
      <p:sp>
        <p:nvSpPr>
          <p:cNvPr id="4" name="Text Placeholder 3"/>
          <p:cNvSpPr>
            <a:spLocks noGrp="1"/>
          </p:cNvSpPr>
          <p:nvPr>
            <p:ph type="body" sz="quarter" idx="12"/>
          </p:nvPr>
        </p:nvSpPr>
        <p:spPr>
          <a:xfrm>
            <a:off x="914400" y="914400"/>
            <a:ext cx="7010400" cy="609600"/>
          </a:xfrm>
        </p:spPr>
        <p:txBody>
          <a:bodyPr/>
          <a:lstStyle/>
          <a:p>
            <a:r>
              <a:rPr lang="en-US" dirty="0" smtClean="0"/>
              <a:t>The Nicene Creed </a:t>
            </a:r>
            <a:r>
              <a:rPr lang="en-US" sz="1000" dirty="0" smtClean="0"/>
              <a:t>(cont’d.)</a:t>
            </a:r>
            <a:endParaRPr lang="en-US" sz="10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243012" y="1981201"/>
            <a:ext cx="7010400" cy="2514600"/>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 our sake he was crucified under Pontius Pilate, he suffered death and was buried</a:t>
            </a: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endParaRPr lang="en-US" dirty="0" smtClean="0"/>
          </a:p>
          <a:p>
            <a:pPr lvl="0"/>
            <a:r>
              <a:rPr lang="en-US" dirty="0" smtClean="0"/>
              <a:t>Which Person(s) of the Trinity is being described? </a:t>
            </a:r>
            <a:br>
              <a:rPr lang="en-US" dirty="0" smtClean="0"/>
            </a:br>
            <a:r>
              <a:rPr lang="en-US" dirty="0" smtClean="0"/>
              <a:t>What does this mean?</a:t>
            </a:r>
          </a:p>
          <a:p>
            <a:endParaRPr lang="en-US" dirty="0"/>
          </a:p>
        </p:txBody>
      </p:sp>
      <p:sp>
        <p:nvSpPr>
          <p:cNvPr id="4" name="Text Placeholder 3"/>
          <p:cNvSpPr>
            <a:spLocks noGrp="1"/>
          </p:cNvSpPr>
          <p:nvPr>
            <p:ph type="body" sz="quarter" idx="12"/>
          </p:nvPr>
        </p:nvSpPr>
        <p:spPr>
          <a:xfrm>
            <a:off x="914400" y="924560"/>
            <a:ext cx="7239000" cy="675640"/>
          </a:xfrm>
        </p:spPr>
        <p:txBody>
          <a:bodyPr/>
          <a:lstStyle/>
          <a:p>
            <a:r>
              <a:rPr lang="en-US" dirty="0" smtClean="0"/>
              <a:t>The Nicene Creed </a:t>
            </a:r>
            <a:r>
              <a:rPr lang="en-US" sz="1000" dirty="0" smtClean="0"/>
              <a:t>(cont’d.)</a:t>
            </a:r>
            <a:endParaRPr lang="en-US" sz="1000" dirty="0"/>
          </a:p>
        </p:txBody>
      </p:sp>
    </p:spTree>
    <p:extLst>
      <p:ext uri="{BB962C8B-B14F-4D97-AF65-F5344CB8AC3E}">
        <p14:creationId xmlns:p14="http://schemas.microsoft.com/office/powerpoint/2010/main" val="21818712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295400" y="1905000"/>
            <a:ext cx="6934200" cy="3581400"/>
          </a:xfrm>
        </p:spPr>
        <p:txBody>
          <a:bodyPr/>
          <a:lstStyle/>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nd rose again on the third day in accordance with the Scriptures. He ascended into heaven </a:t>
            </a:r>
            <a:b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is seated at the right hand of the Father.</a:t>
            </a:r>
          </a:p>
          <a:p>
            <a:pPr marL="0" indent="0">
              <a:buNone/>
            </a:pPr>
            <a:endParaRPr lang="en-US" sz="2200" dirty="0" smtClean="0"/>
          </a:p>
          <a:p>
            <a:pPr lvl="0"/>
            <a:r>
              <a:rPr lang="en-US" dirty="0" smtClean="0"/>
              <a:t>Which Person(s) of the Trinity is being described? </a:t>
            </a:r>
            <a:br>
              <a:rPr lang="en-US" dirty="0" smtClean="0"/>
            </a:br>
            <a:r>
              <a:rPr lang="en-US" dirty="0" smtClean="0"/>
              <a:t>What does this mean?</a:t>
            </a:r>
          </a:p>
          <a:p>
            <a:endParaRPr lang="en-US" dirty="0"/>
          </a:p>
        </p:txBody>
      </p:sp>
      <p:sp>
        <p:nvSpPr>
          <p:cNvPr id="4" name="Text Placeholder 3"/>
          <p:cNvSpPr>
            <a:spLocks noGrp="1"/>
          </p:cNvSpPr>
          <p:nvPr>
            <p:ph type="body" sz="quarter" idx="12"/>
          </p:nvPr>
        </p:nvSpPr>
        <p:spPr>
          <a:xfrm>
            <a:off x="914400" y="914400"/>
            <a:ext cx="7010400" cy="685800"/>
          </a:xfrm>
        </p:spPr>
        <p:txBody>
          <a:bodyPr/>
          <a:lstStyle/>
          <a:p>
            <a:r>
              <a:rPr lang="en-US" dirty="0" smtClean="0"/>
              <a:t>The Nicene Creed </a:t>
            </a:r>
            <a:r>
              <a:rPr lang="en-US" sz="1000" dirty="0" smtClean="0"/>
              <a:t>(cont’d.)</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371600" y="2209800"/>
            <a:ext cx="6934200" cy="2209800"/>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 will come again in glory to judge the living and the dead and his kingdom will have no end.</a:t>
            </a:r>
          </a:p>
          <a:p>
            <a:pPr marL="0" indent="0">
              <a:buNone/>
            </a:pPr>
            <a:endParaRPr lang="en-US"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r>
              <a:rPr lang="en-US" dirty="0" smtClean="0"/>
              <a:t>Which Person(s) of the Trinity is being described? </a:t>
            </a:r>
            <a:br>
              <a:rPr lang="en-US" dirty="0" smtClean="0"/>
            </a:br>
            <a:r>
              <a:rPr lang="en-US" dirty="0" smtClean="0"/>
              <a:t>What does this mean?</a:t>
            </a:r>
          </a:p>
          <a:p>
            <a:endParaRPr lang="en-US" dirty="0"/>
          </a:p>
        </p:txBody>
      </p:sp>
      <p:sp>
        <p:nvSpPr>
          <p:cNvPr id="4" name="Text Placeholder 3"/>
          <p:cNvSpPr>
            <a:spLocks noGrp="1"/>
          </p:cNvSpPr>
          <p:nvPr>
            <p:ph type="body" sz="quarter" idx="12"/>
          </p:nvPr>
        </p:nvSpPr>
        <p:spPr>
          <a:xfrm>
            <a:off x="914400" y="914400"/>
            <a:ext cx="7162800" cy="762000"/>
          </a:xfrm>
        </p:spPr>
        <p:txBody>
          <a:bodyPr/>
          <a:lstStyle/>
          <a:p>
            <a:r>
              <a:rPr lang="en-US" dirty="0" smtClean="0"/>
              <a:t>The Nicene Creed </a:t>
            </a:r>
            <a:r>
              <a:rPr lang="en-US" sz="1000" dirty="0" smtClean="0"/>
              <a:t>(cont’d.)</a:t>
            </a:r>
          </a:p>
          <a:p>
            <a:endParaRPr lang="en-US" dirty="0"/>
          </a:p>
        </p:txBody>
      </p:sp>
    </p:spTree>
    <p:extLst>
      <p:ext uri="{BB962C8B-B14F-4D97-AF65-F5344CB8AC3E}">
        <p14:creationId xmlns:p14="http://schemas.microsoft.com/office/powerpoint/2010/main" val="20772447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371600" y="1828801"/>
            <a:ext cx="6553200" cy="2514600"/>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the Holy Spirit, </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Lord, the giver of life, who proceeds from the Father and the Son,</a:t>
            </a:r>
          </a:p>
          <a:p>
            <a:pPr marL="0" indent="0">
              <a:buNone/>
            </a:pPr>
            <a:endParaRPr lang="en-US" dirty="0" smtClean="0"/>
          </a:p>
          <a:p>
            <a:pPr lvl="0"/>
            <a:r>
              <a:rPr lang="en-US" dirty="0" smtClean="0"/>
              <a:t>Which Person(s) of the Trinity is being described? What does this mean?</a:t>
            </a:r>
          </a:p>
          <a:p>
            <a:endParaRPr lang="en-US" dirty="0"/>
          </a:p>
        </p:txBody>
      </p:sp>
      <p:sp>
        <p:nvSpPr>
          <p:cNvPr id="4" name="Text Placeholder 3"/>
          <p:cNvSpPr>
            <a:spLocks noGrp="1"/>
          </p:cNvSpPr>
          <p:nvPr>
            <p:ph type="body" sz="quarter" idx="12"/>
          </p:nvPr>
        </p:nvSpPr>
        <p:spPr>
          <a:xfrm>
            <a:off x="914400" y="914400"/>
            <a:ext cx="6705600" cy="792163"/>
          </a:xfrm>
        </p:spPr>
        <p:txBody>
          <a:bodyPr/>
          <a:lstStyle/>
          <a:p>
            <a:r>
              <a:rPr lang="en-US" dirty="0" smtClean="0"/>
              <a:t>The Nicene Creed </a:t>
            </a:r>
            <a:r>
              <a:rPr lang="en-US" sz="1000" dirty="0" smtClean="0"/>
              <a:t>(cont’d.)</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371600" y="1828800"/>
            <a:ext cx="6324600" cy="3810000"/>
          </a:xfrm>
        </p:spPr>
        <p:txBody>
          <a:bodyPr>
            <a:normAutofit/>
          </a:bodyPr>
          <a:lstStyle/>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 with the Father and the Son is adored and glorified,</a:t>
            </a:r>
          </a:p>
          <a:p>
            <a:endParaRPr lang="en-US" dirty="0" smtClean="0"/>
          </a:p>
          <a:p>
            <a:pPr lvl="0"/>
            <a:r>
              <a:rPr lang="en-US" dirty="0" smtClean="0"/>
              <a:t>Which Person(s) of the Trinity is being described? What does this mean?</a:t>
            </a:r>
          </a:p>
          <a:p>
            <a:pPr>
              <a:buNone/>
            </a:pPr>
            <a:r>
              <a:rPr lang="en-US" dirty="0" smtClean="0"/>
              <a:t> </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who has spoken through the prophets.</a:t>
            </a:r>
          </a:p>
          <a:p>
            <a:pPr lvl="0"/>
            <a:endParaRPr lang="en-US" dirty="0" smtClean="0"/>
          </a:p>
          <a:p>
            <a:pPr lvl="0"/>
            <a:r>
              <a:rPr lang="en-US" dirty="0" smtClean="0"/>
              <a:t>Which Person(s) of the Trinity is being described? What does this mean?</a:t>
            </a:r>
          </a:p>
        </p:txBody>
      </p:sp>
      <p:sp>
        <p:nvSpPr>
          <p:cNvPr id="4" name="Text Placeholder 3"/>
          <p:cNvSpPr>
            <a:spLocks noGrp="1"/>
          </p:cNvSpPr>
          <p:nvPr>
            <p:ph type="body" sz="quarter" idx="12"/>
          </p:nvPr>
        </p:nvSpPr>
        <p:spPr>
          <a:xfrm>
            <a:off x="914400" y="914400"/>
            <a:ext cx="6705600" cy="792163"/>
          </a:xfrm>
        </p:spPr>
        <p:txBody>
          <a:bodyPr/>
          <a:lstStyle/>
          <a:p>
            <a:r>
              <a:rPr lang="en-US" dirty="0" smtClean="0"/>
              <a:t>The Nicene Creed </a:t>
            </a:r>
            <a:r>
              <a:rPr lang="en-US" sz="1000" dirty="0" smtClean="0"/>
              <a:t>(cont’d.)</a:t>
            </a:r>
          </a:p>
          <a:p>
            <a:endParaRPr lang="en-US" dirty="0"/>
          </a:p>
        </p:txBody>
      </p:sp>
    </p:spTree>
    <p:extLst>
      <p:ext uri="{BB962C8B-B14F-4D97-AF65-F5344CB8AC3E}">
        <p14:creationId xmlns:p14="http://schemas.microsoft.com/office/powerpoint/2010/main" val="1767597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676400" y="2209800"/>
            <a:ext cx="5943600" cy="2057400"/>
          </a:xfrm>
        </p:spPr>
        <p:txBody>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one, holy, catholic and apostolic Church.</a:t>
            </a:r>
          </a:p>
          <a:p>
            <a:endParaRPr lang="en-US" dirty="0" smtClean="0"/>
          </a:p>
          <a:p>
            <a:pPr lvl="0"/>
            <a:r>
              <a:rPr lang="en-US" dirty="0" smtClean="0"/>
              <a:t>What does this line mean?</a:t>
            </a:r>
          </a:p>
          <a:p>
            <a:endParaRPr lang="en-US" dirty="0"/>
          </a:p>
        </p:txBody>
      </p:sp>
      <p:sp>
        <p:nvSpPr>
          <p:cNvPr id="4" name="Text Placeholder 3"/>
          <p:cNvSpPr>
            <a:spLocks noGrp="1"/>
          </p:cNvSpPr>
          <p:nvPr>
            <p:ph type="body" sz="quarter" idx="12"/>
          </p:nvPr>
        </p:nvSpPr>
        <p:spPr>
          <a:xfrm>
            <a:off x="914400" y="914400"/>
            <a:ext cx="6858000" cy="762000"/>
          </a:xfrm>
        </p:spPr>
        <p:txBody>
          <a:bodyPr/>
          <a:lstStyle/>
          <a:p>
            <a:r>
              <a:rPr lang="en-US" dirty="0" smtClean="0"/>
              <a:t>The Nicene Creed </a:t>
            </a:r>
            <a:r>
              <a:rPr lang="en-US" sz="1000" dirty="0" smtClean="0"/>
              <a:t>(cont’d.)</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219200" y="1905001"/>
            <a:ext cx="6858000" cy="3276600"/>
          </a:xfrm>
        </p:spPr>
        <p:txBody>
          <a:bodyPr>
            <a:normAutofit/>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confess one Baptism for the forgiveness of sins</a:t>
            </a:r>
          </a:p>
          <a:p>
            <a:pPr lvl="0"/>
            <a:endParaRPr lang="en-US" dirty="0" smtClean="0"/>
          </a:p>
          <a:p>
            <a:pPr lvl="0"/>
            <a:r>
              <a:rPr lang="en-US" dirty="0" smtClean="0"/>
              <a:t>What does this line mean?</a:t>
            </a:r>
          </a:p>
          <a:p>
            <a:pPr>
              <a:buNone/>
            </a:pPr>
            <a:endParaRPr lang="en-US" dirty="0" smtClean="0"/>
          </a:p>
          <a:p>
            <a:pPr marL="0" indent="0">
              <a:buNone/>
            </a:pPr>
            <a:r>
              <a:rPr lang="en-US" sz="2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nd I look forward to the resurrection of the dead </a:t>
            </a:r>
          </a:p>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the life of the world to come.</a:t>
            </a:r>
          </a:p>
          <a:p>
            <a:pPr marL="0" indent="0">
              <a:buNone/>
            </a:pPr>
            <a:endParaRPr lang="en-US" dirty="0" smtClean="0"/>
          </a:p>
          <a:p>
            <a:pPr lvl="0"/>
            <a:r>
              <a:rPr lang="en-US" dirty="0" smtClean="0"/>
              <a:t>What does this line mean?</a:t>
            </a:r>
          </a:p>
          <a:p>
            <a:pPr>
              <a:buNone/>
            </a:pPr>
            <a:endParaRPr lang="en-US" dirty="0"/>
          </a:p>
        </p:txBody>
      </p:sp>
      <p:sp>
        <p:nvSpPr>
          <p:cNvPr id="4" name="Text Placeholder 3"/>
          <p:cNvSpPr>
            <a:spLocks noGrp="1"/>
          </p:cNvSpPr>
          <p:nvPr>
            <p:ph type="body" sz="quarter" idx="12"/>
          </p:nvPr>
        </p:nvSpPr>
        <p:spPr>
          <a:xfrm>
            <a:off x="914400" y="914400"/>
            <a:ext cx="6858000" cy="762000"/>
          </a:xfrm>
        </p:spPr>
        <p:txBody>
          <a:bodyPr/>
          <a:lstStyle/>
          <a:p>
            <a:r>
              <a:rPr lang="en-US" dirty="0" smtClean="0"/>
              <a:t>The Nicene Creed </a:t>
            </a:r>
            <a:r>
              <a:rPr lang="en-US" sz="1000" dirty="0" smtClean="0"/>
              <a:t>(cont’d.)</a:t>
            </a:r>
          </a:p>
          <a:p>
            <a:endParaRPr lang="en-US" dirty="0"/>
          </a:p>
        </p:txBody>
      </p:sp>
    </p:spTree>
    <p:extLst>
      <p:ext uri="{BB962C8B-B14F-4D97-AF65-F5344CB8AC3E}">
        <p14:creationId xmlns:p14="http://schemas.microsoft.com/office/powerpoint/2010/main" val="19427265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Trinity: Unpacking the Nicene Creed</a:t>
            </a:r>
            <a:endParaRPr lang="en-US" dirty="0"/>
          </a:p>
        </p:txBody>
      </p:sp>
      <p:sp>
        <p:nvSpPr>
          <p:cNvPr id="4" name="Text Placeholder 3"/>
          <p:cNvSpPr>
            <a:spLocks noGrp="1"/>
          </p:cNvSpPr>
          <p:nvPr>
            <p:ph idx="1"/>
          </p:nvPr>
        </p:nvSpPr>
        <p:spPr/>
        <p:txBody>
          <a:bodyPr/>
          <a:lstStyle/>
          <a:p>
            <a:pPr indent="0">
              <a:buNone/>
            </a:pPr>
            <a:r>
              <a:rPr lang="en-US" dirty="0" smtClean="0"/>
              <a:t>The Nicene Creed is an expression of the Trinity, an expression of faith.</a:t>
            </a:r>
            <a:endParaRPr lang="en-US" dirty="0"/>
          </a:p>
        </p:txBody>
      </p:sp>
      <p:pic>
        <p:nvPicPr>
          <p:cNvPr id="6" name="Picture 3" descr="trinity.jpg"/>
          <p:cNvPicPr>
            <a:picLocks noChangeAspect="1"/>
          </p:cNvPicPr>
          <p:nvPr/>
        </p:nvPicPr>
        <p:blipFill>
          <a:blip r:embed="rId3" cstate="print"/>
          <a:srcRect/>
          <a:stretch>
            <a:fillRect/>
          </a:stretch>
        </p:blipFill>
        <p:spPr bwMode="auto">
          <a:xfrm>
            <a:off x="2514600" y="2514600"/>
            <a:ext cx="4343400" cy="3824288"/>
          </a:xfrm>
          <a:prstGeom prst="rect">
            <a:avLst/>
          </a:prstGeom>
          <a:noFill/>
          <a:ln w="9525">
            <a:noFill/>
            <a:miter lim="800000"/>
            <a:headEnd/>
            <a:tailEnd/>
          </a:ln>
        </p:spPr>
      </p:pic>
      <p:pic>
        <p:nvPicPr>
          <p:cNvPr id="7" name="Freeform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4724400"/>
            <a:ext cx="1341438" cy="1096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 </a:t>
            </a:r>
            <a:endParaRPr lang="en-US" dirty="0"/>
          </a:p>
        </p:txBody>
      </p:sp>
      <p:sp>
        <p:nvSpPr>
          <p:cNvPr id="3" name="Content Placeholder 2"/>
          <p:cNvSpPr>
            <a:spLocks noGrp="1"/>
          </p:cNvSpPr>
          <p:nvPr>
            <p:ph idx="1"/>
          </p:nvPr>
        </p:nvSpPr>
        <p:spPr>
          <a:xfrm>
            <a:off x="1371600" y="1752601"/>
            <a:ext cx="7315200" cy="1371600"/>
          </a:xfrm>
        </p:spPr>
        <p:txBody>
          <a:bodyPr>
            <a:normAutofit/>
          </a:bodyPr>
          <a:lstStyle/>
          <a:p>
            <a:pPr marL="0" indent="0">
              <a:buNone/>
            </a:pPr>
            <a:r>
              <a:rPr lang="en-US" sz="1200" dirty="0"/>
              <a:t>The Nicene Creed is from the English translation of </a:t>
            </a:r>
            <a:r>
              <a:rPr lang="en-US" sz="1200" i="1" dirty="0"/>
              <a:t>The Roman </a:t>
            </a:r>
            <a:r>
              <a:rPr lang="en-US" sz="1200" i="1" dirty="0" smtClean="0"/>
              <a:t>Missal </a:t>
            </a:r>
            <a:r>
              <a:rPr lang="en-US" sz="1200" dirty="0" smtClean="0"/>
              <a:t>© </a:t>
            </a:r>
            <a:r>
              <a:rPr lang="en-US" sz="1200" dirty="0"/>
              <a:t>2010, International Commission on English in the Liturgy Corporation (ICEL) (Washington, DC: United States Conference of Catholic Bishops [USCCB], 2011). All rights reserved. </a:t>
            </a:r>
          </a:p>
        </p:txBody>
      </p:sp>
    </p:spTree>
    <p:extLst>
      <p:ext uri="{BB962C8B-B14F-4D97-AF65-F5344CB8AC3E}">
        <p14:creationId xmlns:p14="http://schemas.microsoft.com/office/powerpoint/2010/main" val="32473602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1020762"/>
            <a:ext cx="5181600" cy="533400"/>
          </a:xfrm>
        </p:spPr>
        <p:txBody>
          <a:bodyPr/>
          <a:lstStyle/>
          <a:p>
            <a:r>
              <a:rPr lang="en-US" dirty="0" smtClean="0"/>
              <a:t>What Is the Nicene Creed?</a:t>
            </a:r>
            <a:endParaRPr lang="en-US" dirty="0"/>
          </a:p>
        </p:txBody>
      </p:sp>
      <p:sp>
        <p:nvSpPr>
          <p:cNvPr id="6" name="Content Placeholder 5"/>
          <p:cNvSpPr>
            <a:spLocks noGrp="1"/>
          </p:cNvSpPr>
          <p:nvPr>
            <p:ph idx="1"/>
          </p:nvPr>
        </p:nvSpPr>
        <p:spPr>
          <a:xfrm>
            <a:off x="1325761" y="1752600"/>
            <a:ext cx="3429000" cy="4373563"/>
          </a:xfrm>
        </p:spPr>
        <p:txBody>
          <a:bodyPr/>
          <a:lstStyle/>
          <a:p>
            <a:pPr marL="0" indent="0">
              <a:buNone/>
            </a:pPr>
            <a:r>
              <a:rPr lang="en-US" dirty="0" smtClean="0"/>
              <a:t>The Nicene Creed is the summary statement of Christian belief that was originally formulated at the First Council of Nicaea in AD 325. It was revised and promulgated at the Council of Constantinople in AD 381.</a:t>
            </a:r>
          </a:p>
          <a:p>
            <a:pPr marL="0" indent="0">
              <a:buNone/>
            </a:pPr>
            <a:endParaRPr lang="en-US" dirty="0"/>
          </a:p>
        </p:txBody>
      </p:sp>
      <p:pic>
        <p:nvPicPr>
          <p:cNvPr id="7" name="Picture 6" descr="TX001087-creedimage-wikimedia.jpg"/>
          <p:cNvPicPr>
            <a:picLocks noChangeAspect="1"/>
          </p:cNvPicPr>
          <p:nvPr/>
        </p:nvPicPr>
        <p:blipFill>
          <a:blip r:embed="rId3" cstate="print"/>
          <a:stretch>
            <a:fillRect/>
          </a:stretch>
        </p:blipFill>
        <p:spPr>
          <a:xfrm>
            <a:off x="5562600" y="1295400"/>
            <a:ext cx="3246239" cy="4343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TextBox 4"/>
          <p:cNvSpPr txBox="1">
            <a:spLocks noChangeArrowheads="1"/>
          </p:cNvSpPr>
          <p:nvPr/>
        </p:nvSpPr>
        <p:spPr bwMode="auto">
          <a:xfrm>
            <a:off x="5943600" y="5638800"/>
            <a:ext cx="1676400" cy="169863"/>
          </a:xfrm>
          <a:prstGeom prst="rect">
            <a:avLst/>
          </a:prstGeom>
          <a:noFill/>
          <a:ln w="9525">
            <a:noFill/>
            <a:miter lim="800000"/>
            <a:headEnd/>
            <a:tailEnd/>
          </a:ln>
        </p:spPr>
        <p:txBody>
          <a:bodyPr>
            <a:spAutoFit/>
          </a:bodyPr>
          <a:lstStyle/>
          <a:p>
            <a:r>
              <a:rPr lang="en-US" sz="500" dirty="0" smtClean="0">
                <a:solidFill>
                  <a:schemeClr val="bg1">
                    <a:lumMod val="50000"/>
                  </a:schemeClr>
                </a:solidFill>
                <a:latin typeface="Calibri" pitchFamily="34" charset="0"/>
              </a:rPr>
              <a:t>Public domain</a:t>
            </a:r>
            <a:endParaRPr lang="en-US" sz="500" dirty="0">
              <a:solidFill>
                <a:schemeClr val="bg1">
                  <a:lumMod val="50000"/>
                </a:schemeClr>
              </a:solidFill>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249" y="1101629"/>
            <a:ext cx="5791200" cy="533400"/>
          </a:xfrm>
        </p:spPr>
        <p:txBody>
          <a:bodyPr>
            <a:normAutofit fontScale="90000"/>
          </a:bodyPr>
          <a:lstStyle/>
          <a:p>
            <a:r>
              <a:rPr lang="en-US" dirty="0" smtClean="0"/>
              <a:t>Why Is the Nicene Creed Significant to Christianity?</a:t>
            </a:r>
            <a:endParaRPr lang="en-US" dirty="0"/>
          </a:p>
        </p:txBody>
      </p:sp>
      <p:sp>
        <p:nvSpPr>
          <p:cNvPr id="3" name="Content Placeholder 2"/>
          <p:cNvSpPr>
            <a:spLocks noGrp="1"/>
          </p:cNvSpPr>
          <p:nvPr>
            <p:ph idx="1"/>
          </p:nvPr>
        </p:nvSpPr>
        <p:spPr>
          <a:xfrm>
            <a:off x="1143000" y="1902884"/>
            <a:ext cx="4114800" cy="4373563"/>
          </a:xfrm>
        </p:spPr>
        <p:txBody>
          <a:bodyPr>
            <a:normAutofit/>
          </a:bodyPr>
          <a:lstStyle/>
          <a:p>
            <a:pPr lvl="0"/>
            <a:r>
              <a:rPr lang="en-US" dirty="0" smtClean="0"/>
              <a:t>It is a statement of beliefs, a profession of faith.</a:t>
            </a:r>
          </a:p>
          <a:p>
            <a:pPr lvl="0"/>
            <a:r>
              <a:rPr lang="en-US" dirty="0" smtClean="0"/>
              <a:t>It is recited at every Mass.</a:t>
            </a:r>
          </a:p>
          <a:p>
            <a:pPr lvl="0"/>
            <a:r>
              <a:rPr lang="en-US" dirty="0" smtClean="0"/>
              <a:t>During the Mass the Nicene Creed is how we respond in faith to the Liturgy of the Word.</a:t>
            </a:r>
          </a:p>
          <a:p>
            <a:pPr lvl="0"/>
            <a:r>
              <a:rPr lang="en-US" dirty="0" smtClean="0"/>
              <a:t>Recited in community, the Nicene Creed bonds us with one another and supports us on the journey of faith.</a:t>
            </a:r>
          </a:p>
        </p:txBody>
      </p:sp>
      <p:pic>
        <p:nvPicPr>
          <p:cNvPr id="4" name="Picture 3" descr="TX001187praying_ac-faithfulcitizenship.org.jpg"/>
          <p:cNvPicPr>
            <a:picLocks noChangeAspect="1"/>
          </p:cNvPicPr>
          <p:nvPr/>
        </p:nvPicPr>
        <p:blipFill>
          <a:blip r:embed="rId3" cstate="print"/>
          <a:stretch>
            <a:fillRect/>
          </a:stretch>
        </p:blipFill>
        <p:spPr>
          <a:xfrm>
            <a:off x="5410200" y="2133600"/>
            <a:ext cx="3288729" cy="2190293"/>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5410200" y="4323893"/>
            <a:ext cx="816249" cy="169277"/>
          </a:xfrm>
          <a:prstGeom prst="rect">
            <a:avLst/>
          </a:prstGeom>
        </p:spPr>
        <p:txBody>
          <a:bodyPr wrap="none">
            <a:spAutoFit/>
          </a:bodyPr>
          <a:lstStyle/>
          <a:p>
            <a:r>
              <a:rPr lang="en-US" sz="500" dirty="0" smtClean="0">
                <a:solidFill>
                  <a:schemeClr val="bg1">
                    <a:lumMod val="50000"/>
                  </a:schemeClr>
                </a:solidFill>
              </a:rPr>
              <a:t>© faithfulcitizenship.org</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92163"/>
            <a:ext cx="8098302" cy="533400"/>
          </a:xfrm>
        </p:spPr>
        <p:txBody>
          <a:bodyPr>
            <a:normAutofit fontScale="90000"/>
          </a:bodyPr>
          <a:lstStyle/>
          <a:p>
            <a:r>
              <a:rPr lang="en-US" dirty="0" smtClean="0"/>
              <a:t>Why Is the Nicene Creed Significant to Christianity? </a:t>
            </a:r>
            <a:r>
              <a:rPr lang="en-US" sz="1100" dirty="0" smtClean="0"/>
              <a:t>(cont’d.)</a:t>
            </a:r>
            <a:endParaRPr lang="en-US" sz="1100" dirty="0"/>
          </a:p>
        </p:txBody>
      </p:sp>
      <p:sp>
        <p:nvSpPr>
          <p:cNvPr id="3" name="Content Placeholder 2"/>
          <p:cNvSpPr>
            <a:spLocks noGrp="1"/>
          </p:cNvSpPr>
          <p:nvPr>
            <p:ph idx="1"/>
          </p:nvPr>
        </p:nvSpPr>
        <p:spPr>
          <a:xfrm>
            <a:off x="838200" y="1447800"/>
            <a:ext cx="7315200" cy="4373563"/>
          </a:xfrm>
        </p:spPr>
        <p:txBody>
          <a:bodyPr>
            <a:normAutofit/>
          </a:bodyPr>
          <a:lstStyle/>
          <a:p>
            <a:pPr lvl="0"/>
            <a:r>
              <a:rPr lang="en-US" dirty="0" smtClean="0"/>
              <a:t>It allows us to recommit to our faith consciously, because many of us were baptized in infancy or early childhood.</a:t>
            </a:r>
          </a:p>
          <a:p>
            <a:pPr lvl="0"/>
            <a:r>
              <a:rPr lang="en-US" dirty="0" smtClean="0"/>
              <a:t>During the liturgy of Baptism for adults in the early Church, and in the Rite of Christian Initiation of Adults, the Nicene Creed summarizes the faith that the newly baptized or newly converted profess.</a:t>
            </a:r>
          </a:p>
          <a:p>
            <a:pPr lvl="0"/>
            <a:r>
              <a:rPr lang="en-US" dirty="0" smtClean="0"/>
              <a:t>It is significant, because it is used by many Churches in both the East and the West.</a:t>
            </a:r>
            <a:endParaRPr lang="en-US" dirty="0"/>
          </a:p>
        </p:txBody>
      </p:sp>
      <p:pic>
        <p:nvPicPr>
          <p:cNvPr id="6" name="Picture 5" descr="TX001187praying_ac-faithfulcitizenship.org.jpg"/>
          <p:cNvPicPr>
            <a:picLocks noChangeAspect="1"/>
          </p:cNvPicPr>
          <p:nvPr/>
        </p:nvPicPr>
        <p:blipFill>
          <a:blip r:embed="rId3" cstate="print"/>
          <a:stretch>
            <a:fillRect/>
          </a:stretch>
        </p:blipFill>
        <p:spPr>
          <a:xfrm>
            <a:off x="2971800" y="4210507"/>
            <a:ext cx="3288729" cy="2190293"/>
          </a:xfrm>
          <a:prstGeom prst="rect">
            <a:avLst/>
          </a:prstGeom>
          <a:ln>
            <a:noFill/>
          </a:ln>
          <a:effectLst>
            <a:outerShdw blurRad="292100" dist="139700" dir="2700000" algn="tl" rotWithShape="0">
              <a:srgbClr val="333333">
                <a:alpha val="65000"/>
              </a:srgbClr>
            </a:outerShdw>
          </a:effectLst>
        </p:spPr>
      </p:pic>
      <p:sp>
        <p:nvSpPr>
          <p:cNvPr id="7" name="Rectangle 6"/>
          <p:cNvSpPr/>
          <p:nvPr/>
        </p:nvSpPr>
        <p:spPr>
          <a:xfrm>
            <a:off x="2971800" y="6400800"/>
            <a:ext cx="816249" cy="169277"/>
          </a:xfrm>
          <a:prstGeom prst="rect">
            <a:avLst/>
          </a:prstGeom>
        </p:spPr>
        <p:txBody>
          <a:bodyPr wrap="none">
            <a:spAutoFit/>
          </a:bodyPr>
          <a:lstStyle/>
          <a:p>
            <a:r>
              <a:rPr lang="en-US" sz="500" dirty="0" smtClean="0">
                <a:solidFill>
                  <a:schemeClr val="bg1">
                    <a:lumMod val="50000"/>
                  </a:schemeClr>
                </a:solidFill>
              </a:rPr>
              <a:t>© faithfulcitizenship.org</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Nicene Creed Explain the Trinity?</a:t>
            </a:r>
            <a:endParaRPr lang="en-US" dirty="0"/>
          </a:p>
        </p:txBody>
      </p:sp>
      <p:sp>
        <p:nvSpPr>
          <p:cNvPr id="3" name="Content Placeholder 2"/>
          <p:cNvSpPr>
            <a:spLocks noGrp="1"/>
          </p:cNvSpPr>
          <p:nvPr>
            <p:ph idx="1"/>
          </p:nvPr>
        </p:nvSpPr>
        <p:spPr>
          <a:xfrm>
            <a:off x="1371600" y="1752600"/>
            <a:ext cx="6477000" cy="4373563"/>
          </a:xfrm>
        </p:spPr>
        <p:txBody>
          <a:bodyPr/>
          <a:lstStyle/>
          <a:p>
            <a:pPr lvl="0"/>
            <a:r>
              <a:rPr lang="en-US" sz="2400" dirty="0" smtClean="0"/>
              <a:t>It emphasizes Jesus’ divinity and humanity.</a:t>
            </a:r>
          </a:p>
          <a:p>
            <a:pPr lvl="0"/>
            <a:r>
              <a:rPr lang="en-US" sz="2400" dirty="0" smtClean="0"/>
              <a:t>It describes the relationship of the Son as “one in being with” the Father.</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0"/>
            <a:ext cx="8229600" cy="533400"/>
          </a:xfrm>
        </p:spPr>
        <p:txBody>
          <a:bodyPr/>
          <a:lstStyle/>
          <a:p>
            <a:r>
              <a:rPr lang="en-US" dirty="0" smtClean="0"/>
              <a:t>The Nicene Creed</a:t>
            </a:r>
            <a:endParaRPr lang="en-US" dirty="0"/>
          </a:p>
        </p:txBody>
      </p:sp>
      <p:sp>
        <p:nvSpPr>
          <p:cNvPr id="3" name="Content Placeholder 2"/>
          <p:cNvSpPr>
            <a:spLocks noGrp="1"/>
          </p:cNvSpPr>
          <p:nvPr>
            <p:ph idx="1"/>
          </p:nvPr>
        </p:nvSpPr>
        <p:spPr/>
        <p:txBody>
          <a:bodyPr/>
          <a:lstStyle/>
          <a:p>
            <a:pPr marL="0" indent="0">
              <a:buNone/>
            </a:pPr>
            <a:r>
              <a:rPr lang="en-US" dirty="0" smtClean="0"/>
              <a:t>In the next slides, the lines of the Nicene Creed are displayed one at a time.</a:t>
            </a:r>
          </a:p>
          <a:p>
            <a:pPr marL="0" indent="0">
              <a:buNone/>
            </a:pPr>
            <a:r>
              <a:rPr lang="en-US" dirty="0" smtClean="0"/>
              <a:t> </a:t>
            </a:r>
          </a:p>
          <a:p>
            <a:pPr marL="0" indent="0">
              <a:buNone/>
            </a:pPr>
            <a:r>
              <a:rPr lang="en-US" dirty="0" smtClean="0"/>
              <a:t>Take a moment to reflect on what image of the Trinity is being expressed in each slide: God the Father, God the Son, or God the Holy Spirit. </a:t>
            </a:r>
          </a:p>
          <a:p>
            <a:pPr marL="0" indent="0">
              <a:buNone/>
            </a:pPr>
            <a:endParaRPr lang="en-US" dirty="0" smtClean="0"/>
          </a:p>
          <a:p>
            <a:pPr marL="0" indent="0">
              <a:buNone/>
            </a:pPr>
            <a:r>
              <a:rPr lang="en-US" dirty="0" smtClean="0"/>
              <a:t>Each slide has a question or questions for reflection. </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560" y="914400"/>
            <a:ext cx="8234680" cy="533400"/>
          </a:xfrm>
        </p:spPr>
        <p:txBody>
          <a:bodyPr/>
          <a:lstStyle/>
          <a:p>
            <a:r>
              <a:rPr lang="en-US" dirty="0" smtClean="0"/>
              <a:t>The Nicene Creed </a:t>
            </a:r>
            <a:r>
              <a:rPr lang="en-US" sz="1000" dirty="0" smtClean="0"/>
              <a:t>(cont’d.)</a:t>
            </a:r>
            <a:endParaRPr lang="en-US" sz="1000" dirty="0"/>
          </a:p>
        </p:txBody>
      </p:sp>
      <p:sp>
        <p:nvSpPr>
          <p:cNvPr id="3" name="Content Placeholder 2"/>
          <p:cNvSpPr>
            <a:spLocks noGrp="1"/>
          </p:cNvSpPr>
          <p:nvPr>
            <p:ph idx="1"/>
          </p:nvPr>
        </p:nvSpPr>
        <p:spPr>
          <a:xfrm>
            <a:off x="1371600" y="2057400"/>
            <a:ext cx="7315200" cy="4373563"/>
          </a:xfrm>
        </p:spPr>
        <p:txBody>
          <a:bodyPr/>
          <a:lstStyle/>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one God,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Father almighty,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maker of heaven and earth, </a:t>
            </a:r>
          </a:p>
          <a:p>
            <a:pPr marL="0" indent="0">
              <a:buNone/>
            </a:pPr>
            <a:r>
              <a:rPr lang="en-US" sz="24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of all things visible and invisible.</a:t>
            </a:r>
            <a:endParaRPr lang="en-US" sz="2400" dirty="0" smtClean="0">
              <a:gradFill>
                <a:gsLst>
                  <a:gs pos="0">
                    <a:srgbClr val="C00000"/>
                  </a:gs>
                  <a:gs pos="78000">
                    <a:schemeClr val="accent6">
                      <a:tint val="90000"/>
                      <a:shade val="89000"/>
                      <a:satMod val="220000"/>
                    </a:schemeClr>
                  </a:gs>
                  <a:gs pos="100000">
                    <a:schemeClr val="accent6">
                      <a:tint val="12000"/>
                      <a:satMod val="255000"/>
                    </a:schemeClr>
                  </a:gs>
                </a:gsLst>
                <a:lin ang="5400000"/>
              </a:gradFill>
            </a:endParaRPr>
          </a:p>
          <a:p>
            <a:pPr marL="0" indent="0">
              <a:buNone/>
            </a:pPr>
            <a:endParaRPr lang="en-US" dirty="0" smtClean="0"/>
          </a:p>
          <a:p>
            <a:pPr lvl="0"/>
            <a:r>
              <a:rPr lang="en-US" dirty="0" smtClean="0"/>
              <a:t>Which Person(s) of the Trinity is being described? </a:t>
            </a:r>
            <a:br>
              <a:rPr lang="en-US" dirty="0" smtClean="0"/>
            </a:br>
            <a:r>
              <a:rPr lang="en-US" dirty="0" smtClean="0"/>
              <a:t>What does this mean?</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137138" y="2057399"/>
            <a:ext cx="7321062" cy="1772443"/>
          </a:xfrm>
        </p:spPr>
        <p:txBody>
          <a:bodyPr>
            <a:normAutofit/>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believe in one Lord Jesus Christ, the Only Begotten Son of God, born of the Father before all ages. God from God, Light from Light, true God from true God, begotten, not made, consubstantial with the Father;</a:t>
            </a:r>
          </a:p>
          <a:p>
            <a:pPr marL="0" indent="0"/>
            <a:endParaRPr lang="en-US" dirty="0"/>
          </a:p>
        </p:txBody>
      </p:sp>
      <p:sp>
        <p:nvSpPr>
          <p:cNvPr id="5" name="Content Placeholder 4"/>
          <p:cNvSpPr>
            <a:spLocks noGrp="1"/>
          </p:cNvSpPr>
          <p:nvPr>
            <p:ph sz="half" idx="2"/>
          </p:nvPr>
        </p:nvSpPr>
        <p:spPr>
          <a:xfrm>
            <a:off x="1295400" y="3886200"/>
            <a:ext cx="7010400" cy="1066800"/>
          </a:xfrm>
        </p:spPr>
        <p:txBody>
          <a:bodyPr>
            <a:normAutofit/>
          </a:bodyPr>
          <a:lstStyle/>
          <a:p>
            <a:pPr lvl="0"/>
            <a:r>
              <a:rPr lang="en-US" dirty="0" smtClean="0"/>
              <a:t>Which Person(s) of the Trinity is being described? </a:t>
            </a:r>
            <a:br>
              <a:rPr lang="en-US" dirty="0" smtClean="0"/>
            </a:br>
            <a:r>
              <a:rPr lang="en-US" dirty="0" smtClean="0"/>
              <a:t>What does this mean?</a:t>
            </a:r>
          </a:p>
        </p:txBody>
      </p:sp>
      <p:sp>
        <p:nvSpPr>
          <p:cNvPr id="7" name="Title 1"/>
          <p:cNvSpPr>
            <a:spLocks noGrp="1"/>
          </p:cNvSpPr>
          <p:nvPr>
            <p:ph type="body" sz="quarter" idx="12"/>
          </p:nvPr>
        </p:nvSpPr>
        <p:spPr>
          <a:xfrm>
            <a:off x="914400" y="914400"/>
            <a:ext cx="7233138" cy="685800"/>
          </a:xfrm>
        </p:spPr>
        <p:txBody>
          <a:bodyPr/>
          <a:lstStyle/>
          <a:p>
            <a:r>
              <a:rPr lang="en-US" dirty="0" smtClean="0"/>
              <a:t>The Nicene Creed </a:t>
            </a:r>
            <a:r>
              <a:rPr lang="en-US" sz="1000" dirty="0"/>
              <a:t>(cont’d.)</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1295400" y="2209800"/>
            <a:ext cx="6400800" cy="2239963"/>
          </a:xfrm>
        </p:spPr>
        <p:txBody>
          <a:bodyPr>
            <a:normAutofit/>
          </a:bodyPr>
          <a:lstStyle/>
          <a:p>
            <a:pPr marL="0" indent="0">
              <a:buNone/>
            </a:pPr>
            <a:r>
              <a:rPr lang="en-US" sz="2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through him all things were made.</a:t>
            </a:r>
          </a:p>
          <a:p>
            <a:pPr marL="0" indent="0">
              <a:buNone/>
            </a:pPr>
            <a:endParaRPr lang="en-US" sz="2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r>
              <a:rPr lang="en-US" dirty="0" smtClean="0"/>
              <a:t>Which Person(s) of the Trinity is being described? What does this mean?</a:t>
            </a:r>
          </a:p>
          <a:p>
            <a:endParaRPr lang="en-US" dirty="0"/>
          </a:p>
        </p:txBody>
      </p:sp>
      <p:sp>
        <p:nvSpPr>
          <p:cNvPr id="7" name="Title 1"/>
          <p:cNvSpPr>
            <a:spLocks noGrp="1"/>
          </p:cNvSpPr>
          <p:nvPr>
            <p:ph type="body" sz="quarter" idx="12"/>
          </p:nvPr>
        </p:nvSpPr>
        <p:spPr>
          <a:xfrm>
            <a:off x="914400" y="914400"/>
            <a:ext cx="7126458" cy="609600"/>
          </a:xfrm>
        </p:spPr>
        <p:txBody>
          <a:bodyPr/>
          <a:lstStyle/>
          <a:p>
            <a:r>
              <a:rPr lang="en-US" dirty="0" smtClean="0"/>
              <a:t>The Nicene Creed </a:t>
            </a:r>
            <a:r>
              <a:rPr lang="en-US" sz="1000" dirty="0"/>
              <a:t>(cont’d.)</a:t>
            </a:r>
          </a:p>
          <a:p>
            <a:endParaRPr lang="en-US" sz="1400" dirty="0"/>
          </a:p>
        </p:txBody>
      </p:sp>
    </p:spTree>
    <p:extLst>
      <p:ext uri="{BB962C8B-B14F-4D97-AF65-F5344CB8AC3E}">
        <p14:creationId xmlns:p14="http://schemas.microsoft.com/office/powerpoint/2010/main" val="393844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1227</TotalTime>
  <Words>1359</Words>
  <Application>Microsoft Office PowerPoint</Application>
  <PresentationFormat>On-screen Show (4:3)</PresentationFormat>
  <Paragraphs>115</Paragraphs>
  <Slides>19</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LIC Presentation template</vt:lpstr>
      <vt:lpstr>The Trinity: Unpacking  the Nicene Creed</vt:lpstr>
      <vt:lpstr>What Is the Nicene Creed?</vt:lpstr>
      <vt:lpstr>Why Is the Nicene Creed Significant to Christianity?</vt:lpstr>
      <vt:lpstr>Why Is the Nicene Creed Significant to Christianity? (cont’d.)</vt:lpstr>
      <vt:lpstr>How Does the Nicene Creed Explain the Trinity?</vt:lpstr>
      <vt:lpstr>The Nicene Creed</vt:lpstr>
      <vt:lpstr>The Nicene Creed (cont’d.)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Trinity: Unpacking the Nicene Creed</vt:lpstr>
      <vt:lpstr>Acknowledgment </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Trinity: Unpacking the Nicene Creed</dc:title>
  <dc:creator>Beth Martinka</dc:creator>
  <cp:lastModifiedBy>Brooke Saron</cp:lastModifiedBy>
  <cp:revision>69</cp:revision>
  <dcterms:created xsi:type="dcterms:W3CDTF">2010-07-16T18:49:47Z</dcterms:created>
  <dcterms:modified xsi:type="dcterms:W3CDTF">2015-03-03T23:40:46Z</dcterms:modified>
</cp:coreProperties>
</file>