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8" r:id="rId3"/>
    <p:sldId id="361" r:id="rId4"/>
    <p:sldId id="362" r:id="rId5"/>
    <p:sldId id="336" r:id="rId6"/>
    <p:sldId id="360" r:id="rId7"/>
    <p:sldId id="359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Singer-Towns" initials="bst" lastIdx="15" clrIdx="0"/>
  <p:cmAuthor id="1" name="lberg" initials="l" lastIdx="1" clrIdx="1"/>
  <p:cmAuthor id="2" name="bholzworth" initials="b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82460" autoAdjust="0"/>
  </p:normalViewPr>
  <p:slideViewPr>
    <p:cSldViewPr>
      <p:cViewPr varScale="1">
        <p:scale>
          <a:sx n="92" d="100"/>
          <a:sy n="92" d="100"/>
        </p:scale>
        <p:origin x="-17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8396-7F3C-418A-A7F3-9E8EE033637A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797C-81A0-4169-8DE1-DF1E0532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[Music: Introduction music such as “Peace Is Flowing like a River”]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99"/>
            <a:ext cx="9145586" cy="68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-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3" r:id="rId5"/>
    <p:sldLayoutId id="2147483672" r:id="rId6"/>
    <p:sldLayoutId id="2147483651" r:id="rId7"/>
    <p:sldLayoutId id="2147483674" r:id="rId8"/>
    <p:sldLayoutId id="2147483652" r:id="rId9"/>
    <p:sldLayoutId id="2147483655" r:id="rId10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/>
              <a:t>Examining Economic Justice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Catholic </a:t>
            </a:r>
            <a:r>
              <a:rPr lang="en-US" i="1"/>
              <a:t>Social </a:t>
            </a:r>
            <a:r>
              <a:rPr lang="en-US" i="1" smtClean="0"/>
              <a:t>Teaching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620000" y="6019800"/>
            <a:ext cx="1295400" cy="152400"/>
          </a:xfrm>
        </p:spPr>
        <p:txBody>
          <a:bodyPr>
            <a:no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#: TX002019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09600" y="3115270"/>
            <a:ext cx="3276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Justice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requires </a:t>
            </a:r>
            <a:r>
              <a:rPr lang="en-US" dirty="0">
                <a:latin typeface="Arial" pitchFamily="34" charset="0"/>
                <a:cs typeface="Arial" pitchFamily="34" charset="0"/>
              </a:rPr>
              <a:t>the reduction of social and economic inequities.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09600" y="4133671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Justice requires the promotion of a healthy economy, just wages, and social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solidarity.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381000" y="1066800"/>
            <a:ext cx="3810000" cy="4622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What Justice Requires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09600" y="1595735"/>
            <a:ext cx="30293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Justice requires all members of society to work for economic, political, and social reforms.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7907"/>
            <a:ext cx="4560393" cy="2694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31912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219200" y="3846731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Donate time and money to people in need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19200" y="4227731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Support local economy and workers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685800" y="2945436"/>
            <a:ext cx="7162800" cy="4622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What can you do to fight poverty and hunger?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19200" y="35052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Live a simpler lifestyle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3038475" cy="70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12" y="1943659"/>
            <a:ext cx="1885950" cy="56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99" y="1667434"/>
            <a:ext cx="3990975" cy="83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1219200" y="4608731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Advocate to reduce poverty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209800" y="53340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What else can you do?</a:t>
            </a:r>
          </a:p>
        </p:txBody>
      </p:sp>
    </p:spTree>
    <p:extLst>
      <p:ext uri="{BB962C8B-B14F-4D97-AF65-F5344CB8AC3E}">
        <p14:creationId xmlns:p14="http://schemas.microsoft.com/office/powerpoint/2010/main" val="180299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5715000" y="3420070"/>
            <a:ext cx="274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Human work is part of God’s plan of creation.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5562600" y="1219200"/>
            <a:ext cx="2514600" cy="4622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What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Is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Human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Work?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715000" y="21336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Human work is labor directly tied to the just distribution of resources.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9" y="1143000"/>
            <a:ext cx="4908835" cy="3274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57200" y="4419600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Image in </a:t>
            </a:r>
            <a:r>
              <a:rPr lang="en-US" sz="500" dirty="0" err="1" smtClean="0">
                <a:latin typeface="Arial" pitchFamily="34" charset="0"/>
                <a:cs typeface="Arial" pitchFamily="34" charset="0"/>
              </a:rPr>
              <a:t>shutterstock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03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38200" y="3011269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contribute to human dignity and the common good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609600" y="1371600"/>
            <a:ext cx="2667000" cy="4622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Purpose of Work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38200" y="1981497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be partners with God in caring for the earth’s resources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38200" y="3773269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model our lives and our work after Jesus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17544"/>
            <a:ext cx="2915889" cy="26496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068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533400" y="2872798"/>
            <a:ext cx="312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Every person who is able to work has a duty to work.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304800" y="1143000"/>
            <a:ext cx="2286000" cy="4622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Duty of Work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33400" y="1757614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 do we mean when we say “the duty of work”?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3400" y="3835597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Through work we help to create a just world.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66860"/>
            <a:ext cx="4462577" cy="2976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 bwMode="auto">
          <a:xfrm>
            <a:off x="533400" y="2436196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Work is not an option.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2680" y="4597597"/>
            <a:ext cx="3562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Working for justice changes social structures.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65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09600" y="2819400"/>
            <a:ext cx="38861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Right to participate in ownership,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decision making</a:t>
            </a:r>
            <a:r>
              <a:rPr lang="en-US" dirty="0">
                <a:latin typeface="Arial" pitchFamily="34" charset="0"/>
                <a:cs typeface="Arial" pitchFamily="34" charset="0"/>
              </a:rPr>
              <a:t>, and profits of business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385482" y="1064293"/>
            <a:ext cx="2590800" cy="4622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Workers’ Rights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57200" y="1591270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do we mean when we say “the rights of workers”?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09601" y="3810000"/>
            <a:ext cx="44151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Right to rest from work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09601" y="2362200"/>
            <a:ext cx="44151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Right to work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09601" y="4267200"/>
            <a:ext cx="3890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Right to enjoy equal pay and benefits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 rot="-5400000">
            <a:off x="7954461" y="4068261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Image in </a:t>
            </a:r>
            <a:r>
              <a:rPr lang="en-US" sz="500" dirty="0" err="1" smtClean="0">
                <a:latin typeface="Arial" pitchFamily="34" charset="0"/>
                <a:cs typeface="Arial" pitchFamily="34" charset="0"/>
              </a:rPr>
              <a:t>shutterstock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5118" y="5040868"/>
            <a:ext cx="3890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Right to be paid a just wage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05118" y="5498068"/>
            <a:ext cx="76244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Right to form labor unions and associations, and to strike if necessary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4845" r="6537"/>
          <a:stretch/>
        </p:blipFill>
        <p:spPr>
          <a:xfrm>
            <a:off x="4827058" y="1064292"/>
            <a:ext cx="3850217" cy="44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30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90281" y="3059668"/>
            <a:ext cx="5218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money needed to start a business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350182" y="1105683"/>
            <a:ext cx="2819400" cy="4622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Labor and Capital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98100" y="1613175"/>
            <a:ext cx="41999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 economics,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capital</a:t>
            </a:r>
            <a:r>
              <a:rPr lang="en-US" dirty="0">
                <a:latin typeface="Arial" pitchFamily="34" charset="0"/>
                <a:cs typeface="Arial" pitchFamily="34" charset="0"/>
              </a:rPr>
              <a:t> is a term used to describe  .  .  .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90282" y="3468469"/>
            <a:ext cx="4823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human skills and knowledge necessary for business success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90282" y="2382825"/>
            <a:ext cx="4823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materials needed to make a product or provide a service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85" y="1164607"/>
            <a:ext cx="2409825" cy="2189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 bwMode="auto">
          <a:xfrm>
            <a:off x="990600" y="5359115"/>
            <a:ext cx="7391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Why is human capital considered the most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important economic capital?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438400" y="49530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Discussion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9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90283" y="2938948"/>
            <a:ext cx="38817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Socialism</a:t>
            </a:r>
            <a:r>
              <a:rPr lang="en-US" dirty="0">
                <a:latin typeface="Arial" pitchFamily="34" charset="0"/>
                <a:cs typeface="Arial" pitchFamily="34" charset="0"/>
              </a:rPr>
              <a:t> is based on the creation and distribution of goods by the entire community or by the government. Socialism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dirty="0">
                <a:latin typeface="Arial" pitchFamily="34" charset="0"/>
                <a:cs typeface="Arial" pitchFamily="34" charset="0"/>
              </a:rPr>
              <a:t>condemned by Catholic social teaching.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381000" y="1214186"/>
            <a:ext cx="3124201" cy="4622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Economic Systems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90282" y="4763869"/>
            <a:ext cx="80727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moral economic system </a:t>
            </a:r>
            <a:r>
              <a:rPr lang="en-US" dirty="0">
                <a:latin typeface="Arial" pitchFamily="34" charset="0"/>
                <a:cs typeface="Arial" pitchFamily="34" charset="0"/>
              </a:rPr>
              <a:t>ensures the just distribution of the earth’s goods.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03730" y="1828800"/>
            <a:ext cx="3695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Capitalism</a:t>
            </a:r>
            <a:r>
              <a:rPr lang="en-US" dirty="0">
                <a:latin typeface="Arial" pitchFamily="34" charset="0"/>
                <a:cs typeface="Arial" pitchFamily="34" charset="0"/>
              </a:rPr>
              <a:t> is based on private ownership of goods and the free-market system.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800600" y="4250323"/>
            <a:ext cx="3378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By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Katrina.Tuliao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[CC-BY-2.0 (www.creativecommons.org/licenses/by/2.0)], via Wikimedia Commons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90" y="1397318"/>
            <a:ext cx="3716020" cy="2787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359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61683" y="3510214"/>
            <a:ext cx="3881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 market system in which individuals and businesses are free to create and sell goods and services at a price they choose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381000" y="1524000"/>
            <a:ext cx="2667000" cy="4622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Free Market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75130" y="2568013"/>
            <a:ext cx="3695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effective delivery of goods and services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34403"/>
            <a:ext cx="3847282" cy="3089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 bwMode="auto">
          <a:xfrm>
            <a:off x="381000" y="1960306"/>
            <a:ext cx="4199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free market means  .  .  .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876800" y="4724400"/>
            <a:ext cx="337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By Nathan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Freitas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(http://www.onwardtibet.org/ (site is down)) [CC-BY-SA-2.0 (www.creativecommons.org/licenses/by-sa/2.0)],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825587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76836" y="3357590"/>
            <a:ext cx="3881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help to keep prices low and businesses’ profit goals fair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690283" y="1143000"/>
            <a:ext cx="2967317" cy="4622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Free Market (continued)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03730" y="2639199"/>
            <a:ext cx="3695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respond to needs for important products and services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38201" y="2031492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free market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should  </a:t>
            </a:r>
            <a:r>
              <a:rPr lang="en-US" dirty="0">
                <a:latin typeface="Arial" pitchFamily="34" charset="0"/>
                <a:cs typeface="Arial" pitchFamily="34" charset="0"/>
              </a:rPr>
              <a:t>.  .  .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85800" y="4038600"/>
            <a:ext cx="38727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encourage individuals and businesses to take risks in developing new and better products and services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5800" y="5269468"/>
            <a:ext cx="7885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encourage businesses to be efficient and conserve the earth’s resources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34403"/>
            <a:ext cx="3847282" cy="3089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876800" y="4724400"/>
            <a:ext cx="337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By Nathan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Freitas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(http://www.onwardtibet.org/ (site is down)) [CC-BY-SA-2.0 (www.creativecommons.org/licenses/by-sa/2.0)],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410929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 txBox="1">
            <a:spLocks/>
          </p:cNvSpPr>
          <p:nvPr/>
        </p:nvSpPr>
        <p:spPr>
          <a:xfrm>
            <a:off x="609729" y="4343400"/>
            <a:ext cx="7924671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The principle of 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universal destination of goods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holds that the earth’s goods should be distributed fairly among all the people of the earth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God has provided for all people to have their basic needs met if we share the earth’s goods fairly.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685800"/>
            <a:ext cx="3268103" cy="3255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46590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435288" y="2782669"/>
            <a:ext cx="3489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protection of consumer and worker rights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462182" y="2113051"/>
            <a:ext cx="36150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fair distribution of the earth’s goods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215652" y="1143000"/>
            <a:ext cx="46997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Government and business must work together for  .  .  .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444252" y="3516868"/>
            <a:ext cx="3632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protection of the environment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04800" y="5117068"/>
            <a:ext cx="899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Give examples of how government and business can improve working relationships.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464686" y="4743254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Discussion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9" y="1260359"/>
            <a:ext cx="3665611" cy="2444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8814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8" grpId="0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905000" y="2895600"/>
            <a:ext cx="7272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staying open to God’s love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905000" y="2062190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becoming more like Christ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following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his </a:t>
            </a:r>
            <a:r>
              <a:rPr lang="en-US" dirty="0">
                <a:latin typeface="Arial" pitchFamily="34" charset="0"/>
                <a:cs typeface="Arial" pitchFamily="34" charset="0"/>
              </a:rPr>
              <a:t>plan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295400" y="11430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True success and happiness include  .  .  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819400" y="4648200"/>
            <a:ext cx="434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How do you define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happiness</a:t>
            </a:r>
            <a:r>
              <a:rPr lang="en-US" dirty="0">
                <a:latin typeface="Arial" pitchFamily="34" charset="0"/>
                <a:cs typeface="Arial" pitchFamily="34" charset="0"/>
              </a:rPr>
              <a:t>?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en-US" dirty="0">
                <a:latin typeface="Arial" pitchFamily="34" charset="0"/>
                <a:cs typeface="Arial" pitchFamily="34" charset="0"/>
              </a:rPr>
              <a:t>do you define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success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464686" y="4119799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Discussion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97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751696" y="2502205"/>
            <a:ext cx="4239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Hunger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751696" y="2959405"/>
            <a:ext cx="4239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Human Work / Labor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4724400" y="1447800"/>
            <a:ext cx="3886200" cy="10427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Economic Justice Issues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751696" y="2045004"/>
            <a:ext cx="4239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Poverty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4751696" y="3416605"/>
            <a:ext cx="4239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Economic Systems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0" y="1287522"/>
            <a:ext cx="4113760" cy="2751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1661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219200" y="45836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1.4 billion people lived in extreme poverty in 2005.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19200" y="50408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One in eight U.S. citizens lived below the poverty line in 2009.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5181600" y="1811923"/>
            <a:ext cx="3048000" cy="129441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National and World Scope of Hunger and Poverty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19200" y="41264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925 million people worldwide suffered from hunger in 2010.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1219200" y="5449669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More than 1.7 million Los Angeles County residents were at risk of hunger in 2009.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33400" y="3945523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err="1" smtClean="0">
                <a:latin typeface="Arial" pitchFamily="34" charset="0"/>
                <a:cs typeface="Arial" pitchFamily="34" charset="0"/>
              </a:rPr>
              <a:t>WikiMediaCommons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" y="964960"/>
            <a:ext cx="3688080" cy="27660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6512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533400" y="2318861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Are supported by sinful social structures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33400" y="3039070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Are not inevitable, because adequate resources exist and systems can be changed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304800" y="1190785"/>
            <a:ext cx="3276600" cy="4622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Poverty and Hunger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33400" y="1861661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Are a result of human sin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97357"/>
            <a:ext cx="4462577" cy="2976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58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876800" y="2685871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Catholic social teaching endorses democracy as a solution to poverty and hunger.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751294" y="4419600"/>
            <a:ext cx="3695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How is the concept of democracy spreading across the globe?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4572000" y="1143000"/>
            <a:ext cx="1927412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Democracy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876800" y="1709261"/>
            <a:ext cx="297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Even democracies can have small groups of powerful people.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838200"/>
            <a:ext cx="3017520" cy="452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>
            <a:off x="4495800" y="3974068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Discussion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91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990600" y="2306445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lack of clean water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90600" y="2763645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spread of disease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2000" y="1232921"/>
            <a:ext cx="2895600" cy="6045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Causes of Poverty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90600" y="1849245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lack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infrastructure </a:t>
            </a:r>
            <a:r>
              <a:rPr lang="en-US" dirty="0">
                <a:latin typeface="Arial" pitchFamily="34" charset="0"/>
                <a:cs typeface="Arial" pitchFamily="34" charset="0"/>
              </a:rPr>
              <a:t>people need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00125" y="3669268"/>
            <a:ext cx="5324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economic injustices by businesses and nations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00125" y="4126468"/>
            <a:ext cx="5324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racism and sexism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00125" y="3200400"/>
            <a:ext cx="5324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greed and selfishness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143000" y="49530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latin typeface="Arial" pitchFamily="34" charset="0"/>
                <a:cs typeface="Arial" pitchFamily="34" charset="0"/>
              </a:rPr>
              <a:t>What other causes can you name?</a:t>
            </a:r>
          </a:p>
        </p:txBody>
      </p:sp>
    </p:spTree>
    <p:extLst>
      <p:ext uri="{BB962C8B-B14F-4D97-AF65-F5344CB8AC3E}">
        <p14:creationId xmlns:p14="http://schemas.microsoft.com/office/powerpoint/2010/main" val="924964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114800" y="2554069"/>
            <a:ext cx="48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calling for a worldwide effort to promote development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114800" y="3239869"/>
            <a:ext cx="48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paying fair wages and practicing economic justice in business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3962400" y="1148015"/>
            <a:ext cx="46482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Ways to Address Poverty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114800" y="1600200"/>
            <a:ext cx="480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building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infrastructure </a:t>
            </a:r>
            <a:r>
              <a:rPr lang="en-US" dirty="0">
                <a:latin typeface="Arial" pitchFamily="34" charset="0"/>
                <a:cs typeface="Arial" pitchFamily="34" charset="0"/>
              </a:rPr>
              <a:t>for education, fair trade, health care, better transportation, and water systems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43000" y="44312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changing people’s hearts from selfishness to solidarity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43000" y="488846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respecting the dignity of each person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143000" y="39624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governments </a:t>
            </a:r>
            <a:r>
              <a:rPr lang="en-US" dirty="0">
                <a:latin typeface="Arial" pitchFamily="34" charset="0"/>
                <a:cs typeface="Arial" pitchFamily="34" charset="0"/>
              </a:rPr>
              <a:t>regulating business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ensure </a:t>
            </a:r>
            <a:r>
              <a:rPr lang="en-US" dirty="0">
                <a:latin typeface="Arial" pitchFamily="34" charset="0"/>
                <a:cs typeface="Arial" pitchFamily="34" charset="0"/>
              </a:rPr>
              <a:t>just economic practices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116842" y="539109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Arial" pitchFamily="34" charset="0"/>
                <a:cs typeface="Arial" pitchFamily="34" charset="0"/>
              </a:rPr>
              <a:t>What other ways can you name?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35814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3079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724400" y="2962870"/>
            <a:ext cx="419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Greed and the lack of moral social structures prevent unequal distribution of the earth’s goods.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09600" y="5474732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In what ways is a gap between rich and poor evident in your community?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4495800" y="1143000"/>
            <a:ext cx="2994212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Gap between Rich and Poor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724400" y="2026024"/>
            <a:ext cx="419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richest 1 percent of the world’s adults own 40 percent of the world’s assets.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124200" y="51054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Discussion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6" y="1295400"/>
            <a:ext cx="4039424" cy="2680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 bwMode="auto">
          <a:xfrm>
            <a:off x="4724400" y="3953470"/>
            <a:ext cx="43161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These inequities are detrimental to the development of social solidarity and community.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95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5" grpId="0"/>
      <p:bldP spid="10" grpId="0"/>
    </p:bldLst>
  </p:timing>
</p:sld>
</file>

<file path=ppt/theme/theme1.xml><?xml version="1.0" encoding="utf-8"?>
<a:theme xmlns:a="http://schemas.openxmlformats.org/drawingml/2006/main" name="LIC Presentation templat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template-New</Template>
  <TotalTime>978</TotalTime>
  <Words>975</Words>
  <Application>Microsoft Office PowerPoint</Application>
  <PresentationFormat>On-screen Show (4:3)</PresentationFormat>
  <Paragraphs>138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LIC Presentation template-New</vt:lpstr>
      <vt:lpstr>Examining Economic Justice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bmartinka</dc:creator>
  <cp:lastModifiedBy>pintern</cp:lastModifiedBy>
  <cp:revision>173</cp:revision>
  <dcterms:created xsi:type="dcterms:W3CDTF">2011-06-08T19:56:13Z</dcterms:created>
  <dcterms:modified xsi:type="dcterms:W3CDTF">2012-02-15T17:22:29Z</dcterms:modified>
</cp:coreProperties>
</file>