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3"/>
  </p:notesMasterIdLst>
  <p:sldIdLst>
    <p:sldId id="310" r:id="rId2"/>
    <p:sldId id="313" r:id="rId3"/>
    <p:sldId id="315" r:id="rId4"/>
    <p:sldId id="314" r:id="rId5"/>
    <p:sldId id="316" r:id="rId6"/>
    <p:sldId id="317" r:id="rId7"/>
    <p:sldId id="318" r:id="rId8"/>
    <p:sldId id="319" r:id="rId9"/>
    <p:sldId id="320" r:id="rId10"/>
    <p:sldId id="321" r:id="rId11"/>
    <p:sldId id="322" r:id="rId12"/>
  </p:sldIdLst>
  <p:sldSz cx="9144000" cy="6858000" type="screen4x3"/>
  <p:notesSz cx="6858000" cy="9144000"/>
  <p:custDataLst>
    <p:tags r:id="rId14"/>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9FF2F084-87D0-4E7F-875A-D15C1BECC493}">
          <p14:sldIdLst>
            <p14:sldId id="310"/>
            <p14:sldId id="313"/>
            <p14:sldId id="315"/>
            <p14:sldId id="314"/>
            <p14:sldId id="316"/>
            <p14:sldId id="317"/>
            <p14:sldId id="318"/>
            <p14:sldId id="319"/>
          </p14:sldIdLst>
        </p14:section>
        <p14:section name="Untitled Section" id="{726DA73A-7A1F-4A50-A644-CD13A33256D3}">
          <p14:sldIdLst>
            <p14:sldId id="320"/>
            <p14:sldId id="321"/>
            <p14:sldId id="3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Brooke Saron" initials="B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598"/>
    <a:srgbClr val="C30027"/>
    <a:srgbClr val="178D34"/>
    <a:srgbClr val="D60005"/>
    <a:srgbClr val="008000"/>
    <a:srgbClr val="314BCD"/>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86425" autoAdjust="0"/>
  </p:normalViewPr>
  <p:slideViewPr>
    <p:cSldViewPr snapToGrid="0" snapToObjects="1">
      <p:cViewPr varScale="1">
        <p:scale>
          <a:sx n="98" d="100"/>
          <a:sy n="98" d="100"/>
        </p:scale>
        <p:origin x="2058" y="108"/>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4/4/2023</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a:t>
            </a:r>
            <a:br>
              <a:rPr lang="en-US" dirty="0"/>
            </a:br>
            <a:r>
              <a:rPr lang="en-US" i="1" dirty="0"/>
              <a:t>Order:</a:t>
            </a:r>
            <a:r>
              <a:rPr lang="en-US" dirty="0"/>
              <a:t> Old Testament, Psalm, New Testament Letter, Gospel, Homily, Creed</a:t>
            </a:r>
          </a:p>
          <a:p>
            <a:r>
              <a:rPr lang="en-US" i="1" dirty="0"/>
              <a:t>Missing:</a:t>
            </a:r>
            <a:r>
              <a:rPr lang="en-US" dirty="0"/>
              <a:t> Prayer of the Faithful</a:t>
            </a:r>
          </a:p>
        </p:txBody>
      </p:sp>
      <p:sp>
        <p:nvSpPr>
          <p:cNvPr id="4" name="Slide Number Placeholder 3"/>
          <p:cNvSpPr>
            <a:spLocks noGrp="1"/>
          </p:cNvSpPr>
          <p:nvPr>
            <p:ph type="sldNum" sz="quarter" idx="5"/>
          </p:nvPr>
        </p:nvSpPr>
        <p:spPr/>
        <p:txBody>
          <a:bodyPr/>
          <a:lstStyle/>
          <a:p>
            <a:pPr>
              <a:defRPr/>
            </a:pPr>
            <a:fld id="{D3835CB9-1183-4972-9987-AD6871187B5F}" type="slidenum">
              <a:rPr lang="en-US" smtClean="0"/>
              <a:pPr>
                <a:defRPr/>
              </a:pPr>
              <a:t>9</a:t>
            </a:fld>
            <a:endParaRPr lang="en-US" dirty="0"/>
          </a:p>
        </p:txBody>
      </p:sp>
    </p:spTree>
    <p:extLst>
      <p:ext uri="{BB962C8B-B14F-4D97-AF65-F5344CB8AC3E}">
        <p14:creationId xmlns:p14="http://schemas.microsoft.com/office/powerpoint/2010/main" val="429481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835CB9-1183-4972-9987-AD6871187B5F}" type="slidenum">
              <a:rPr lang="en-US" smtClean="0"/>
              <a:pPr>
                <a:defRPr/>
              </a:pPr>
              <a:t>11</a:t>
            </a:fld>
            <a:endParaRPr lang="en-US" dirty="0"/>
          </a:p>
        </p:txBody>
      </p:sp>
    </p:spTree>
    <p:extLst>
      <p:ext uri="{BB962C8B-B14F-4D97-AF65-F5344CB8AC3E}">
        <p14:creationId xmlns:p14="http://schemas.microsoft.com/office/powerpoint/2010/main" val="11360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4/4/2023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
        <p:nvSpPr>
          <p:cNvPr id="4" name="Rectangle 3"/>
          <p:cNvSpPr/>
          <p:nvPr/>
        </p:nvSpPr>
        <p:spPr>
          <a:xfrm>
            <a:off x="7564358" y="6372180"/>
            <a:ext cx="1579642" cy="400110"/>
          </a:xfrm>
          <a:prstGeom prst="rect">
            <a:avLst/>
          </a:prstGeom>
        </p:spPr>
        <p:txBody>
          <a:bodyPr wrap="none">
            <a:spAutoFit/>
          </a:bodyPr>
          <a:lstStyle/>
          <a:p>
            <a:pPr algn="r"/>
            <a:r>
              <a:rPr lang="en-US" sz="1000" dirty="0">
                <a:latin typeface="Arial"/>
                <a:cs typeface="Arial"/>
              </a:rPr>
              <a:t>Document #: TX005817</a:t>
            </a:r>
          </a:p>
          <a:p>
            <a:pPr algn="r"/>
            <a:endParaRPr lang="en-US" sz="1000" dirty="0">
              <a:latin typeface="Arial"/>
              <a:cs typeface="Arial"/>
            </a:endParaRPr>
          </a:p>
        </p:txBody>
      </p:sp>
    </p:spTree>
    <p:extLst>
      <p:ext uri="{BB962C8B-B14F-4D97-AF65-F5344CB8AC3E}">
        <p14:creationId xmlns:p14="http://schemas.microsoft.com/office/powerpoint/2010/main" val="3733087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4171" y="229210"/>
            <a:ext cx="9492343"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a:solidFill>
                  <a:srgbClr val="0A5598"/>
                </a:solidFill>
                <a:latin typeface="Arial" panose="020B0604020202020204" pitchFamily="34" charset="0"/>
                <a:cs typeface="Arial" panose="020B0604020202020204" pitchFamily="34" charset="0"/>
              </a:rPr>
              <a:t>“Feeding on the Word”</a:t>
            </a:r>
          </a:p>
          <a:p>
            <a:pPr fontAlgn="auto">
              <a:spcAft>
                <a:spcPts val="0"/>
              </a:spcAft>
            </a:pPr>
            <a:r>
              <a:rPr lang="en-US" sz="1800" b="1" dirty="0">
                <a:solidFill>
                  <a:schemeClr val="bg1">
                    <a:lumMod val="50000"/>
                  </a:schemeClr>
                </a:solidFill>
                <a:latin typeface="Arial" panose="020B0604020202020204" pitchFamily="34" charset="0"/>
                <a:cs typeface="Arial" panose="020B0604020202020204" pitchFamily="34" charset="0"/>
              </a:rPr>
              <a:t>(Handbook, pages 323</a:t>
            </a:r>
            <a:r>
              <a:rPr lang="en-US" sz="1800" b="1" dirty="0">
                <a:solidFill>
                  <a:schemeClr val="bg1">
                    <a:lumMod val="50000"/>
                  </a:schemeClr>
                </a:solidFill>
              </a:rPr>
              <a:t>–</a:t>
            </a:r>
            <a:r>
              <a:rPr lang="en-US" sz="1800" b="1" dirty="0">
                <a:solidFill>
                  <a:schemeClr val="bg1">
                    <a:lumMod val="50000"/>
                  </a:schemeClr>
                </a:solidFill>
                <a:latin typeface="Arial" panose="020B0604020202020204" pitchFamily="34" charset="0"/>
                <a:cs typeface="Arial" panose="020B0604020202020204" pitchFamily="34" charset="0"/>
              </a:rPr>
              <a:t>326)</a:t>
            </a:r>
          </a:p>
          <a:p>
            <a:pPr fontAlgn="auto">
              <a:spcAft>
                <a:spcPts val="0"/>
              </a:spcAft>
            </a:pPr>
            <a:endParaRPr lang="en-US" sz="4200" b="1" dirty="0">
              <a:solidFill>
                <a:srgbClr val="0A5598"/>
              </a:solidFill>
              <a:latin typeface="Arial" panose="020B0604020202020204" pitchFamily="34" charset="0"/>
              <a:cs typeface="Arial" panose="020B0604020202020204" pitchFamily="34" charset="0"/>
            </a:endParaRPr>
          </a:p>
        </p:txBody>
      </p:sp>
      <p:sp>
        <p:nvSpPr>
          <p:cNvPr id="4" name="Rectangle 3"/>
          <p:cNvSpPr/>
          <p:nvPr/>
        </p:nvSpPr>
        <p:spPr>
          <a:xfrm>
            <a:off x="4723493" y="2205905"/>
            <a:ext cx="4238171" cy="2677656"/>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Liturgy of the Word is ultimately about hearing the Word of God, applying it to our lives through the homily, and then responding with the Creed and by offering prayers for others. </a:t>
            </a:r>
          </a:p>
        </p:txBody>
      </p:sp>
      <p:sp>
        <p:nvSpPr>
          <p:cNvPr id="6" name="Rectangle 5"/>
          <p:cNvSpPr/>
          <p:nvPr/>
        </p:nvSpPr>
        <p:spPr>
          <a:xfrm>
            <a:off x="-60456" y="5062139"/>
            <a:ext cx="1162498" cy="200055"/>
          </a:xfrm>
          <a:prstGeom prst="rect">
            <a:avLst/>
          </a:prstGeom>
        </p:spPr>
        <p:txBody>
          <a:bodyPr wrap="none">
            <a:spAutoFit/>
          </a:bodyPr>
          <a:lstStyle/>
          <a:p>
            <a:pPr fontAlgn="t"/>
            <a:r>
              <a:rPr lang="en-US" sz="700" dirty="0">
                <a:solidFill>
                  <a:srgbClr val="A6A6A6"/>
                </a:solidFill>
                <a:latin typeface="Arial"/>
              </a:rPr>
              <a:t>© alexskopje/iStock.com</a:t>
            </a:r>
          </a:p>
        </p:txBody>
      </p:sp>
      <p:pic>
        <p:nvPicPr>
          <p:cNvPr id="7" name="Picture 6" descr="S10-iStock_000031407282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41769"/>
            <a:ext cx="4544364" cy="3028461"/>
          </a:xfrm>
          <a:prstGeom prst="rect">
            <a:avLst/>
          </a:prstGeom>
        </p:spPr>
      </p:pic>
    </p:spTree>
    <p:extLst>
      <p:ext uri="{BB962C8B-B14F-4D97-AF65-F5344CB8AC3E}">
        <p14:creationId xmlns:p14="http://schemas.microsoft.com/office/powerpoint/2010/main" val="216368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4061" y="1998572"/>
            <a:ext cx="4429812" cy="2677656"/>
          </a:xfrm>
          <a:prstGeom prst="rect">
            <a:avLst/>
          </a:prstGeom>
          <a:noFill/>
        </p:spPr>
        <p:txBody>
          <a:bodyPr wrap="square" rtlCol="0">
            <a:sp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Take three sticky notes.</a:t>
            </a:r>
          </a:p>
          <a:p>
            <a:pPr marL="457200" indent="-457200">
              <a:buFont typeface="+mj-lt"/>
              <a:buAutoNum type="arabicPeriod"/>
            </a:pPr>
            <a:r>
              <a:rPr lang="en-US" dirty="0">
                <a:latin typeface="Arial" panose="020B0604020202020204" pitchFamily="34" charset="0"/>
                <a:cs typeface="Arial" panose="020B0604020202020204" pitchFamily="34" charset="0"/>
              </a:rPr>
              <a:t>Write three common themes we hear during the Liturgy of the Word, one theme on each sticky note.</a:t>
            </a:r>
          </a:p>
          <a:p>
            <a:pPr marL="457200" indent="-457200">
              <a:buFont typeface="+mj-lt"/>
              <a:buAutoNum type="arabicPeriod"/>
            </a:pPr>
            <a:r>
              <a:rPr lang="en-US" dirty="0">
                <a:latin typeface="Arial" panose="020B0604020202020204" pitchFamily="34" charset="0"/>
                <a:cs typeface="Arial" panose="020B0604020202020204" pitchFamily="34" charset="0"/>
              </a:rPr>
              <a:t>Post the sticky notes to the board.</a:t>
            </a:r>
          </a:p>
        </p:txBody>
      </p:sp>
      <p:pic>
        <p:nvPicPr>
          <p:cNvPr id="6" name="Picture 5" descr="S11-iStock_000079768181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61" y="-74342"/>
            <a:ext cx="3751822" cy="5622555"/>
          </a:xfrm>
          <a:prstGeom prst="rect">
            <a:avLst/>
          </a:prstGeom>
        </p:spPr>
      </p:pic>
      <p:sp>
        <p:nvSpPr>
          <p:cNvPr id="5" name="Rectangle 4"/>
          <p:cNvSpPr/>
          <p:nvPr/>
        </p:nvSpPr>
        <p:spPr>
          <a:xfrm rot="356017">
            <a:off x="1598503" y="4824456"/>
            <a:ext cx="2171105" cy="200055"/>
          </a:xfrm>
          <a:prstGeom prst="rect">
            <a:avLst/>
          </a:prstGeom>
        </p:spPr>
        <p:txBody>
          <a:bodyPr wrap="square">
            <a:spAutoFit/>
          </a:bodyPr>
          <a:lstStyle/>
          <a:p>
            <a:pPr fontAlgn="t"/>
            <a:r>
              <a:rPr lang="en-US" sz="700" dirty="0">
                <a:solidFill>
                  <a:srgbClr val="A6A6A6"/>
                </a:solidFill>
                <a:latin typeface="Arial"/>
              </a:rPr>
              <a:t>© Photoevent/iStock.com</a:t>
            </a:r>
          </a:p>
        </p:txBody>
      </p:sp>
      <p:sp>
        <p:nvSpPr>
          <p:cNvPr id="7" name="TextBox 6"/>
          <p:cNvSpPr txBox="1"/>
          <p:nvPr/>
        </p:nvSpPr>
        <p:spPr>
          <a:xfrm>
            <a:off x="2000160" y="382062"/>
            <a:ext cx="5123542" cy="1015663"/>
          </a:xfrm>
          <a:prstGeom prst="rect">
            <a:avLst/>
          </a:prstGeom>
          <a:noFill/>
        </p:spPr>
        <p:txBody>
          <a:bodyPr wrap="square" rtlCol="0">
            <a:spAutoFit/>
          </a:bodyPr>
          <a:lstStyle/>
          <a:p>
            <a:pPr algn="ctr"/>
            <a:r>
              <a:rPr lang="en-US" sz="6000" b="1" dirty="0">
                <a:solidFill>
                  <a:srgbClr val="178D34"/>
                </a:solidFill>
                <a:latin typeface="Arial" panose="020B0604020202020204" pitchFamily="34" charset="0"/>
                <a:cs typeface="Arial" panose="020B0604020202020204" pitchFamily="34" charset="0"/>
              </a:rPr>
              <a:t>Post It!</a:t>
            </a:r>
          </a:p>
        </p:txBody>
      </p:sp>
    </p:spTree>
    <p:extLst>
      <p:ext uri="{BB962C8B-B14F-4D97-AF65-F5344CB8AC3E}">
        <p14:creationId xmlns:p14="http://schemas.microsoft.com/office/powerpoint/2010/main" val="233811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777110"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a:solidFill>
                  <a:srgbClr val="0A5598"/>
                </a:solidFill>
                <a:latin typeface="Arial" panose="020B0604020202020204" pitchFamily="34" charset="0"/>
                <a:cs typeface="Arial" panose="020B0604020202020204" pitchFamily="34" charset="0"/>
              </a:rPr>
              <a:t>Liturgy</a:t>
            </a:r>
            <a:endParaRPr lang="en-US" sz="66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2015879" y="1585081"/>
            <a:ext cx="6947990"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a:t>
            </a:r>
            <a:r>
              <a:rPr lang="en-US" sz="8000" b="1" dirty="0">
                <a:solidFill>
                  <a:srgbClr val="C30027"/>
                </a:solidFill>
                <a:latin typeface="Arial" panose="020B0604020202020204" pitchFamily="34" charset="0"/>
                <a:cs typeface="Arial" panose="020B0604020202020204" pitchFamily="34" charset="0"/>
              </a:rPr>
              <a:t>Sacraments</a:t>
            </a:r>
            <a:endParaRPr lang="en-US" sz="8000" b="1" dirty="0">
              <a:solidFill>
                <a:srgbClr val="C30027"/>
              </a:solidFill>
            </a:endParaRPr>
          </a:p>
        </p:txBody>
      </p:sp>
      <p:sp>
        <p:nvSpPr>
          <p:cNvPr id="11" name="TextBox 10"/>
          <p:cNvSpPr txBox="1"/>
          <p:nvPr/>
        </p:nvSpPr>
        <p:spPr>
          <a:xfrm>
            <a:off x="0" y="4359084"/>
            <a:ext cx="9144000" cy="1446550"/>
          </a:xfrm>
          <a:prstGeom prst="rect">
            <a:avLst/>
          </a:prstGeom>
          <a:noFill/>
        </p:spPr>
        <p:txBody>
          <a:bodyPr wrap="square" rtlCol="0">
            <a:spAutoFit/>
          </a:bodyPr>
          <a:lstStyle/>
          <a:p>
            <a:pPr algn="ctr"/>
            <a:r>
              <a:rPr lang="en-US" sz="2000" dirty="0">
                <a:solidFill>
                  <a:srgbClr val="008000"/>
                </a:solidFill>
                <a:latin typeface="Arial"/>
                <a:cs typeface="Arial"/>
              </a:rPr>
              <a:t>Chapter 30</a:t>
            </a:r>
          </a:p>
          <a:p>
            <a:pPr algn="ctr"/>
            <a:r>
              <a:rPr lang="en-US" sz="3600" dirty="0">
                <a:solidFill>
                  <a:srgbClr val="008000"/>
                </a:solidFill>
                <a:latin typeface="Arial"/>
                <a:cs typeface="Arial"/>
              </a:rPr>
              <a:t>The Eucharist: The Liturgy of the Word</a:t>
            </a:r>
          </a:p>
          <a:p>
            <a:pPr algn="r"/>
            <a:endParaRPr lang="en-US" sz="800" dirty="0">
              <a:latin typeface="Arial"/>
              <a:cs typeface="Arial"/>
            </a:endParaRPr>
          </a:p>
          <a:p>
            <a:endParaRPr lang="en-US" dirty="0"/>
          </a:p>
        </p:txBody>
      </p:sp>
    </p:spTree>
    <p:extLst>
      <p:ext uri="{BB962C8B-B14F-4D97-AF65-F5344CB8AC3E}">
        <p14:creationId xmlns:p14="http://schemas.microsoft.com/office/powerpoint/2010/main" val="165238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5631" y="1198352"/>
            <a:ext cx="4549158" cy="3056222"/>
          </a:xfrm>
          <a:prstGeom prst="rect">
            <a:avLst/>
          </a:prstGeom>
        </p:spPr>
        <p:txBody>
          <a:bodyPr wrap="square">
            <a:spAutoFit/>
          </a:bodyPr>
          <a:lstStyle/>
          <a:p>
            <a:pPr marL="0" marR="0">
              <a:lnSpc>
                <a:spcPct val="115000"/>
              </a:lnSpc>
              <a:spcBef>
                <a:spcPts val="0"/>
              </a:spcBef>
              <a:spcAft>
                <a:spcPts val="0"/>
              </a:spcAft>
            </a:pPr>
            <a:r>
              <a:rPr lang="en-US" dirty="0">
                <a:solidFill>
                  <a:srgbClr val="000000"/>
                </a:solidFill>
                <a:latin typeface="Arial" panose="020B0604020202020204" pitchFamily="34" charset="0"/>
                <a:ea typeface="Times New Roman" panose="02020603050405020304" pitchFamily="18" charset="0"/>
                <a:cs typeface="TimesNewRomanPSMT"/>
              </a:rPr>
              <a:t>In this chapter, we will consider the Liturgy of the Word. In this first part of the Eucharistic celebration, the Word of God</a:t>
            </a:r>
            <a:br>
              <a:rPr lang="en-US" dirty="0">
                <a:solidFill>
                  <a:srgbClr val="000000"/>
                </a:solidFill>
                <a:latin typeface="Arial" panose="020B0604020202020204" pitchFamily="34" charset="0"/>
                <a:ea typeface="Times New Roman" panose="02020603050405020304" pitchFamily="18" charset="0"/>
                <a:cs typeface="TimesNewRomanPSMT"/>
              </a:rPr>
            </a:br>
            <a:r>
              <a:rPr lang="en-US" dirty="0">
                <a:solidFill>
                  <a:srgbClr val="000000"/>
                </a:solidFill>
                <a:latin typeface="Arial" panose="020B0604020202020204" pitchFamily="34" charset="0"/>
                <a:ea typeface="Times New Roman" panose="02020603050405020304" pitchFamily="18" charset="0"/>
                <a:cs typeface="TimesNewRomanPSMT"/>
              </a:rPr>
              <a:t>is proclaimed through biblical readings and is related to our lives in the homily. </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4" name="TextBox 3"/>
          <p:cNvSpPr txBox="1"/>
          <p:nvPr/>
        </p:nvSpPr>
        <p:spPr>
          <a:xfrm>
            <a:off x="4355632" y="4554838"/>
            <a:ext cx="4788370" cy="1200328"/>
          </a:xfrm>
          <a:prstGeom prst="rect">
            <a:avLst/>
          </a:prstGeom>
          <a:noFill/>
        </p:spPr>
        <p:txBody>
          <a:bodyPr wrap="square" rtlCol="0">
            <a:spAutoFit/>
          </a:bodyPr>
          <a:lstStyle/>
          <a:p>
            <a:r>
              <a:rPr lang="en-US" dirty="0">
                <a:solidFill>
                  <a:srgbClr val="000000"/>
                </a:solidFill>
                <a:latin typeface="Arial" panose="020B0604020202020204" pitchFamily="34" charset="0"/>
                <a:ea typeface="Times New Roman" panose="02020603050405020304" pitchFamily="18" charset="0"/>
                <a:cs typeface="TimesNewRomanPSMT"/>
              </a:rPr>
              <a:t>The Church responds in creed and prayer. </a:t>
            </a:r>
          </a:p>
          <a:p>
            <a:endParaRPr lang="en-US" dirty="0"/>
          </a:p>
        </p:txBody>
      </p:sp>
      <p:sp>
        <p:nvSpPr>
          <p:cNvPr id="6" name="TextBox 5"/>
          <p:cNvSpPr txBox="1"/>
          <p:nvPr/>
        </p:nvSpPr>
        <p:spPr>
          <a:xfrm>
            <a:off x="-79427" y="4154546"/>
            <a:ext cx="2666288" cy="200055"/>
          </a:xfrm>
          <a:prstGeom prst="rect">
            <a:avLst/>
          </a:prstGeom>
          <a:noFill/>
        </p:spPr>
        <p:txBody>
          <a:bodyPr wrap="square" rtlCol="0">
            <a:spAutoFit/>
          </a:bodyPr>
          <a:lstStyle/>
          <a:p>
            <a:pPr fontAlgn="t"/>
            <a:r>
              <a:rPr lang="en-US" sz="700" dirty="0">
                <a:solidFill>
                  <a:srgbClr val="A6A6A6"/>
                </a:solidFill>
                <a:latin typeface="Arial"/>
              </a:rPr>
              <a:t>© I. Grasbergs / Shutterstock.com</a:t>
            </a:r>
          </a:p>
        </p:txBody>
      </p:sp>
      <p:sp>
        <p:nvSpPr>
          <p:cNvPr id="7" name="TextBox 6"/>
          <p:cNvSpPr txBox="1"/>
          <p:nvPr/>
        </p:nvSpPr>
        <p:spPr>
          <a:xfrm>
            <a:off x="403959" y="163613"/>
            <a:ext cx="8224174" cy="677108"/>
          </a:xfrm>
          <a:prstGeom prst="rect">
            <a:avLst/>
          </a:prstGeom>
          <a:noFill/>
        </p:spPr>
        <p:txBody>
          <a:bodyPr wrap="square" rtlCol="0">
            <a:spAutoFit/>
          </a:bodyPr>
          <a:lstStyle/>
          <a:p>
            <a:pPr algn="ctr"/>
            <a:r>
              <a:rPr lang="en-US" sz="3800" b="1" dirty="0">
                <a:latin typeface="Arial" panose="020B0604020202020204" pitchFamily="34" charset="0"/>
                <a:cs typeface="Arial" panose="020B0604020202020204" pitchFamily="34" charset="0"/>
              </a:rPr>
              <a:t>Chapter Summary</a:t>
            </a:r>
          </a:p>
        </p:txBody>
      </p:sp>
      <p:pic>
        <p:nvPicPr>
          <p:cNvPr id="8" name="Picture 7" descr="ChSum-shutterstock_14087632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21100"/>
            <a:ext cx="4276204" cy="2839399"/>
          </a:xfrm>
          <a:prstGeom prst="rect">
            <a:avLst/>
          </a:prstGeom>
        </p:spPr>
      </p:pic>
    </p:spTree>
    <p:extLst>
      <p:ext uri="{BB962C8B-B14F-4D97-AF65-F5344CB8AC3E}">
        <p14:creationId xmlns:p14="http://schemas.microsoft.com/office/powerpoint/2010/main" val="3504349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4171" y="272814"/>
            <a:ext cx="9492343" cy="1143000"/>
          </a:xfrm>
        </p:spPr>
        <p:txBody>
          <a:bodyPr>
            <a:noAutofit/>
          </a:bodyPr>
          <a:lstStyle/>
          <a:p>
            <a:r>
              <a:rPr lang="en-US" sz="4200" b="1" dirty="0">
                <a:solidFill>
                  <a:srgbClr val="0A5598"/>
                </a:solidFill>
                <a:latin typeface="Arial" panose="020B0604020202020204" pitchFamily="34" charset="0"/>
                <a:cs typeface="Arial" panose="020B0604020202020204" pitchFamily="34" charset="0"/>
              </a:rPr>
              <a:t>Introduction</a:t>
            </a:r>
            <a:br>
              <a:rPr lang="en-US" sz="4200" b="1" dirty="0">
                <a:solidFill>
                  <a:srgbClr val="0A5598"/>
                </a:solidFill>
                <a:latin typeface="Arial" panose="020B0604020202020204" pitchFamily="34" charset="0"/>
                <a:cs typeface="Arial" panose="020B0604020202020204" pitchFamily="34" charset="0"/>
              </a:rPr>
            </a:br>
            <a:r>
              <a:rPr lang="en-US" sz="1800" b="1" dirty="0">
                <a:solidFill>
                  <a:schemeClr val="bg1">
                    <a:lumMod val="50000"/>
                  </a:schemeClr>
                </a:solidFill>
                <a:latin typeface="Arial" panose="020B0604020202020204" pitchFamily="34" charset="0"/>
                <a:cs typeface="Arial" panose="020B0604020202020204" pitchFamily="34" charset="0"/>
              </a:rPr>
              <a:t>(Handbook, pages 318</a:t>
            </a:r>
            <a:r>
              <a:rPr lang="en-US" sz="1800" b="1" dirty="0">
                <a:solidFill>
                  <a:schemeClr val="bg1">
                    <a:lumMod val="50000"/>
                  </a:schemeClr>
                </a:solidFill>
              </a:rPr>
              <a:t>–</a:t>
            </a:r>
            <a:r>
              <a:rPr lang="en-US" sz="1800" b="1" dirty="0">
                <a:solidFill>
                  <a:schemeClr val="bg1">
                    <a:lumMod val="50000"/>
                  </a:schemeClr>
                </a:solidFill>
                <a:latin typeface="Arial" panose="020B0604020202020204" pitchFamily="34" charset="0"/>
                <a:cs typeface="Arial" panose="020B0604020202020204" pitchFamily="34" charset="0"/>
              </a:rPr>
              <a:t>319)</a:t>
            </a:r>
            <a:br>
              <a:rPr lang="en-US" sz="1800" b="1" dirty="0">
                <a:solidFill>
                  <a:schemeClr val="bg1">
                    <a:lumMod val="50000"/>
                  </a:schemeClr>
                </a:solidFill>
                <a:latin typeface="Arial" panose="020B0604020202020204" pitchFamily="34" charset="0"/>
                <a:cs typeface="Arial" panose="020B0604020202020204" pitchFamily="34" charset="0"/>
              </a:rPr>
            </a:br>
            <a:endParaRPr lang="en-US" sz="1800" b="1" dirty="0">
              <a:solidFill>
                <a:schemeClr val="bg1">
                  <a:lumMod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263408" y="2097852"/>
            <a:ext cx="4129852" cy="267765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Liturgy of the Word proclaims the important events from salvation history and consists of biblical readings, a homily, the Creed and the Prayer of the Faithful.</a:t>
            </a:r>
          </a:p>
        </p:txBody>
      </p:sp>
      <p:sp>
        <p:nvSpPr>
          <p:cNvPr id="3" name="Rectangle 2"/>
          <p:cNvSpPr/>
          <p:nvPr/>
        </p:nvSpPr>
        <p:spPr>
          <a:xfrm>
            <a:off x="7676815" y="4969608"/>
            <a:ext cx="1595309" cy="200055"/>
          </a:xfrm>
          <a:prstGeom prst="rect">
            <a:avLst/>
          </a:prstGeom>
        </p:spPr>
        <p:txBody>
          <a:bodyPr wrap="none">
            <a:spAutoFit/>
          </a:bodyPr>
          <a:lstStyle/>
          <a:p>
            <a:pPr fontAlgn="t"/>
            <a:r>
              <a:rPr lang="en-US" sz="700" dirty="0">
                <a:solidFill>
                  <a:srgbClr val="A6A6A6"/>
                </a:solidFill>
                <a:latin typeface="Arial"/>
              </a:rPr>
              <a:t>© MariaSbytova/Shutterstock.com</a:t>
            </a:r>
          </a:p>
        </p:txBody>
      </p:sp>
      <p:pic>
        <p:nvPicPr>
          <p:cNvPr id="7" name="Picture 6" descr="S4-shutterstock_34648827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2447" y="1879042"/>
            <a:ext cx="4640490" cy="3090566"/>
          </a:xfrm>
          <a:prstGeom prst="rect">
            <a:avLst/>
          </a:prstGeom>
        </p:spPr>
      </p:pic>
    </p:spTree>
    <p:extLst>
      <p:ext uri="{BB962C8B-B14F-4D97-AF65-F5344CB8AC3E}">
        <p14:creationId xmlns:p14="http://schemas.microsoft.com/office/powerpoint/2010/main" val="418439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5-shutterstock_327753266.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80" y="1926858"/>
            <a:ext cx="4358283" cy="2678658"/>
          </a:xfrm>
          <a:prstGeom prst="rect">
            <a:avLst/>
          </a:prstGeom>
        </p:spPr>
      </p:pic>
      <p:sp>
        <p:nvSpPr>
          <p:cNvPr id="2" name="TextBox 1"/>
          <p:cNvSpPr txBox="1"/>
          <p:nvPr/>
        </p:nvSpPr>
        <p:spPr>
          <a:xfrm>
            <a:off x="1969642" y="385190"/>
            <a:ext cx="5123542" cy="1015663"/>
          </a:xfrm>
          <a:prstGeom prst="rect">
            <a:avLst/>
          </a:prstGeom>
          <a:noFill/>
        </p:spPr>
        <p:txBody>
          <a:bodyPr wrap="square" rtlCol="0">
            <a:spAutoFit/>
          </a:bodyPr>
          <a:lstStyle/>
          <a:p>
            <a:pPr algn="ctr"/>
            <a:r>
              <a:rPr lang="en-US" sz="6000" b="1" dirty="0">
                <a:solidFill>
                  <a:srgbClr val="178D34"/>
                </a:solidFill>
                <a:latin typeface="Arial" panose="020B0604020202020204" pitchFamily="34" charset="0"/>
                <a:cs typeface="Arial" panose="020B0604020202020204" pitchFamily="34" charset="0"/>
              </a:rPr>
              <a:t>Post It!</a:t>
            </a:r>
          </a:p>
        </p:txBody>
      </p:sp>
      <p:sp>
        <p:nvSpPr>
          <p:cNvPr id="3" name="TextBox 2"/>
          <p:cNvSpPr txBox="1"/>
          <p:nvPr/>
        </p:nvSpPr>
        <p:spPr>
          <a:xfrm>
            <a:off x="4691070" y="2043864"/>
            <a:ext cx="4136571" cy="2677656"/>
          </a:xfrm>
          <a:prstGeom prst="rect">
            <a:avLst/>
          </a:prstGeom>
          <a:noFill/>
        </p:spPr>
        <p:txBody>
          <a:bodyPr wrap="square" rtlCol="0">
            <a:sp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Take a sticky note.</a:t>
            </a:r>
          </a:p>
          <a:p>
            <a:pPr marL="457200" indent="-457200">
              <a:buFont typeface="+mj-lt"/>
              <a:buAutoNum type="arabicPeriod"/>
            </a:pPr>
            <a:r>
              <a:rPr lang="en-US" dirty="0">
                <a:latin typeface="Arial" panose="020B0604020202020204" pitchFamily="34" charset="0"/>
                <a:cs typeface="Arial" panose="020B0604020202020204" pitchFamily="34" charset="0"/>
              </a:rPr>
              <a:t>Write one thing that the Scriptures (Liturgy of the Word) reveal to us, when read during the Mass.</a:t>
            </a:r>
          </a:p>
          <a:p>
            <a:pPr marL="457200" indent="-457200">
              <a:buFont typeface="+mj-lt"/>
              <a:buAutoNum type="arabicPeriod"/>
            </a:pPr>
            <a:r>
              <a:rPr lang="en-US" dirty="0">
                <a:latin typeface="Arial" panose="020B0604020202020204" pitchFamily="34" charset="0"/>
                <a:cs typeface="Arial" panose="020B0604020202020204" pitchFamily="34" charset="0"/>
              </a:rPr>
              <a:t>Post the sticky note to the board.</a:t>
            </a:r>
          </a:p>
        </p:txBody>
      </p:sp>
      <p:sp>
        <p:nvSpPr>
          <p:cNvPr id="5" name="Rectangle 4"/>
          <p:cNvSpPr/>
          <p:nvPr/>
        </p:nvSpPr>
        <p:spPr>
          <a:xfrm rot="20530680">
            <a:off x="2879370" y="3418440"/>
            <a:ext cx="1556836" cy="200055"/>
          </a:xfrm>
          <a:prstGeom prst="rect">
            <a:avLst/>
          </a:prstGeom>
        </p:spPr>
        <p:txBody>
          <a:bodyPr wrap="none">
            <a:spAutoFit/>
          </a:bodyPr>
          <a:lstStyle/>
          <a:p>
            <a:pPr fontAlgn="t"/>
            <a:r>
              <a:rPr lang="en-US" sz="700" dirty="0">
                <a:solidFill>
                  <a:srgbClr val="A6A6A6"/>
                </a:solidFill>
                <a:latin typeface="Arial"/>
              </a:rPr>
              <a:t>© Pockygallery/Shutterstock.com</a:t>
            </a:r>
          </a:p>
        </p:txBody>
      </p:sp>
    </p:spTree>
    <p:extLst>
      <p:ext uri="{BB962C8B-B14F-4D97-AF65-F5344CB8AC3E}">
        <p14:creationId xmlns:p14="http://schemas.microsoft.com/office/powerpoint/2010/main" val="101140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4171" y="415197"/>
            <a:ext cx="9492343"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a:solidFill>
                  <a:srgbClr val="C30027"/>
                </a:solidFill>
                <a:latin typeface="Arial" panose="020B0604020202020204" pitchFamily="34" charset="0"/>
                <a:cs typeface="Arial" panose="020B0604020202020204" pitchFamily="34" charset="0"/>
              </a:rPr>
              <a:t>“Jesus, the Word of God”</a:t>
            </a:r>
          </a:p>
          <a:p>
            <a:pPr fontAlgn="auto">
              <a:spcAft>
                <a:spcPts val="0"/>
              </a:spcAft>
            </a:pPr>
            <a:r>
              <a:rPr lang="en-US" sz="1800" b="1" dirty="0">
                <a:solidFill>
                  <a:schemeClr val="bg1">
                    <a:lumMod val="50000"/>
                  </a:schemeClr>
                </a:solidFill>
                <a:latin typeface="Arial" panose="020B0604020202020204" pitchFamily="34" charset="0"/>
                <a:cs typeface="Arial" panose="020B0604020202020204" pitchFamily="34" charset="0"/>
              </a:rPr>
              <a:t>(Handbook, pages 319</a:t>
            </a:r>
            <a:r>
              <a:rPr lang="en-US" sz="1800" b="1" dirty="0">
                <a:solidFill>
                  <a:schemeClr val="bg1">
                    <a:lumMod val="50000"/>
                  </a:schemeClr>
                </a:solidFill>
              </a:rPr>
              <a:t>–</a:t>
            </a:r>
            <a:r>
              <a:rPr lang="en-US" sz="1800" b="1" dirty="0">
                <a:solidFill>
                  <a:schemeClr val="bg1">
                    <a:lumMod val="50000"/>
                  </a:schemeClr>
                </a:solidFill>
                <a:latin typeface="Arial" panose="020B0604020202020204" pitchFamily="34" charset="0"/>
                <a:cs typeface="Arial" panose="020B0604020202020204" pitchFamily="34" charset="0"/>
              </a:rPr>
              <a:t>320)</a:t>
            </a:r>
          </a:p>
          <a:p>
            <a:pPr fontAlgn="auto">
              <a:spcAft>
                <a:spcPts val="0"/>
              </a:spcAft>
            </a:pPr>
            <a:endParaRPr lang="en-US" sz="4200" b="1" dirty="0">
              <a:solidFill>
                <a:srgbClr val="C30027"/>
              </a:solidFill>
              <a:latin typeface="Arial" panose="020B0604020202020204" pitchFamily="34" charset="0"/>
              <a:cs typeface="Arial" panose="020B0604020202020204" pitchFamily="34" charset="0"/>
            </a:endParaRPr>
          </a:p>
        </p:txBody>
      </p:sp>
      <p:sp>
        <p:nvSpPr>
          <p:cNvPr id="4" name="Rectangle 3"/>
          <p:cNvSpPr/>
          <p:nvPr/>
        </p:nvSpPr>
        <p:spPr>
          <a:xfrm>
            <a:off x="5211704" y="2757621"/>
            <a:ext cx="3706518" cy="830997"/>
          </a:xfrm>
          <a:prstGeom prst="rect">
            <a:avLst/>
          </a:prstGeom>
        </p:spPr>
        <p:txBody>
          <a:bodyPr wrap="square">
            <a:spAutoFit/>
          </a:bodyPr>
          <a:lstStyle/>
          <a:p>
            <a:r>
              <a:rPr lang="en-US" dirty="0">
                <a:latin typeface="Arial" panose="020B0604020202020204" pitchFamily="34" charset="0"/>
                <a:cs typeface="Arial" panose="020B0604020202020204" pitchFamily="34" charset="0"/>
              </a:rPr>
              <a:t>Jesus is the </a:t>
            </a:r>
            <a:r>
              <a:rPr lang="en-US" i="1" dirty="0">
                <a:latin typeface="Arial" panose="020B0604020202020204" pitchFamily="34" charset="0"/>
                <a:cs typeface="Arial" panose="020B0604020202020204" pitchFamily="34" charset="0"/>
              </a:rPr>
              <a:t>Logos,</a:t>
            </a:r>
          </a:p>
          <a:p>
            <a:r>
              <a:rPr lang="en-US" dirty="0">
                <a:latin typeface="Arial" panose="020B0604020202020204" pitchFamily="34" charset="0"/>
                <a:cs typeface="Arial" panose="020B0604020202020204" pitchFamily="34" charset="0"/>
              </a:rPr>
              <a:t>God’s Word Made Flesh. </a:t>
            </a:r>
          </a:p>
        </p:txBody>
      </p:sp>
      <p:sp>
        <p:nvSpPr>
          <p:cNvPr id="6" name="Rectangle 5"/>
          <p:cNvSpPr/>
          <p:nvPr/>
        </p:nvSpPr>
        <p:spPr>
          <a:xfrm>
            <a:off x="-63374" y="5117767"/>
            <a:ext cx="1402948" cy="200055"/>
          </a:xfrm>
          <a:prstGeom prst="rect">
            <a:avLst/>
          </a:prstGeom>
        </p:spPr>
        <p:txBody>
          <a:bodyPr wrap="none">
            <a:spAutoFit/>
          </a:bodyPr>
          <a:lstStyle/>
          <a:p>
            <a:pPr fontAlgn="t"/>
            <a:r>
              <a:rPr lang="en-US" sz="700" dirty="0">
                <a:solidFill>
                  <a:srgbClr val="A6A6A6"/>
                </a:solidFill>
                <a:latin typeface="Arial"/>
              </a:rPr>
              <a:t>© Halfpoint/Shutterstock.com</a:t>
            </a:r>
          </a:p>
        </p:txBody>
      </p:sp>
      <p:pic>
        <p:nvPicPr>
          <p:cNvPr id="7" name="Picture 6" descr="S6-shutterstock_33494214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9928"/>
            <a:ext cx="4985926" cy="3325613"/>
          </a:xfrm>
          <a:prstGeom prst="rect">
            <a:avLst/>
          </a:prstGeom>
        </p:spPr>
      </p:pic>
    </p:spTree>
    <p:extLst>
      <p:ext uri="{BB962C8B-B14F-4D97-AF65-F5344CB8AC3E}">
        <p14:creationId xmlns:p14="http://schemas.microsoft.com/office/powerpoint/2010/main" val="1584963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96087" y="391118"/>
            <a:ext cx="5547914" cy="3021809"/>
          </a:xfrm>
          <a:prstGeom prst="rect">
            <a:avLst/>
          </a:prstGeom>
        </p:spPr>
      </p:pic>
      <p:sp>
        <p:nvSpPr>
          <p:cNvPr id="3" name="TextBox 2"/>
          <p:cNvSpPr txBox="1"/>
          <p:nvPr/>
        </p:nvSpPr>
        <p:spPr>
          <a:xfrm>
            <a:off x="657658" y="3751430"/>
            <a:ext cx="8173726" cy="156966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Write in your journal about how Jesus is the Word Made Flesh.</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How is Jesus made real?</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Where do you see Jesus revealed in your life?</a:t>
            </a:r>
          </a:p>
        </p:txBody>
      </p:sp>
      <p:sp>
        <p:nvSpPr>
          <p:cNvPr id="5" name="Rectangle 4"/>
          <p:cNvSpPr/>
          <p:nvPr/>
        </p:nvSpPr>
        <p:spPr>
          <a:xfrm>
            <a:off x="7300848" y="3212872"/>
            <a:ext cx="1390124" cy="200055"/>
          </a:xfrm>
          <a:prstGeom prst="rect">
            <a:avLst/>
          </a:prstGeom>
        </p:spPr>
        <p:txBody>
          <a:bodyPr wrap="none">
            <a:spAutoFit/>
          </a:bodyPr>
          <a:lstStyle/>
          <a:p>
            <a:pPr fontAlgn="t"/>
            <a:r>
              <a:rPr lang="en-US" sz="700" dirty="0">
                <a:solidFill>
                  <a:srgbClr val="A6A6A6"/>
                </a:solidFill>
                <a:latin typeface="Arial"/>
              </a:rPr>
              <a:t>© Olesssia/Shutterstock.com</a:t>
            </a:r>
          </a:p>
        </p:txBody>
      </p:sp>
      <p:sp>
        <p:nvSpPr>
          <p:cNvPr id="7" name="TextBox 6"/>
          <p:cNvSpPr txBox="1"/>
          <p:nvPr/>
        </p:nvSpPr>
        <p:spPr>
          <a:xfrm>
            <a:off x="65852" y="500251"/>
            <a:ext cx="5123542" cy="1015663"/>
          </a:xfrm>
          <a:prstGeom prst="rect">
            <a:avLst/>
          </a:prstGeom>
          <a:noFill/>
        </p:spPr>
        <p:txBody>
          <a:bodyPr wrap="square" rtlCol="0">
            <a:spAutoFit/>
          </a:bodyPr>
          <a:lstStyle/>
          <a:p>
            <a:pPr algn="ctr"/>
            <a:r>
              <a:rPr lang="en-US" sz="6000" b="1" dirty="0">
                <a:solidFill>
                  <a:srgbClr val="0A5598"/>
                </a:solidFill>
                <a:latin typeface="Arial" panose="020B0604020202020204" pitchFamily="34" charset="0"/>
                <a:cs typeface="Arial" panose="020B0604020202020204" pitchFamily="34" charset="0"/>
              </a:rPr>
              <a:t>Journal It!</a:t>
            </a:r>
          </a:p>
        </p:txBody>
      </p:sp>
    </p:spTree>
    <p:extLst>
      <p:ext uri="{BB962C8B-B14F-4D97-AF65-F5344CB8AC3E}">
        <p14:creationId xmlns:p14="http://schemas.microsoft.com/office/powerpoint/2010/main" val="391185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4171" y="244592"/>
            <a:ext cx="9492343"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a:solidFill>
                  <a:srgbClr val="178D34"/>
                </a:solidFill>
                <a:latin typeface="Arial" panose="020B0604020202020204" pitchFamily="34" charset="0"/>
                <a:cs typeface="Arial" panose="020B0604020202020204" pitchFamily="34" charset="0"/>
              </a:rPr>
              <a:t>“The Liturgy of the Word”</a:t>
            </a:r>
            <a:br>
              <a:rPr lang="en-US" sz="4200" b="1" dirty="0">
                <a:solidFill>
                  <a:srgbClr val="178D34"/>
                </a:solidFill>
                <a:latin typeface="Arial" panose="020B0604020202020204" pitchFamily="34" charset="0"/>
                <a:cs typeface="Arial" panose="020B0604020202020204" pitchFamily="34" charset="0"/>
              </a:rPr>
            </a:br>
            <a:r>
              <a:rPr lang="en-US" sz="4200" b="1" dirty="0">
                <a:solidFill>
                  <a:srgbClr val="178D34"/>
                </a:solidFill>
                <a:latin typeface="Arial" panose="020B0604020202020204" pitchFamily="34" charset="0"/>
                <a:cs typeface="Arial" panose="020B0604020202020204" pitchFamily="34" charset="0"/>
              </a:rPr>
              <a:t>and “The Gospel Reading”</a:t>
            </a:r>
          </a:p>
          <a:p>
            <a:pPr fontAlgn="auto">
              <a:spcAft>
                <a:spcPts val="0"/>
              </a:spcAft>
            </a:pPr>
            <a:r>
              <a:rPr lang="en-US" sz="1800" b="1" dirty="0">
                <a:solidFill>
                  <a:schemeClr val="bg1">
                    <a:lumMod val="50000"/>
                  </a:schemeClr>
                </a:solidFill>
                <a:latin typeface="Arial" panose="020B0604020202020204" pitchFamily="34" charset="0"/>
                <a:cs typeface="Arial" panose="020B0604020202020204" pitchFamily="34" charset="0"/>
              </a:rPr>
              <a:t>(Handbook, pages 321</a:t>
            </a:r>
            <a:r>
              <a:rPr lang="en-US" sz="1800" b="1" dirty="0">
                <a:solidFill>
                  <a:schemeClr val="bg1">
                    <a:lumMod val="50000"/>
                  </a:schemeClr>
                </a:solidFill>
              </a:rPr>
              <a:t>–</a:t>
            </a:r>
            <a:r>
              <a:rPr lang="en-US" sz="1800" b="1" dirty="0">
                <a:solidFill>
                  <a:schemeClr val="bg1">
                    <a:lumMod val="50000"/>
                  </a:schemeClr>
                </a:solidFill>
                <a:latin typeface="Arial" panose="020B0604020202020204" pitchFamily="34" charset="0"/>
                <a:cs typeface="Arial" panose="020B0604020202020204" pitchFamily="34" charset="0"/>
              </a:rPr>
              <a:t>323)</a:t>
            </a:r>
          </a:p>
          <a:p>
            <a:pPr fontAlgn="auto">
              <a:spcAft>
                <a:spcPts val="0"/>
              </a:spcAft>
            </a:pPr>
            <a:endParaRPr lang="en-US" b="1" dirty="0">
              <a:solidFill>
                <a:srgbClr val="178D34"/>
              </a:solidFill>
              <a:latin typeface="Arial" panose="020B0604020202020204" pitchFamily="34" charset="0"/>
              <a:cs typeface="Arial" panose="020B0604020202020204" pitchFamily="34" charset="0"/>
            </a:endParaRPr>
          </a:p>
        </p:txBody>
      </p:sp>
      <p:sp>
        <p:nvSpPr>
          <p:cNvPr id="4" name="Rectangle 3"/>
          <p:cNvSpPr/>
          <p:nvPr/>
        </p:nvSpPr>
        <p:spPr>
          <a:xfrm>
            <a:off x="272814" y="2303748"/>
            <a:ext cx="3909719" cy="2862322"/>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The Liturgy of the Word on Sundays includes readings from the Old Testament, a Psalm, a reading from a New Testament letter, and a reading from the Gospel. The readings are followed by the homily, the Creed, and the Prayer of the Faithful.</a:t>
            </a:r>
          </a:p>
        </p:txBody>
      </p:sp>
      <p:sp>
        <p:nvSpPr>
          <p:cNvPr id="6" name="Rectangle 5"/>
          <p:cNvSpPr/>
          <p:nvPr/>
        </p:nvSpPr>
        <p:spPr>
          <a:xfrm>
            <a:off x="7926638" y="5228426"/>
            <a:ext cx="1326004" cy="200055"/>
          </a:xfrm>
          <a:prstGeom prst="rect">
            <a:avLst/>
          </a:prstGeom>
        </p:spPr>
        <p:txBody>
          <a:bodyPr wrap="none">
            <a:spAutoFit/>
          </a:bodyPr>
          <a:lstStyle/>
          <a:p>
            <a:pPr fontAlgn="t"/>
            <a:r>
              <a:rPr lang="en-US" sz="700" dirty="0">
                <a:solidFill>
                  <a:srgbClr val="A6A6A6"/>
                </a:solidFill>
                <a:latin typeface="Arial"/>
              </a:rPr>
              <a:t>© Thoom/Shutterstock.com</a:t>
            </a:r>
          </a:p>
        </p:txBody>
      </p:sp>
      <p:pic>
        <p:nvPicPr>
          <p:cNvPr id="7" name="Picture 6" descr="S8-shutterstock_37260957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0296" y="2129861"/>
            <a:ext cx="4703704" cy="3127964"/>
          </a:xfrm>
          <a:prstGeom prst="rect">
            <a:avLst/>
          </a:prstGeom>
        </p:spPr>
      </p:pic>
    </p:spTree>
    <p:extLst>
      <p:ext uri="{BB962C8B-B14F-4D97-AF65-F5344CB8AC3E}">
        <p14:creationId xmlns:p14="http://schemas.microsoft.com/office/powerpoint/2010/main" val="205151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037" y="1408427"/>
            <a:ext cx="4948296" cy="2462213"/>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What does the Liturgy of the Word</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for Sunday Mass include?</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Put the following components in the order they happen.</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What component is missing?</a:t>
            </a:r>
          </a:p>
        </p:txBody>
      </p:sp>
      <p:sp>
        <p:nvSpPr>
          <p:cNvPr id="5" name="Rectangle 4"/>
          <p:cNvSpPr/>
          <p:nvPr/>
        </p:nvSpPr>
        <p:spPr>
          <a:xfrm>
            <a:off x="7740670" y="3525697"/>
            <a:ext cx="1403330" cy="200055"/>
          </a:xfrm>
          <a:prstGeom prst="rect">
            <a:avLst/>
          </a:prstGeom>
        </p:spPr>
        <p:txBody>
          <a:bodyPr wrap="none">
            <a:spAutoFit/>
          </a:bodyPr>
          <a:lstStyle/>
          <a:p>
            <a:pPr fontAlgn="t"/>
            <a:r>
              <a:rPr lang="en-US" sz="700" dirty="0">
                <a:solidFill>
                  <a:srgbClr val="A6A6A6"/>
                </a:solidFill>
                <a:latin typeface="Arial"/>
              </a:rPr>
              <a:t>© iQoncept/Shutterstock.com</a:t>
            </a:r>
          </a:p>
        </p:txBody>
      </p:sp>
      <p:sp>
        <p:nvSpPr>
          <p:cNvPr id="10" name="Oval 9"/>
          <p:cNvSpPr/>
          <p:nvPr/>
        </p:nvSpPr>
        <p:spPr>
          <a:xfrm>
            <a:off x="195959" y="4039556"/>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598917" y="4083716"/>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069838" y="4085721"/>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4552797" y="4109696"/>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093968" y="4090712"/>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635755" y="4039556"/>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78339" y="4494523"/>
            <a:ext cx="1074871" cy="461665"/>
          </a:xfrm>
          <a:prstGeom prst="rect">
            <a:avLst/>
          </a:prstGeom>
          <a:noFill/>
        </p:spPr>
        <p:txBody>
          <a:bodyPr wrap="square" rtlCol="0">
            <a:spAutoFit/>
          </a:bodyPr>
          <a:lstStyle/>
          <a:p>
            <a:r>
              <a:rPr lang="en-US" dirty="0">
                <a:latin typeface="Arial"/>
                <a:cs typeface="Arial"/>
              </a:rPr>
              <a:t>Psalm</a:t>
            </a:r>
          </a:p>
        </p:txBody>
      </p:sp>
      <p:sp>
        <p:nvSpPr>
          <p:cNvPr id="17" name="TextBox 16"/>
          <p:cNvSpPr txBox="1"/>
          <p:nvPr/>
        </p:nvSpPr>
        <p:spPr>
          <a:xfrm>
            <a:off x="1610690" y="4309857"/>
            <a:ext cx="1468267" cy="707886"/>
          </a:xfrm>
          <a:prstGeom prst="rect">
            <a:avLst/>
          </a:prstGeom>
          <a:noFill/>
        </p:spPr>
        <p:txBody>
          <a:bodyPr wrap="square" rtlCol="0">
            <a:spAutoFit/>
          </a:bodyPr>
          <a:lstStyle/>
          <a:p>
            <a:pPr algn="ctr"/>
            <a:r>
              <a:rPr lang="en-US" sz="2000" dirty="0">
                <a:latin typeface="Arial"/>
                <a:cs typeface="Arial"/>
              </a:rPr>
              <a:t>Old Testament</a:t>
            </a:r>
          </a:p>
        </p:txBody>
      </p:sp>
      <p:sp>
        <p:nvSpPr>
          <p:cNvPr id="18" name="TextBox 17"/>
          <p:cNvSpPr txBox="1"/>
          <p:nvPr/>
        </p:nvSpPr>
        <p:spPr>
          <a:xfrm>
            <a:off x="3249934" y="4530856"/>
            <a:ext cx="1143254" cy="461665"/>
          </a:xfrm>
          <a:prstGeom prst="rect">
            <a:avLst/>
          </a:prstGeom>
          <a:noFill/>
        </p:spPr>
        <p:txBody>
          <a:bodyPr wrap="square" rtlCol="0">
            <a:spAutoFit/>
          </a:bodyPr>
          <a:lstStyle/>
          <a:p>
            <a:r>
              <a:rPr lang="en-US" dirty="0">
                <a:latin typeface="Arial"/>
                <a:cs typeface="Arial"/>
              </a:rPr>
              <a:t>Homily</a:t>
            </a:r>
          </a:p>
        </p:txBody>
      </p:sp>
      <p:sp>
        <p:nvSpPr>
          <p:cNvPr id="19" name="TextBox 18"/>
          <p:cNvSpPr txBox="1"/>
          <p:nvPr/>
        </p:nvSpPr>
        <p:spPr>
          <a:xfrm>
            <a:off x="4688183" y="4538096"/>
            <a:ext cx="1155719" cy="461665"/>
          </a:xfrm>
          <a:prstGeom prst="rect">
            <a:avLst/>
          </a:prstGeom>
          <a:noFill/>
        </p:spPr>
        <p:txBody>
          <a:bodyPr wrap="square" rtlCol="0">
            <a:spAutoFit/>
          </a:bodyPr>
          <a:lstStyle/>
          <a:p>
            <a:r>
              <a:rPr lang="en-US" dirty="0">
                <a:latin typeface="Arial"/>
                <a:cs typeface="Arial"/>
              </a:rPr>
              <a:t>Gospel</a:t>
            </a:r>
          </a:p>
        </p:txBody>
      </p:sp>
      <p:sp>
        <p:nvSpPr>
          <p:cNvPr id="21" name="TextBox 20"/>
          <p:cNvSpPr txBox="1"/>
          <p:nvPr/>
        </p:nvSpPr>
        <p:spPr>
          <a:xfrm>
            <a:off x="6028063" y="4279983"/>
            <a:ext cx="1468267" cy="1015663"/>
          </a:xfrm>
          <a:prstGeom prst="rect">
            <a:avLst/>
          </a:prstGeom>
          <a:noFill/>
        </p:spPr>
        <p:txBody>
          <a:bodyPr wrap="square" rtlCol="0">
            <a:spAutoFit/>
          </a:bodyPr>
          <a:lstStyle/>
          <a:p>
            <a:pPr algn="ctr"/>
            <a:r>
              <a:rPr lang="en-US" sz="2000" dirty="0">
                <a:latin typeface="Arial"/>
                <a:cs typeface="Arial"/>
              </a:rPr>
              <a:t>New Testament</a:t>
            </a:r>
          </a:p>
          <a:p>
            <a:pPr algn="ctr"/>
            <a:r>
              <a:rPr lang="en-US" sz="2000" dirty="0">
                <a:latin typeface="Arial"/>
                <a:cs typeface="Arial"/>
              </a:rPr>
              <a:t>Letter</a:t>
            </a:r>
          </a:p>
        </p:txBody>
      </p:sp>
      <p:sp>
        <p:nvSpPr>
          <p:cNvPr id="23" name="TextBox 22"/>
          <p:cNvSpPr txBox="1"/>
          <p:nvPr/>
        </p:nvSpPr>
        <p:spPr>
          <a:xfrm>
            <a:off x="7771969" y="4538683"/>
            <a:ext cx="1025496" cy="461665"/>
          </a:xfrm>
          <a:prstGeom prst="rect">
            <a:avLst/>
          </a:prstGeom>
          <a:noFill/>
        </p:spPr>
        <p:txBody>
          <a:bodyPr wrap="square" rtlCol="0">
            <a:spAutoFit/>
          </a:bodyPr>
          <a:lstStyle/>
          <a:p>
            <a:r>
              <a:rPr lang="en-US" dirty="0">
                <a:latin typeface="Arial"/>
                <a:cs typeface="Arial"/>
              </a:rPr>
              <a:t>Creed</a:t>
            </a:r>
          </a:p>
        </p:txBody>
      </p:sp>
      <p:sp>
        <p:nvSpPr>
          <p:cNvPr id="20" name="TextBox 19"/>
          <p:cNvSpPr txBox="1"/>
          <p:nvPr/>
        </p:nvSpPr>
        <p:spPr>
          <a:xfrm>
            <a:off x="261961" y="385190"/>
            <a:ext cx="5123542" cy="1015663"/>
          </a:xfrm>
          <a:prstGeom prst="rect">
            <a:avLst/>
          </a:prstGeom>
          <a:noFill/>
        </p:spPr>
        <p:txBody>
          <a:bodyPr wrap="square" rtlCol="0">
            <a:spAutoFit/>
          </a:bodyPr>
          <a:lstStyle/>
          <a:p>
            <a:r>
              <a:rPr lang="en-US" sz="6000" b="1" dirty="0">
                <a:solidFill>
                  <a:srgbClr val="C30027"/>
                </a:solidFill>
                <a:latin typeface="Arial" panose="020B0604020202020204" pitchFamily="34" charset="0"/>
                <a:cs typeface="Arial" panose="020B0604020202020204" pitchFamily="34" charset="0"/>
              </a:rPr>
              <a:t>Review It!</a:t>
            </a:r>
          </a:p>
        </p:txBody>
      </p:sp>
      <p:pic>
        <p:nvPicPr>
          <p:cNvPr id="6" name="Picture 5" descr="S9-shutterstock_32206868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6579" y="385190"/>
            <a:ext cx="3717421" cy="3126351"/>
          </a:xfrm>
          <a:prstGeom prst="rect">
            <a:avLst/>
          </a:prstGeom>
        </p:spPr>
      </p:pic>
    </p:spTree>
    <p:extLst>
      <p:ext uri="{BB962C8B-B14F-4D97-AF65-F5344CB8AC3E}">
        <p14:creationId xmlns:p14="http://schemas.microsoft.com/office/powerpoint/2010/main" val="9341525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A22E41114A0442BDA4B318CCD17E04" ma:contentTypeVersion="17" ma:contentTypeDescription="Create a new document." ma:contentTypeScope="" ma:versionID="bb879eebb89bfda9cdf8cc88ffd0c214">
  <xsd:schema xmlns:xsd="http://www.w3.org/2001/XMLSchema" xmlns:xs="http://www.w3.org/2001/XMLSchema" xmlns:p="http://schemas.microsoft.com/office/2006/metadata/properties" xmlns:ns2="142e9677-830b-44b4-ba0c-f58ef7e2469c" xmlns:ns3="0b3d0e23-ca78-4c63-975f-9e9c5d49a020" targetNamespace="http://schemas.microsoft.com/office/2006/metadata/properties" ma:root="true" ma:fieldsID="3c96d41aa3af96678310697e81b7fbd3" ns2:_="" ns3:_="">
    <xsd:import namespace="142e9677-830b-44b4-ba0c-f58ef7e2469c"/>
    <xsd:import namespace="0b3d0e23-ca78-4c63-975f-9e9c5d49a0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2e9677-830b-44b4-ba0c-f58ef7e24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0150653-d90f-4439-85a8-715be6315a4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3d0e23-ca78-4c63-975f-9e9c5d49a0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988ff61-c716-4deb-bf2b-16a4962f11e7}" ma:internalName="TaxCatchAll" ma:showField="CatchAllData" ma:web="0b3d0e23-ca78-4c63-975f-9e9c5d49a0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6627A2-0D5B-46BF-8127-723FAE97D318}"/>
</file>

<file path=customXml/itemProps2.xml><?xml version="1.0" encoding="utf-8"?>
<ds:datastoreItem xmlns:ds="http://schemas.openxmlformats.org/officeDocument/2006/customXml" ds:itemID="{D46BF672-4AA0-487F-A809-5E5A804CAA12}"/>
</file>

<file path=docProps/app.xml><?xml version="1.0" encoding="utf-8"?>
<Properties xmlns="http://schemas.openxmlformats.org/officeDocument/2006/extended-properties" xmlns:vt="http://schemas.openxmlformats.org/officeDocument/2006/docPropsVTypes">
  <Template>Catholic Quiz Show-template ver 1-1</Template>
  <TotalTime>2875</TotalTime>
  <Words>478</Words>
  <Application>Microsoft Office PowerPoint</Application>
  <PresentationFormat>On-screen Show (4:3)</PresentationFormat>
  <Paragraphs>58</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CorpPowerpoint</vt:lpstr>
      <vt:lpstr>PowerPoint Presentation</vt:lpstr>
      <vt:lpstr>PowerPoint Presentation</vt:lpstr>
      <vt:lpstr>PowerPoint Presentation</vt:lpstr>
      <vt:lpstr>Introduction (Handbook, pages 318–319)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170</cp:revision>
  <dcterms:created xsi:type="dcterms:W3CDTF">2012-11-07T17:11:11Z</dcterms:created>
  <dcterms:modified xsi:type="dcterms:W3CDTF">2023-04-04T18:49:51Z</dcterms:modified>
</cp:coreProperties>
</file>