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rm_Ruff" initials="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85298" autoAdjust="0"/>
  </p:normalViewPr>
  <p:slideViewPr>
    <p:cSldViewPr>
      <p:cViewPr varScale="1">
        <p:scale>
          <a:sx n="90" d="100"/>
          <a:sy n="90" d="100"/>
        </p:scale>
        <p:origin x="1482" y="84"/>
      </p:cViewPr>
      <p:guideLst>
        <p:guide orient="horz" pos="2160"/>
        <p:guide pos="2880"/>
      </p:guideLst>
    </p:cSldViewPr>
  </p:slideViewPr>
  <p:notesTextViewPr>
    <p:cViewPr>
      <p:scale>
        <a:sx n="100" d="100"/>
        <a:sy n="100" d="100"/>
      </p:scale>
      <p:origin x="0" y="0"/>
    </p:cViewPr>
  </p:notesTextViewPr>
  <p:notesViewPr>
    <p:cSldViewPr>
      <p:cViewPr varScale="1">
        <p:scale>
          <a:sx n="71" d="100"/>
          <a:sy n="71" d="100"/>
        </p:scale>
        <p:origin x="286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98A599-0C70-4F31-8518-044BFEBBFAA5}" type="datetimeFigureOut">
              <a:rPr lang="en-US" smtClean="0"/>
              <a:pPr/>
              <a:t>4/22/2016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C278BA-EFA0-41DF-A177-E9FF389BECEE}" type="slidenum">
              <a:rPr lang="en-US" smtClean="0"/>
              <a:pPr/>
              <a:t>‹#›</a:t>
            </a:fld>
            <a:endParaRPr lang="en-US"/>
          </a:p>
        </p:txBody>
      </p:sp>
    </p:spTree>
    <p:extLst>
      <p:ext uri="{BB962C8B-B14F-4D97-AF65-F5344CB8AC3E}">
        <p14:creationId xmlns:p14="http://schemas.microsoft.com/office/powerpoint/2010/main" val="3732965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A9A9C-0A9A-4A95-A367-6104B5962A67}" type="datetimeFigureOut">
              <a:rPr lang="en-US" smtClean="0"/>
              <a:pPr/>
              <a:t>4/22/2016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619BF-D067-4163-A3CB-7CC757B87021}" type="slidenum">
              <a:rPr lang="en-US" smtClean="0"/>
              <a:pPr/>
              <a:t>‹#›</a:t>
            </a:fld>
            <a:endParaRPr lang="en-US"/>
          </a:p>
        </p:txBody>
      </p:sp>
    </p:spTree>
    <p:extLst>
      <p:ext uri="{BB962C8B-B14F-4D97-AF65-F5344CB8AC3E}">
        <p14:creationId xmlns:p14="http://schemas.microsoft.com/office/powerpoint/2010/main" val="631743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619BF-D067-4163-A3CB-7CC757B87021}" type="slidenum">
              <a:rPr lang="en-US" smtClean="0"/>
              <a:pPr/>
              <a:t>1</a:t>
            </a:fld>
            <a:endParaRPr lang="en-US"/>
          </a:p>
        </p:txBody>
      </p:sp>
    </p:spTree>
    <p:extLst>
      <p:ext uri="{BB962C8B-B14F-4D97-AF65-F5344CB8AC3E}">
        <p14:creationId xmlns:p14="http://schemas.microsoft.com/office/powerpoint/2010/main" val="1263049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that Eastern Catholic Churches are distinct from the Eastern Orthodox Church, which is not in full communion with Rome. Discuss the bulleted examples in article 27 of the student book. If there are Eastern Catholic Churches near where you live, relate their history in the region.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10</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for examples of religious practices or devotions that relate to their own cultures. (See the section “Additional Examples of Catholicity” in article 27 of the </a:t>
            </a:r>
            <a:r>
              <a:rPr lang="en-US" sz="1200" kern="1200" smtClean="0">
                <a:solidFill>
                  <a:schemeClr val="tx1"/>
                </a:solidFill>
                <a:latin typeface="+mn-lt"/>
                <a:ea typeface="+mn-ea"/>
                <a:cs typeface="+mn-cs"/>
              </a:rPr>
              <a:t>student book for </a:t>
            </a:r>
            <a:r>
              <a:rPr lang="en-US" sz="1200" kern="1200" dirty="0" smtClean="0">
                <a:solidFill>
                  <a:schemeClr val="tx1"/>
                </a:solidFill>
                <a:latin typeface="+mn-lt"/>
                <a:ea typeface="+mn-ea"/>
                <a:cs typeface="+mn-cs"/>
              </a:rPr>
              <a:t>examples.) Consider sharing examples from your culture as well.</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11</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Direct the students to read the quotation from Saint Cyril of Jerusalem in article 24 of the student book, and to answer the question that concludes that article, “How might you summarize in your own words Saint Cyril’s explanation of the word </a:t>
            </a:r>
            <a:r>
              <a:rPr lang="en-US" sz="1200" i="1" kern="1200" dirty="0" smtClean="0">
                <a:solidFill>
                  <a:schemeClr val="tx1"/>
                </a:solidFill>
                <a:latin typeface="+mn-lt"/>
                <a:ea typeface="+mn-ea"/>
                <a:cs typeface="+mn-cs"/>
              </a:rPr>
              <a:t>Catholic</a:t>
            </a:r>
            <a:r>
              <a:rPr lang="en-US" sz="1200" kern="1200" dirty="0" smtClean="0">
                <a:solidFill>
                  <a:schemeClr val="tx1"/>
                </a:solidFill>
                <a:latin typeface="+mn-lt"/>
                <a:ea typeface="+mn-ea"/>
                <a:cs typeface="+mn-cs"/>
              </a:rPr>
              <a: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to close their eyes; tell them to “see” the Church. Ask what they see. Review the definitions of </a:t>
            </a:r>
            <a:r>
              <a:rPr lang="en-US" sz="1200" i="1" kern="1200" dirty="0" smtClean="0">
                <a:solidFill>
                  <a:schemeClr val="tx1"/>
                </a:solidFill>
                <a:latin typeface="+mn-lt"/>
                <a:ea typeface="+mn-ea"/>
                <a:cs typeface="+mn-cs"/>
              </a:rPr>
              <a:t>Church</a:t>
            </a:r>
            <a:r>
              <a:rPr lang="en-US" sz="1200" kern="1200" dirty="0" smtClean="0">
                <a:solidFill>
                  <a:schemeClr val="tx1"/>
                </a:solidFill>
                <a:latin typeface="+mn-lt"/>
                <a:ea typeface="+mn-ea"/>
                <a:cs typeface="+mn-cs"/>
              </a:rPr>
              <a:t> from chapter 1, as in article 25 of the student book, relating them to what the students pictured. Explain that the fullness of Christ and the means of salvation exist in each of these three references.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for other examples where a person is a “visible foundation for unity.” Point out that we who recognize the Pope as the leader of the universal Church are united with him, and with all others who recognize his authority.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4</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which Sacraments lay the foundation for the Christian life (Baptism, the Eucharist, Confirmation); which continue Christ’s work of healing (Penance and Reconciliation, Anointing of the Sick); and which reflect the Church’s mission to the world (Matrimony, Holy Orders).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5</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Point out that the Church has a duty to proclaim the Gospel to all, while still acknowledging and encouraging spiritual and moral truths found in other religions.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6</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Ask volunteers to name some things Catholics and Jews have in common, and some things Catholics and Muslims have in common. Explain that the Church teaches that we should not blame Jewish people for the death of Christ, as was done in the past.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7</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Discuss some ways that missionaries and others may proclaim the Gospel in nonverbal ways, through symbols, through art, and by the way they live.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8</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If your students have researched saints for their Confirmation, ask several volunteers to identify those saints’ nationalities, social classes, and the work they did.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9</a:t>
            </a:fld>
            <a:endParaRPr lang="en-US"/>
          </a:p>
        </p:txBody>
      </p:sp>
    </p:spTree>
    <p:extLst>
      <p:ext uri="{BB962C8B-B14F-4D97-AF65-F5344CB8AC3E}">
        <p14:creationId xmlns:p14="http://schemas.microsoft.com/office/powerpoint/2010/main" val="3733783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470025"/>
          </a:xfrm>
        </p:spPr>
        <p:txBody>
          <a:bodyPr>
            <a:normAutofit/>
          </a:bodyPr>
          <a:lstStyle>
            <a:lvl1pPr algn="ctr">
              <a:defRPr sz="4400" b="1">
                <a:solidFill>
                  <a:schemeClr val="tx1"/>
                </a:solidFill>
                <a:effectLst>
                  <a:outerShdw blurRad="50800" dist="50800" dir="5400000" algn="ctr" rotWithShape="0">
                    <a:schemeClr val="bg1">
                      <a:lumMod val="85000"/>
                    </a:schemeClr>
                  </a:outerShdw>
                </a:effectLst>
                <a:latin typeface="Arial" pitchFamily="34" charset="0"/>
                <a:cs typeface="Arial" pitchFamily="34" charset="0"/>
              </a:defRPr>
            </a:lvl1pPr>
          </a:lstStyle>
          <a:p>
            <a:r>
              <a:rPr lang="en-US" smtClean="0"/>
              <a:t>Click to edit Master title style</a:t>
            </a:r>
            <a:endParaRPr lang="en-US" dirty="0"/>
          </a:p>
        </p:txBody>
      </p:sp>
      <p:sp>
        <p:nvSpPr>
          <p:cNvPr id="9" name="Text Placeholder 8"/>
          <p:cNvSpPr>
            <a:spLocks noGrp="1"/>
          </p:cNvSpPr>
          <p:nvPr>
            <p:ph type="body" sz="quarter" idx="10" hasCustomPrompt="1"/>
          </p:nvPr>
        </p:nvSpPr>
        <p:spPr>
          <a:xfrm>
            <a:off x="7543800" y="6019800"/>
            <a:ext cx="1676400" cy="304800"/>
          </a:xfrm>
        </p:spPr>
        <p:txBody>
          <a:bodyPr lIns="0" anchor="ctr" anchorCtr="0">
            <a:normAutofit/>
          </a:bodyPr>
          <a:lstStyle>
            <a:lvl1pPr algn="l">
              <a:buNone/>
              <a:defRPr sz="800">
                <a:solidFill>
                  <a:schemeClr val="bg1">
                    <a:lumMod val="50000"/>
                  </a:schemeClr>
                </a:solidFill>
              </a:defRPr>
            </a:lvl1pPr>
          </a:lstStyle>
          <a:p>
            <a:pPr lvl="0"/>
            <a:r>
              <a:rPr lang="en-US" dirty="0" smtClean="0"/>
              <a:t>Document # TX000000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4/22/2016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Church Is Catholic</a:t>
            </a:r>
            <a:endParaRPr lang="en-US" dirty="0"/>
          </a:p>
        </p:txBody>
      </p:sp>
      <p:sp>
        <p:nvSpPr>
          <p:cNvPr id="3" name="Subtitle 2"/>
          <p:cNvSpPr txBox="1">
            <a:spLocks/>
          </p:cNvSpPr>
          <p:nvPr/>
        </p:nvSpPr>
        <p:spPr>
          <a:xfrm>
            <a:off x="1981200" y="4876800"/>
            <a:ext cx="64008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i="1" dirty="0" smtClean="0"/>
              <a:t>The Church</a:t>
            </a:r>
          </a:p>
          <a:p>
            <a:pPr marL="0" indent="0" algn="ctr">
              <a:buNone/>
            </a:pPr>
            <a:r>
              <a:rPr lang="en-US" dirty="0"/>
              <a:t>Unit </a:t>
            </a:r>
            <a:r>
              <a:rPr lang="en-US" dirty="0" smtClean="0"/>
              <a:t>2, </a:t>
            </a:r>
            <a:r>
              <a:rPr lang="en-US" dirty="0"/>
              <a:t>Chapter </a:t>
            </a:r>
            <a:r>
              <a:rPr lang="en-US" dirty="0" smtClean="0"/>
              <a:t>6</a:t>
            </a:r>
            <a:endParaRPr lang="en-US" sz="1200" i="1" dirty="0"/>
          </a:p>
        </p:txBody>
      </p:sp>
      <p:sp>
        <p:nvSpPr>
          <p:cNvPr id="5" name="Text Placeholder 3"/>
          <p:cNvSpPr>
            <a:spLocks noGrp="1"/>
          </p:cNvSpPr>
          <p:nvPr/>
        </p:nvSpPr>
        <p:spPr>
          <a:xfrm>
            <a:off x="7543800" y="6172200"/>
            <a:ext cx="1295400" cy="123111"/>
          </a:xfrm>
          <a:prstGeom prst="rect">
            <a:avLst/>
          </a:prstGeom>
        </p:spPr>
        <p:txBody>
          <a:bodyPr vert="horz" lIns="0" tIns="0" rIns="0" bIns="0" rtlCol="0" anchor="ctr" anchorCtr="0">
            <a:spAutoFit/>
          </a:bodyPr>
          <a:lstStyle>
            <a:lvl1pPr marL="342900" indent="-342900" algn="l" defTabSz="914400" rtl="0" eaLnBrk="1" latinLnBrk="0" hangingPunct="1">
              <a:spcBef>
                <a:spcPct val="20000"/>
              </a:spcBef>
              <a:buFont typeface="Arial" pitchFamily="34" charset="0"/>
              <a:buNone/>
              <a:defRPr sz="8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Document #: TX005556</a:t>
            </a:r>
            <a:endParaRPr lang="en-US" dirty="0"/>
          </a:p>
        </p:txBody>
      </p:sp>
      <p:sp>
        <p:nvSpPr>
          <p:cNvPr id="6" name="TextBox 5"/>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Eastern Catholic Churches</a:t>
            </a:r>
            <a:endParaRPr lang="en-US" dirty="0"/>
          </a:p>
        </p:txBody>
      </p:sp>
      <p:sp>
        <p:nvSpPr>
          <p:cNvPr id="7" name="Text Placeholder 3"/>
          <p:cNvSpPr>
            <a:spLocks noGrp="1"/>
          </p:cNvSpPr>
          <p:nvPr>
            <p:ph idx="1"/>
          </p:nvPr>
        </p:nvSpPr>
        <p:spPr>
          <a:xfrm>
            <a:off x="3429000" y="1752600"/>
            <a:ext cx="4419600" cy="4373563"/>
          </a:xfrm>
          <a:prstGeom prst="rect">
            <a:avLst/>
          </a:prstGeom>
        </p:spPr>
        <p:txBody>
          <a:bodyPr/>
          <a:lstStyle/>
          <a:p>
            <a:r>
              <a:rPr lang="en-US" dirty="0" smtClean="0"/>
              <a:t>Eastern Churches separated from the Roman Church in the eleventh century.</a:t>
            </a:r>
          </a:p>
          <a:p>
            <a:r>
              <a:rPr lang="en-US" dirty="0" smtClean="0"/>
              <a:t>Twenty-one churches have since returned to full communion with Rome.</a:t>
            </a:r>
          </a:p>
          <a:p>
            <a:r>
              <a:rPr lang="en-US" dirty="0" smtClean="0"/>
              <a:t>Some of their rituals and practices differ from those of the Latin Church.</a:t>
            </a:r>
          </a:p>
          <a:p>
            <a:endParaRPr lang="en-US" dirty="0"/>
          </a:p>
        </p:txBody>
      </p:sp>
      <p:sp>
        <p:nvSpPr>
          <p:cNvPr id="6" name="TextBox 5"/>
          <p:cNvSpPr txBox="1"/>
          <p:nvPr/>
        </p:nvSpPr>
        <p:spPr bwMode="auto">
          <a:xfrm>
            <a:off x="914401" y="5194756"/>
            <a:ext cx="2438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gibleho</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2050" name="Picture 2" descr="C:\Users\bmartinka\Google Drive\SMP files\Church Chapter PPTs\New folder (2)\PPT_Images\C6S10-105874022Shutterstock.jpg"/>
          <p:cNvPicPr>
            <a:picLocks noChangeAspect="1" noChangeArrowheads="1"/>
          </p:cNvPicPr>
          <p:nvPr/>
        </p:nvPicPr>
        <p:blipFill>
          <a:blip r:embed="rId3" cstate="print"/>
          <a:srcRect t="4348"/>
          <a:stretch>
            <a:fillRect/>
          </a:stretch>
        </p:blipFill>
        <p:spPr bwMode="auto">
          <a:xfrm>
            <a:off x="990600" y="1828800"/>
            <a:ext cx="2330803"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Examples of Catholicity</a:t>
            </a:r>
            <a:endParaRPr lang="en-US" dirty="0"/>
          </a:p>
        </p:txBody>
      </p:sp>
      <p:sp>
        <p:nvSpPr>
          <p:cNvPr id="7" name="Text Placeholder 3"/>
          <p:cNvSpPr>
            <a:spLocks noGrp="1"/>
          </p:cNvSpPr>
          <p:nvPr>
            <p:ph idx="1"/>
          </p:nvPr>
        </p:nvSpPr>
        <p:spPr>
          <a:xfrm>
            <a:off x="1371600" y="1752600"/>
            <a:ext cx="4876800" cy="4373563"/>
          </a:xfrm>
          <a:prstGeom prst="rect">
            <a:avLst/>
          </a:prstGeom>
        </p:spPr>
        <p:txBody>
          <a:bodyPr/>
          <a:lstStyle/>
          <a:p>
            <a:pPr marL="0" indent="0">
              <a:buNone/>
            </a:pPr>
            <a:r>
              <a:rPr lang="en-US" dirty="0" smtClean="0"/>
              <a:t>The Church integrates diverse cultural elements and popular devotions into her unity: </a:t>
            </a:r>
          </a:p>
          <a:p>
            <a:r>
              <a:rPr lang="en-US" dirty="0" smtClean="0"/>
              <a:t>pilgrimages, religious dances, religious processions  </a:t>
            </a:r>
          </a:p>
          <a:p>
            <a:r>
              <a:rPr lang="en-US" dirty="0" smtClean="0"/>
              <a:t>devotions to saints and to Mary tied to the culture of particular peoples</a:t>
            </a:r>
          </a:p>
          <a:p>
            <a:endParaRPr lang="en-US" dirty="0"/>
          </a:p>
        </p:txBody>
      </p:sp>
      <p:sp>
        <p:nvSpPr>
          <p:cNvPr id="6" name="TextBox 5"/>
          <p:cNvSpPr txBox="1"/>
          <p:nvPr/>
        </p:nvSpPr>
        <p:spPr bwMode="auto">
          <a:xfrm>
            <a:off x="6553200" y="5423356"/>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Conny</a:t>
            </a:r>
            <a:r>
              <a:rPr lang="en-US" sz="800" dirty="0" smtClean="0">
                <a:solidFill>
                  <a:schemeClr val="bg1">
                    <a:lumMod val="65000"/>
                  </a:schemeClr>
                </a:solidFill>
              </a:rPr>
              <a:t> </a:t>
            </a:r>
            <a:r>
              <a:rPr lang="en-US" sz="800" dirty="0" err="1" smtClean="0">
                <a:solidFill>
                  <a:schemeClr val="bg1">
                    <a:lumMod val="65000"/>
                  </a:schemeClr>
                </a:solidFill>
              </a:rPr>
              <a:t>Sjostrom</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1026" name="Picture 2" descr="C:\Users\bmartinka\Google Drive\SMP files\Church Chapter PPTs\New folder (2)\PPT_Images\C6S11-122166979Shutterstock.jpg"/>
          <p:cNvPicPr>
            <a:picLocks noChangeAspect="1" noChangeArrowheads="1"/>
          </p:cNvPicPr>
          <p:nvPr/>
        </p:nvPicPr>
        <p:blipFill>
          <a:blip r:embed="rId3" cstate="print"/>
          <a:srcRect/>
          <a:stretch>
            <a:fillRect/>
          </a:stretch>
        </p:blipFill>
        <p:spPr bwMode="auto">
          <a:xfrm>
            <a:off x="6172200" y="1828800"/>
            <a:ext cx="2380196" cy="359251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smtClean="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10242" name="Picture 2" descr="C:\Users\bmartinka\Google Drive\SMP files\Church Chapter PPTs\New folder (2)\PPT_Images\C6S2-77989456Shutterstock.jpg"/>
          <p:cNvPicPr>
            <a:picLocks noChangeAspect="1" noChangeArrowheads="1"/>
          </p:cNvPicPr>
          <p:nvPr/>
        </p:nvPicPr>
        <p:blipFill>
          <a:blip r:embed="rId4" cstate="print"/>
          <a:srcRect t="37957" b="14596"/>
          <a:stretch>
            <a:fillRect/>
          </a:stretch>
        </p:blipFill>
        <p:spPr bwMode="auto">
          <a:xfrm>
            <a:off x="2209800" y="5105400"/>
            <a:ext cx="4818063" cy="1524000"/>
          </a:xfrm>
          <a:prstGeom prst="rect">
            <a:avLst/>
          </a:prstGeom>
          <a:noFill/>
        </p:spPr>
      </p:pic>
      <p:sp>
        <p:nvSpPr>
          <p:cNvPr id="2" name="Title 1"/>
          <p:cNvSpPr>
            <a:spLocks noGrp="1"/>
          </p:cNvSpPr>
          <p:nvPr>
            <p:ph type="title"/>
          </p:nvPr>
        </p:nvSpPr>
        <p:spPr/>
        <p:txBody>
          <a:bodyPr/>
          <a:lstStyle/>
          <a:p>
            <a:r>
              <a:rPr lang="en-US" dirty="0" smtClean="0"/>
              <a:t>The Meaning of the Word </a:t>
            </a:r>
            <a:r>
              <a:rPr lang="en-US" i="1" dirty="0" smtClean="0"/>
              <a:t>Catholic</a:t>
            </a:r>
            <a:endParaRPr lang="en-US" dirty="0"/>
          </a:p>
        </p:txBody>
      </p:sp>
      <p:sp>
        <p:nvSpPr>
          <p:cNvPr id="7" name="Text Placeholder 3"/>
          <p:cNvSpPr>
            <a:spLocks noGrp="1"/>
          </p:cNvSpPr>
          <p:nvPr>
            <p:ph idx="1"/>
          </p:nvPr>
        </p:nvSpPr>
        <p:spPr>
          <a:xfrm>
            <a:off x="1371600" y="1752600"/>
            <a:ext cx="6705600" cy="4373563"/>
          </a:xfrm>
          <a:prstGeom prst="rect">
            <a:avLst/>
          </a:prstGeom>
        </p:spPr>
        <p:txBody>
          <a:bodyPr/>
          <a:lstStyle/>
          <a:p>
            <a:r>
              <a:rPr lang="en-US" dirty="0" smtClean="0"/>
              <a:t>The third Mark of the Church is that she is Catholic. In one sense of the word (“universal”), it signifies that she is in relationship with every person.</a:t>
            </a:r>
          </a:p>
          <a:p>
            <a:r>
              <a:rPr lang="en-US" dirty="0" smtClean="0"/>
              <a:t>“The Church has it all,” because she has “all” of Christ and all of the means of salvation. </a:t>
            </a:r>
          </a:p>
          <a:p>
            <a:r>
              <a:rPr lang="en-US" dirty="0" smtClean="0"/>
              <a:t>“The Church calls to all,” inviting everyone. </a:t>
            </a:r>
          </a:p>
          <a:p>
            <a:endParaRPr lang="en-US" dirty="0"/>
          </a:p>
        </p:txBody>
      </p:sp>
      <p:sp>
        <p:nvSpPr>
          <p:cNvPr id="6" name="TextBox 5"/>
          <p:cNvSpPr txBox="1"/>
          <p:nvPr/>
        </p:nvSpPr>
        <p:spPr bwMode="auto">
          <a:xfrm>
            <a:off x="3657600" y="64770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RTimages</a:t>
            </a:r>
            <a:r>
              <a:rPr lang="en-US" sz="800" dirty="0" smtClean="0">
                <a:solidFill>
                  <a:schemeClr val="bg1">
                    <a:lumMod val="65000"/>
                  </a:schemeClr>
                </a:solidFill>
              </a:rPr>
              <a:t> / Shutterstock.com</a:t>
            </a:r>
            <a:endParaRPr lang="en-US" sz="800" dirty="0">
              <a:solidFill>
                <a:schemeClr val="bg1">
                  <a:lumMod val="65000"/>
                </a:schemeClr>
              </a:solidFill>
            </a:endParaRPr>
          </a:p>
        </p:txBody>
      </p:sp>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Catholicity: The Fullness of Christ in the Church</a:t>
            </a:r>
            <a:endParaRPr lang="en-US" dirty="0"/>
          </a:p>
        </p:txBody>
      </p:sp>
      <p:sp>
        <p:nvSpPr>
          <p:cNvPr id="7" name="Text Placeholder 3"/>
          <p:cNvSpPr>
            <a:spLocks noGrp="1"/>
          </p:cNvSpPr>
          <p:nvPr>
            <p:ph idx="1"/>
          </p:nvPr>
        </p:nvSpPr>
        <p:spPr>
          <a:prstGeom prst="rect">
            <a:avLst/>
          </a:prstGeom>
        </p:spPr>
        <p:txBody>
          <a:bodyPr/>
          <a:lstStyle/>
          <a:p>
            <a:r>
              <a:rPr lang="en-US" dirty="0" smtClean="0"/>
              <a:t>Each particular church, in union with Rome, has the full means of salvation within it.</a:t>
            </a:r>
          </a:p>
          <a:p>
            <a:r>
              <a:rPr lang="en-US" dirty="0" smtClean="0"/>
              <a:t>The Church is fully present throughout the world  .  .  .</a:t>
            </a:r>
          </a:p>
          <a:p>
            <a:r>
              <a:rPr lang="en-US" dirty="0" smtClean="0"/>
              <a:t>but she is also fully </a:t>
            </a:r>
            <a:br>
              <a:rPr lang="en-US" dirty="0" smtClean="0"/>
            </a:br>
            <a:r>
              <a:rPr lang="en-US" dirty="0" smtClean="0"/>
              <a:t>present in given </a:t>
            </a:r>
            <a:br>
              <a:rPr lang="en-US" dirty="0" smtClean="0"/>
            </a:br>
            <a:r>
              <a:rPr lang="en-US" dirty="0" smtClean="0"/>
              <a:t>locations, which differ </a:t>
            </a:r>
            <a:br>
              <a:rPr lang="en-US" dirty="0" smtClean="0"/>
            </a:br>
            <a:r>
              <a:rPr lang="en-US" dirty="0" smtClean="0"/>
              <a:t>from one another.</a:t>
            </a:r>
          </a:p>
          <a:p>
            <a:endParaRPr lang="en-US" dirty="0"/>
          </a:p>
        </p:txBody>
      </p:sp>
      <p:sp>
        <p:nvSpPr>
          <p:cNvPr id="6" name="TextBox 5"/>
          <p:cNvSpPr txBox="1"/>
          <p:nvPr/>
        </p:nvSpPr>
        <p:spPr bwMode="auto">
          <a:xfrm>
            <a:off x="5105400" y="51816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Hanzi-mor</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9218" name="Picture 2" descr="C:\Users\bmartinka\Google Drive\SMP files\Church Chapter PPTs\New folder (2)\PPT_Images\C6S3-150043508Shutterstock.jpg"/>
          <p:cNvPicPr>
            <a:picLocks noChangeAspect="1" noChangeArrowheads="1"/>
          </p:cNvPicPr>
          <p:nvPr/>
        </p:nvPicPr>
        <p:blipFill>
          <a:blip r:embed="rId4" cstate="print"/>
          <a:srcRect/>
          <a:stretch>
            <a:fillRect/>
          </a:stretch>
        </p:blipFill>
        <p:spPr bwMode="auto">
          <a:xfrm>
            <a:off x="5105400" y="3067125"/>
            <a:ext cx="3048000" cy="203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Catholicity and the Roman Catholic Church</a:t>
            </a:r>
            <a:endParaRPr lang="en-US" dirty="0"/>
          </a:p>
        </p:txBody>
      </p:sp>
      <p:sp>
        <p:nvSpPr>
          <p:cNvPr id="7" name="Text Placeholder 3"/>
          <p:cNvSpPr>
            <a:spLocks noGrp="1"/>
          </p:cNvSpPr>
          <p:nvPr>
            <p:ph idx="1"/>
          </p:nvPr>
        </p:nvSpPr>
        <p:spPr>
          <a:prstGeom prst="rect">
            <a:avLst/>
          </a:prstGeom>
        </p:spPr>
        <p:txBody>
          <a:bodyPr/>
          <a:lstStyle/>
          <a:p>
            <a:r>
              <a:rPr lang="en-US" dirty="0" smtClean="0"/>
              <a:t>Particular churches possess the catholicity of the apostolic faith when they are in communion with the Church of Rome.</a:t>
            </a:r>
          </a:p>
          <a:p>
            <a:r>
              <a:rPr lang="en-US" dirty="0" smtClean="0"/>
              <a:t>They recognize the authority of the Pope, the visible foundation for unity.</a:t>
            </a:r>
          </a:p>
          <a:p>
            <a:endParaRPr lang="en-US" dirty="0"/>
          </a:p>
        </p:txBody>
      </p:sp>
      <p:sp>
        <p:nvSpPr>
          <p:cNvPr id="6" name="TextBox 5"/>
          <p:cNvSpPr txBox="1"/>
          <p:nvPr/>
        </p:nvSpPr>
        <p:spPr bwMode="auto">
          <a:xfrm>
            <a:off x="2410549" y="6413956"/>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giulio</a:t>
            </a:r>
            <a:r>
              <a:rPr lang="en-US" sz="800" dirty="0" smtClean="0">
                <a:solidFill>
                  <a:schemeClr val="bg1">
                    <a:lumMod val="65000"/>
                  </a:schemeClr>
                </a:solidFill>
              </a:rPr>
              <a:t> </a:t>
            </a:r>
            <a:r>
              <a:rPr lang="en-US" sz="800" dirty="0" err="1" smtClean="0">
                <a:solidFill>
                  <a:schemeClr val="bg1">
                    <a:lumMod val="65000"/>
                  </a:schemeClr>
                </a:solidFill>
              </a:rPr>
              <a:t>napolitano</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8194" name="Picture 2" descr="C:\Users\bmartinka\Google Drive\SMP files\Church Chapter PPTs\New folder (2)\PPT_Images\C6S4-165881816Shutterstock.jpg"/>
          <p:cNvPicPr>
            <a:picLocks noChangeAspect="1" noChangeArrowheads="1"/>
          </p:cNvPicPr>
          <p:nvPr/>
        </p:nvPicPr>
        <p:blipFill>
          <a:blip r:embed="rId3" cstate="print"/>
          <a:srcRect b="12195"/>
          <a:stretch>
            <a:fillRect/>
          </a:stretch>
        </p:blipFill>
        <p:spPr bwMode="auto">
          <a:xfrm>
            <a:off x="2463800" y="3962400"/>
            <a:ext cx="4165600" cy="24384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Fullness of the Sacraments</a:t>
            </a:r>
            <a:endParaRPr lang="en-US" dirty="0"/>
          </a:p>
        </p:txBody>
      </p:sp>
      <p:sp>
        <p:nvSpPr>
          <p:cNvPr id="7" name="Text Placeholder 3"/>
          <p:cNvSpPr>
            <a:spLocks noGrp="1"/>
          </p:cNvSpPr>
          <p:nvPr>
            <p:ph idx="1"/>
          </p:nvPr>
        </p:nvSpPr>
        <p:spPr>
          <a:xfrm>
            <a:off x="1371600" y="1752600"/>
            <a:ext cx="3505200" cy="4373563"/>
          </a:xfrm>
          <a:prstGeom prst="rect">
            <a:avLst/>
          </a:prstGeom>
        </p:spPr>
        <p:txBody>
          <a:bodyPr/>
          <a:lstStyle/>
          <a:p>
            <a:r>
              <a:rPr lang="en-US" dirty="0" smtClean="0"/>
              <a:t>The Church celebrates all Seven Sacraments that Christ instituted.</a:t>
            </a:r>
          </a:p>
          <a:p>
            <a:r>
              <a:rPr lang="en-US" dirty="0" smtClean="0"/>
              <a:t>They express fullness in the sense that they touch the totality of a person’s life.</a:t>
            </a:r>
          </a:p>
          <a:p>
            <a:endParaRPr lang="en-US" dirty="0"/>
          </a:p>
        </p:txBody>
      </p:sp>
      <p:sp>
        <p:nvSpPr>
          <p:cNvPr id="6" name="TextBox 5"/>
          <p:cNvSpPr txBox="1"/>
          <p:nvPr/>
        </p:nvSpPr>
        <p:spPr bwMode="auto">
          <a:xfrm>
            <a:off x="4953000" y="44196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Ezz</a:t>
            </a:r>
            <a:r>
              <a:rPr lang="en-US" sz="800" dirty="0" smtClean="0">
                <a:solidFill>
                  <a:schemeClr val="bg1">
                    <a:lumMod val="65000"/>
                  </a:schemeClr>
                </a:solidFill>
              </a:rPr>
              <a:t> Mika </a:t>
            </a:r>
            <a:r>
              <a:rPr lang="en-US" sz="800" dirty="0" err="1" smtClean="0">
                <a:solidFill>
                  <a:schemeClr val="bg1">
                    <a:lumMod val="65000"/>
                  </a:schemeClr>
                </a:solidFill>
              </a:rPr>
              <a:t>Elya</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7170" name="Picture 2" descr="C:\Users\bmartinka\Google Drive\SMP files\Church Chapter PPTs\New folder (2)\PPT_Images\C6S5-6767401Shutterstock.jpg"/>
          <p:cNvPicPr>
            <a:picLocks noChangeAspect="1" noChangeArrowheads="1"/>
          </p:cNvPicPr>
          <p:nvPr/>
        </p:nvPicPr>
        <p:blipFill>
          <a:blip r:embed="rId3" cstate="print"/>
          <a:srcRect/>
          <a:stretch>
            <a:fillRect/>
          </a:stretch>
        </p:blipFill>
        <p:spPr bwMode="auto">
          <a:xfrm>
            <a:off x="4953000" y="1879599"/>
            <a:ext cx="3810001" cy="254000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Church’s Relationship with All People</a:t>
            </a:r>
            <a:endParaRPr lang="en-US" dirty="0"/>
          </a:p>
        </p:txBody>
      </p:sp>
      <p:sp>
        <p:nvSpPr>
          <p:cNvPr id="7" name="Text Placeholder 3"/>
          <p:cNvSpPr>
            <a:spLocks noGrp="1"/>
          </p:cNvSpPr>
          <p:nvPr>
            <p:ph idx="1"/>
          </p:nvPr>
        </p:nvSpPr>
        <p:spPr>
          <a:prstGeom prst="rect">
            <a:avLst/>
          </a:prstGeom>
        </p:spPr>
        <p:txBody>
          <a:bodyPr/>
          <a:lstStyle/>
          <a:p>
            <a:r>
              <a:rPr lang="en-US" dirty="0" smtClean="0"/>
              <a:t>The Church is open to dialogue with people of non-Christian religions.</a:t>
            </a:r>
          </a:p>
          <a:p>
            <a:r>
              <a:rPr lang="en-US" dirty="0" smtClean="0"/>
              <a:t>Non-Christian religions </a:t>
            </a:r>
            <a:br>
              <a:rPr lang="en-US" dirty="0" smtClean="0"/>
            </a:br>
            <a:r>
              <a:rPr lang="en-US" dirty="0" smtClean="0"/>
              <a:t>seek God, and </a:t>
            </a:r>
            <a:br>
              <a:rPr lang="en-US" dirty="0" smtClean="0"/>
            </a:br>
            <a:r>
              <a:rPr lang="en-US" dirty="0" smtClean="0"/>
              <a:t>goodness and truth </a:t>
            </a:r>
            <a:br>
              <a:rPr lang="en-US" dirty="0" smtClean="0"/>
            </a:br>
            <a:r>
              <a:rPr lang="en-US" dirty="0" smtClean="0"/>
              <a:t>can be found in them. </a:t>
            </a:r>
          </a:p>
          <a:p>
            <a:r>
              <a:rPr lang="en-US" dirty="0" smtClean="0"/>
              <a:t>The Church considers </a:t>
            </a:r>
            <a:br>
              <a:rPr lang="en-US" dirty="0" smtClean="0"/>
            </a:br>
            <a:r>
              <a:rPr lang="en-US" dirty="0" smtClean="0"/>
              <a:t>this goodness and </a:t>
            </a:r>
            <a:br>
              <a:rPr lang="en-US" dirty="0" smtClean="0"/>
            </a:br>
            <a:r>
              <a:rPr lang="en-US" dirty="0" smtClean="0"/>
              <a:t>truth to be a preparation </a:t>
            </a:r>
            <a:br>
              <a:rPr lang="en-US" dirty="0" smtClean="0"/>
            </a:br>
            <a:r>
              <a:rPr lang="en-US" dirty="0" smtClean="0"/>
              <a:t>for the Gospel.</a:t>
            </a:r>
          </a:p>
          <a:p>
            <a:endParaRPr lang="en-US" dirty="0"/>
          </a:p>
        </p:txBody>
      </p:sp>
      <p:sp>
        <p:nvSpPr>
          <p:cNvPr id="6" name="TextBox 5"/>
          <p:cNvSpPr txBox="1"/>
          <p:nvPr/>
        </p:nvSpPr>
        <p:spPr bwMode="auto">
          <a:xfrm>
            <a:off x="5145018" y="4971535"/>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meunierd</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6146" name="Picture 2" descr="C:\Users\bmartinka\Google Drive\SMP files\Church Chapter PPTs\New folder (2)\PPT_Images\C6S6-261729116Shutterstock.jpg"/>
          <p:cNvPicPr>
            <a:picLocks noChangeAspect="1" noChangeArrowheads="1"/>
          </p:cNvPicPr>
          <p:nvPr/>
        </p:nvPicPr>
        <p:blipFill>
          <a:blip r:embed="rId3" cstate="print"/>
          <a:srcRect/>
          <a:stretch>
            <a:fillRect/>
          </a:stretch>
        </p:blipFill>
        <p:spPr bwMode="auto">
          <a:xfrm>
            <a:off x="5120813" y="2667000"/>
            <a:ext cx="3642187" cy="2438400"/>
          </a:xfrm>
          <a:prstGeom prst="rect">
            <a:avLst/>
          </a:prstGeom>
          <a:ln>
            <a:noFill/>
          </a:ln>
          <a:effectLst>
            <a:softEdge rad="112500"/>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The Church’s Relationship</a:t>
            </a:r>
            <a:br>
              <a:rPr lang="en-US" dirty="0" smtClean="0"/>
            </a:br>
            <a:r>
              <a:rPr lang="en-US" dirty="0" smtClean="0"/>
              <a:t>with Jews and Muslims</a:t>
            </a:r>
            <a:endParaRPr lang="en-US" dirty="0"/>
          </a:p>
        </p:txBody>
      </p:sp>
      <p:sp>
        <p:nvSpPr>
          <p:cNvPr id="7" name="Text Placeholder 3"/>
          <p:cNvSpPr>
            <a:spLocks noGrp="1"/>
          </p:cNvSpPr>
          <p:nvPr>
            <p:ph idx="1"/>
          </p:nvPr>
        </p:nvSpPr>
        <p:spPr>
          <a:prstGeom prst="rect">
            <a:avLst/>
          </a:prstGeom>
        </p:spPr>
        <p:txBody>
          <a:bodyPr/>
          <a:lstStyle/>
          <a:p>
            <a:r>
              <a:rPr lang="en-US" dirty="0" smtClean="0"/>
              <a:t>There are many links between the Church and the Jewish people and religion. </a:t>
            </a:r>
          </a:p>
          <a:p>
            <a:r>
              <a:rPr lang="en-US" dirty="0" smtClean="0"/>
              <a:t>The Jewish people remain dear to God.</a:t>
            </a:r>
          </a:p>
          <a:p>
            <a:r>
              <a:rPr lang="en-US" dirty="0" smtClean="0"/>
              <a:t>God’s plan of salvation also includes Islam.  </a:t>
            </a:r>
          </a:p>
          <a:p>
            <a:endParaRPr lang="en-US" dirty="0"/>
          </a:p>
        </p:txBody>
      </p:sp>
      <p:sp>
        <p:nvSpPr>
          <p:cNvPr id="6" name="TextBox 5"/>
          <p:cNvSpPr txBox="1"/>
          <p:nvPr/>
        </p:nvSpPr>
        <p:spPr bwMode="auto">
          <a:xfrm rot="21420922">
            <a:off x="2178581" y="6480473"/>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Zurijeta</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5122" name="Picture 2" descr="C:\Users\bmartinka\Google Drive\SMP files\Church Chapter PPTs\New folder (2)\PPT_Images\C6S7-104822201Shutterstock.jpg"/>
          <p:cNvPicPr>
            <a:picLocks noChangeAspect="1" noChangeArrowheads="1"/>
          </p:cNvPicPr>
          <p:nvPr/>
        </p:nvPicPr>
        <p:blipFill>
          <a:blip r:embed="rId3" cstate="print"/>
          <a:srcRect b="25264"/>
          <a:stretch>
            <a:fillRect/>
          </a:stretch>
        </p:blipFill>
        <p:spPr bwMode="auto">
          <a:xfrm rot="186453">
            <a:off x="2209800" y="4229047"/>
            <a:ext cx="4276725" cy="2133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The Church’s Relationship</a:t>
            </a:r>
            <a:br>
              <a:rPr lang="en-US" dirty="0" smtClean="0"/>
            </a:br>
            <a:r>
              <a:rPr lang="en-US" dirty="0" smtClean="0"/>
              <a:t>with Other Non-Christian Religions</a:t>
            </a:r>
            <a:endParaRPr lang="en-US" dirty="0"/>
          </a:p>
        </p:txBody>
      </p:sp>
      <p:sp>
        <p:nvSpPr>
          <p:cNvPr id="7" name="Text Placeholder 3"/>
          <p:cNvSpPr>
            <a:spLocks noGrp="1"/>
          </p:cNvSpPr>
          <p:nvPr>
            <p:ph idx="1"/>
          </p:nvPr>
        </p:nvSpPr>
        <p:spPr>
          <a:xfrm>
            <a:off x="1371600" y="2209800"/>
            <a:ext cx="4648200" cy="3916363"/>
          </a:xfrm>
          <a:prstGeom prst="rect">
            <a:avLst/>
          </a:prstGeom>
        </p:spPr>
        <p:txBody>
          <a:bodyPr/>
          <a:lstStyle/>
          <a:p>
            <a:r>
              <a:rPr lang="en-US" dirty="0" smtClean="0"/>
              <a:t>Hindus and Buddhists search for the one God.</a:t>
            </a:r>
          </a:p>
          <a:p>
            <a:r>
              <a:rPr lang="en-US" dirty="0" smtClean="0"/>
              <a:t>The Church deeply respects people of different religious traditions.</a:t>
            </a:r>
          </a:p>
          <a:p>
            <a:r>
              <a:rPr lang="en-US" dirty="0" smtClean="0"/>
              <a:t>The Church is connected with all people, even those with no religion.</a:t>
            </a:r>
          </a:p>
          <a:p>
            <a:endParaRPr lang="en-US" dirty="0"/>
          </a:p>
        </p:txBody>
      </p:sp>
      <p:sp>
        <p:nvSpPr>
          <p:cNvPr id="6" name="TextBox 5"/>
          <p:cNvSpPr txBox="1"/>
          <p:nvPr/>
        </p:nvSpPr>
        <p:spPr bwMode="auto">
          <a:xfrm>
            <a:off x="6019800" y="5575756"/>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sayyanj</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4098" name="Picture 2" descr="C:\Users\bmartinka\Google Drive\SMP files\Church Chapter PPTs\New folder (2)\PPT_Images\C6S8-199027013Shutterstock.jpg"/>
          <p:cNvPicPr>
            <a:picLocks noChangeAspect="1" noChangeArrowheads="1"/>
          </p:cNvPicPr>
          <p:nvPr/>
        </p:nvPicPr>
        <p:blipFill>
          <a:blip r:embed="rId3" cstate="print"/>
          <a:srcRect/>
          <a:stretch>
            <a:fillRect/>
          </a:stretch>
        </p:blipFill>
        <p:spPr bwMode="auto">
          <a:xfrm>
            <a:off x="6134512" y="2286000"/>
            <a:ext cx="2402698"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Universality and Diversity</a:t>
            </a:r>
            <a:endParaRPr lang="en-US" dirty="0"/>
          </a:p>
        </p:txBody>
      </p:sp>
      <p:sp>
        <p:nvSpPr>
          <p:cNvPr id="7" name="Text Placeholder 3"/>
          <p:cNvSpPr>
            <a:spLocks noGrp="1"/>
          </p:cNvSpPr>
          <p:nvPr>
            <p:ph idx="1"/>
          </p:nvPr>
        </p:nvSpPr>
        <p:spPr>
          <a:prstGeom prst="rect">
            <a:avLst/>
          </a:prstGeom>
        </p:spPr>
        <p:txBody>
          <a:bodyPr/>
          <a:lstStyle/>
          <a:p>
            <a:r>
              <a:rPr lang="en-US" dirty="0" smtClean="0"/>
              <a:t>We must embrace, not erase, differences of culture, race, wealth, or social class. </a:t>
            </a:r>
          </a:p>
          <a:p>
            <a:r>
              <a:rPr lang="en-US" dirty="0" smtClean="0"/>
              <a:t>Our saints have come from various walks of life and places in the world.</a:t>
            </a:r>
          </a:p>
          <a:p>
            <a:endParaRPr lang="en-US" dirty="0"/>
          </a:p>
        </p:txBody>
      </p:sp>
      <p:sp>
        <p:nvSpPr>
          <p:cNvPr id="6" name="TextBox 5"/>
          <p:cNvSpPr txBox="1"/>
          <p:nvPr/>
        </p:nvSpPr>
        <p:spPr bwMode="auto">
          <a:xfrm>
            <a:off x="2438400" y="6490156"/>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Komar</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3074" name="Picture 2" descr="C:\Users\bmartinka\Google Drive\SMP files\Church Chapter PPTs\New folder (2)\PPT_Images\C6S9-89650282Shutterstock.jpg"/>
          <p:cNvPicPr>
            <a:picLocks noChangeAspect="1" noChangeArrowheads="1"/>
          </p:cNvPicPr>
          <p:nvPr/>
        </p:nvPicPr>
        <p:blipFill>
          <a:blip r:embed="rId3" cstate="print"/>
          <a:srcRect/>
          <a:stretch>
            <a:fillRect/>
          </a:stretch>
        </p:blipFill>
        <p:spPr bwMode="auto">
          <a:xfrm>
            <a:off x="2509187" y="3581400"/>
            <a:ext cx="4272613" cy="283753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LIC Presentation template</Template>
  <TotalTime>685</TotalTime>
  <Words>1015</Words>
  <Application>Microsoft Office PowerPoint</Application>
  <PresentationFormat>On-screen Show (4:3)</PresentationFormat>
  <Paragraphs>94</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Arial Regular</vt:lpstr>
      <vt:lpstr>Calibri</vt:lpstr>
      <vt:lpstr>LIC Presentation template</vt:lpstr>
      <vt:lpstr>The Church Is Catholic</vt:lpstr>
      <vt:lpstr>The Meaning of the Word Catholic</vt:lpstr>
      <vt:lpstr>Catholicity: The Fullness of Christ in the Church</vt:lpstr>
      <vt:lpstr>Catholicity and the Roman Catholic Church</vt:lpstr>
      <vt:lpstr>The Fullness of the Sacraments</vt:lpstr>
      <vt:lpstr>The Church’s Relationship with All People</vt:lpstr>
      <vt:lpstr>The Church’s Relationship with Jews and Muslims</vt:lpstr>
      <vt:lpstr>The Church’s Relationship with Other Non-Christian Religions</vt:lpstr>
      <vt:lpstr>Universality and Diversity</vt:lpstr>
      <vt:lpstr>Eastern Catholic Churches</vt:lpstr>
      <vt:lpstr>Additional Examples of Catholicity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Caren Yang</cp:lastModifiedBy>
  <cp:revision>49</cp:revision>
  <dcterms:created xsi:type="dcterms:W3CDTF">2011-01-10T17:35:40Z</dcterms:created>
  <dcterms:modified xsi:type="dcterms:W3CDTF">2016-04-22T18:09:39Z</dcterms:modified>
</cp:coreProperties>
</file>