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19"/>
  </p:notesMasterIdLst>
  <p:sldIdLst>
    <p:sldId id="310" r:id="rId2"/>
    <p:sldId id="329" r:id="rId3"/>
    <p:sldId id="330" r:id="rId4"/>
    <p:sldId id="331" r:id="rId5"/>
    <p:sldId id="332" r:id="rId6"/>
    <p:sldId id="333" r:id="rId7"/>
    <p:sldId id="334" r:id="rId8"/>
    <p:sldId id="335" r:id="rId9"/>
    <p:sldId id="336" r:id="rId10"/>
    <p:sldId id="337" r:id="rId11"/>
    <p:sldId id="338" r:id="rId12"/>
    <p:sldId id="339" r:id="rId13"/>
    <p:sldId id="340" r:id="rId14"/>
    <p:sldId id="341" r:id="rId15"/>
    <p:sldId id="342" r:id="rId16"/>
    <p:sldId id="343" r:id="rId17"/>
    <p:sldId id="344" r:id="rId18"/>
  </p:sldIdLst>
  <p:sldSz cx="9144000" cy="6858000" type="screen4x3"/>
  <p:notesSz cx="6858000" cy="9144000"/>
  <p:custDataLst>
    <p:tags r:id="rId20"/>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stin Karr" initials="JK" lastIdx="4" clrIdx="0"/>
  <p:cmAuthor id="1" name="Susanna Seibert" initials="SS" lastIdx="5" clrIdx="1"/>
  <p:cmAuthor id="2" name="Joanna Dailey" initials="JD"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A5598"/>
    <a:srgbClr val="C30027"/>
    <a:srgbClr val="178D34"/>
    <a:srgbClr val="008000"/>
    <a:srgbClr val="D60005"/>
    <a:srgbClr val="314BCD"/>
    <a:srgbClr val="FF0000"/>
    <a:srgbClr val="3539C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86425" autoAdjust="0"/>
  </p:normalViewPr>
  <p:slideViewPr>
    <p:cSldViewPr snapToGrid="0" snapToObjects="1">
      <p:cViewPr varScale="1">
        <p:scale>
          <a:sx n="112" d="100"/>
          <a:sy n="112" d="100"/>
        </p:scale>
        <p:origin x="1590" y="102"/>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16DC5929-8357-4C99-A218-FA02D61B50BC}" type="datetimeFigureOut">
              <a:rPr lang="en-US"/>
              <a:pPr>
                <a:defRPr/>
              </a:pPr>
              <a:t>5/20/2015</a:t>
            </a:fld>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3835CB9-1183-4972-9987-AD6871187B5F}" type="slidenum">
              <a:rPr lang="en-US"/>
              <a:pPr>
                <a:defRPr/>
              </a:pPr>
              <a:t>‹#›</a:t>
            </a:fld>
            <a:endParaRPr lang="en-US" dirty="0"/>
          </a:p>
        </p:txBody>
      </p:sp>
    </p:spTree>
    <p:extLst>
      <p:ext uri="{BB962C8B-B14F-4D97-AF65-F5344CB8AC3E}">
        <p14:creationId xmlns:p14="http://schemas.microsoft.com/office/powerpoint/2010/main" val="32427494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5904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32607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9914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021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4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55393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6060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7973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88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21245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8428F-13A6-461E-ACE3-3651423F24A5}" type="datetimeFigureOut">
              <a:rPr lang="en-US" smtClean="0">
                <a:solidFill>
                  <a:prstClr val="black">
                    <a:tint val="75000"/>
                  </a:prstClr>
                </a:solidFill>
              </a:rPr>
              <a:pPr/>
              <a:t>5/20/2015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52185CE-A228-4E7E-803F-2499737AE5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34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7738428F-13A6-461E-ACE3-3651423F24A5}" type="datetimeFigureOut">
              <a:rPr lang="en-US" smtClean="0">
                <a:solidFill>
                  <a:prstClr val="black">
                    <a:tint val="75000"/>
                  </a:prstClr>
                </a:solidFill>
                <a:latin typeface="Calibri"/>
              </a:rPr>
              <a:pPr eaLnBrk="1" fontAlgn="auto" hangingPunct="1">
                <a:spcBef>
                  <a:spcPts val="0"/>
                </a:spcBef>
                <a:spcAft>
                  <a:spcPts val="0"/>
                </a:spcAft>
              </a:pPr>
              <a:t>5/20/2015</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A52185CE-A228-4E7E-803F-2499737AE528}" type="slidenum">
              <a:rPr lang="en-US" smtClean="0">
                <a:solidFill>
                  <a:prstClr val="black">
                    <a:tint val="75000"/>
                  </a:prstClr>
                </a:solidFill>
                <a:latin typeface="Calibri"/>
              </a:rPr>
              <a:pPr eaLnBrk="1" fontAlgn="auto" hangingPunct="1">
                <a:spcBef>
                  <a:spcPts val="0"/>
                </a:spcBef>
                <a:spcAft>
                  <a:spcPts val="0"/>
                </a:spcAft>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21260244"/>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75" y="0"/>
            <a:ext cx="9429750" cy="6858000"/>
          </a:xfrm>
          <a:prstGeom prst="rect">
            <a:avLst/>
          </a:prstGeom>
          <a:noFill/>
          <a:ln>
            <a:noFill/>
          </a:ln>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336" y="4732998"/>
            <a:ext cx="1652629" cy="1977737"/>
          </a:xfrm>
          <a:prstGeom prst="rect">
            <a:avLst/>
          </a:prstGeom>
        </p:spPr>
      </p:pic>
    </p:spTree>
    <p:extLst>
      <p:ext uri="{BB962C8B-B14F-4D97-AF65-F5344CB8AC3E}">
        <p14:creationId xmlns:p14="http://schemas.microsoft.com/office/powerpoint/2010/main" val="3733087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17982" y="178678"/>
            <a:ext cx="6652591"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“The World We Live In”</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464–465)</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437321" y="2968868"/>
            <a:ext cx="4572000" cy="932563"/>
          </a:xfrm>
          <a:prstGeom prst="rect">
            <a:avLst/>
          </a:prstGeom>
        </p:spPr>
        <p:txBody>
          <a:bodyPr>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Scandal </a:t>
            </a:r>
            <a:r>
              <a:rPr lang="en-US" dirty="0">
                <a:solidFill>
                  <a:srgbClr val="000000"/>
                </a:solidFill>
                <a:latin typeface="Arial" panose="020B0604020202020204" pitchFamily="34" charset="0"/>
                <a:ea typeface="Times New Roman" panose="02020603050405020304" pitchFamily="18" charset="0"/>
                <a:cs typeface="TimesNewRomanPSMT"/>
              </a:rPr>
              <a:t>leads to sin through action, attitude, or inaction.</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3839890" y="5075772"/>
            <a:ext cx="4572000" cy="200055"/>
          </a:xfrm>
          <a:prstGeom prst="rect">
            <a:avLst/>
          </a:prstGeom>
        </p:spPr>
        <p:txBody>
          <a:bodyPr>
            <a:spAutoFit/>
          </a:bodyPr>
          <a:lstStyle/>
          <a:p>
            <a:pPr algn="r"/>
            <a:r>
              <a:rPr lang="en-US" sz="700" dirty="0" smtClean="0">
                <a:solidFill>
                  <a:srgbClr val="A6A6A6"/>
                </a:solidFill>
                <a:latin typeface="Arial" panose="020B0604020202020204" pitchFamily="34" charset="0"/>
                <a:cs typeface="Arial" panose="020B0604020202020204" pitchFamily="34" charset="0"/>
              </a:rPr>
              <a:t>© Sarunyu_foto/www.shutterstock.com </a:t>
            </a:r>
            <a:endParaRPr lang="en-US" sz="700" dirty="0">
              <a:solidFill>
                <a:srgbClr val="A6A6A6"/>
              </a:solidFill>
              <a:latin typeface="Arial" panose="020B0604020202020204" pitchFamily="34" charset="0"/>
              <a:cs typeface="Arial" panose="020B0604020202020204" pitchFamily="34" charset="0"/>
            </a:endParaRPr>
          </a:p>
        </p:txBody>
      </p:sp>
      <p:pic>
        <p:nvPicPr>
          <p:cNvPr id="7" name="Picture 6" descr="S11-shutterstock_108184730.ep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549" y="1750431"/>
            <a:ext cx="3325341" cy="3325341"/>
          </a:xfrm>
          <a:prstGeom prst="rect">
            <a:avLst/>
          </a:prstGeom>
        </p:spPr>
      </p:pic>
    </p:spTree>
    <p:extLst>
      <p:ext uri="{BB962C8B-B14F-4D97-AF65-F5344CB8AC3E}">
        <p14:creationId xmlns:p14="http://schemas.microsoft.com/office/powerpoint/2010/main" val="129674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17982" y="178678"/>
            <a:ext cx="6652591"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“The World We Live In”</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464–465)</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Scandal can lead us to sin. We should avoid “giving scandal,” or being a bad example, and </a:t>
            </a:r>
            <a:r>
              <a:rPr lang="en-US" sz="2400" dirty="0" smtClean="0">
                <a:latin typeface="Arial" pitchFamily="34" charset="0"/>
                <a:cs typeface="Arial" pitchFamily="34" charset="0"/>
              </a:rPr>
              <a:t>we should be </a:t>
            </a:r>
            <a:r>
              <a:rPr lang="en-US" sz="2400" dirty="0" smtClean="0">
                <a:latin typeface="Arial" pitchFamily="34" charset="0"/>
                <a:cs typeface="Arial" pitchFamily="34" charset="0"/>
              </a:rPr>
              <a:t>careful not to follow bad examples set by others.</a:t>
            </a:r>
          </a:p>
          <a:p>
            <a:r>
              <a:rPr lang="en-US" sz="2400" dirty="0" smtClean="0">
                <a:latin typeface="Arial" pitchFamily="34" charset="0"/>
                <a:cs typeface="Arial" pitchFamily="34" charset="0"/>
              </a:rPr>
              <a:t>The first scandal presented to us in the Bible is in the Book of Genesis. As the story tells us, Eve encouraged Adam to join her in disobedience.</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340571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17982" y="178678"/>
            <a:ext cx="6652591"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“The World We Live In”</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464–465)</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sp>
        <p:nvSpPr>
          <p:cNvPr id="5"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People who are in positions of influence have a special obligation to avoid giving scandal.</a:t>
            </a:r>
          </a:p>
          <a:p>
            <a:r>
              <a:rPr lang="en-US" sz="2400" dirty="0" smtClean="0">
                <a:latin typeface="Arial" pitchFamily="34" charset="0"/>
                <a:cs typeface="Arial" pitchFamily="34" charset="0"/>
              </a:rPr>
              <a:t>Others influence us. This is a fact of life. We need to follow the good examples provided by others, and not the bad examples. We need to be good examples for the people we influence, and not bad examples.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48057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17982" y="178678"/>
            <a:ext cx="6652591"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“The World We Live In”</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464–465)</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pic>
        <p:nvPicPr>
          <p:cNvPr id="5" name="Picture 4" descr="S10-iStock_000014806800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3835986" y="-314399"/>
            <a:ext cx="1085291" cy="6515509"/>
          </a:xfrm>
          <a:prstGeom prst="rect">
            <a:avLst/>
          </a:prstGeom>
        </p:spPr>
      </p:pic>
      <p:sp>
        <p:nvSpPr>
          <p:cNvPr id="6" name="TextBox 5"/>
          <p:cNvSpPr txBox="1"/>
          <p:nvPr/>
        </p:nvSpPr>
        <p:spPr>
          <a:xfrm>
            <a:off x="2415684" y="1573065"/>
            <a:ext cx="4268461" cy="1015663"/>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Journal It!</a:t>
            </a:r>
            <a:endParaRPr lang="en-US" sz="6000" dirty="0">
              <a:latin typeface="Arial" panose="020B0604020202020204" pitchFamily="34" charset="0"/>
              <a:cs typeface="Arial" panose="020B0604020202020204" pitchFamily="34" charset="0"/>
            </a:endParaRPr>
          </a:p>
        </p:txBody>
      </p:sp>
      <p:sp>
        <p:nvSpPr>
          <p:cNvPr id="7" name="Rectangle 6"/>
          <p:cNvSpPr/>
          <p:nvPr/>
        </p:nvSpPr>
        <p:spPr>
          <a:xfrm>
            <a:off x="3459703" y="3096039"/>
            <a:ext cx="1858201"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RuslanDashinsky/www.istockphoto.com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8" name="TextBox 7"/>
          <p:cNvSpPr txBox="1"/>
          <p:nvPr/>
        </p:nvSpPr>
        <p:spPr>
          <a:xfrm>
            <a:off x="755373" y="3675677"/>
            <a:ext cx="7633253" cy="1200328"/>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In what ways can you work to avoid scandal in your actions, attitudes, or </a:t>
            </a:r>
            <a:r>
              <a:rPr lang="en-US" dirty="0" smtClean="0">
                <a:latin typeface="Arial" panose="020B0604020202020204" pitchFamily="34" charset="0"/>
                <a:cs typeface="Arial" panose="020B0604020202020204" pitchFamily="34" charset="0"/>
              </a:rPr>
              <a:t>inaction?</a:t>
            </a:r>
          </a:p>
          <a:p>
            <a:pPr algn="ctr"/>
            <a:r>
              <a:rPr lang="en-US" dirty="0" smtClean="0">
                <a:latin typeface="Arial" panose="020B0604020202020204" pitchFamily="34" charset="0"/>
                <a:cs typeface="Arial" panose="020B0604020202020204" pitchFamily="34" charset="0"/>
              </a:rPr>
              <a:t>What </a:t>
            </a:r>
            <a:r>
              <a:rPr lang="en-US" dirty="0" smtClean="0">
                <a:latin typeface="Arial" panose="020B0604020202020204" pitchFamily="34" charset="0"/>
                <a:cs typeface="Arial" panose="020B0604020202020204" pitchFamily="34" charset="0"/>
              </a:rPr>
              <a:t>should you do if you fall into this sin?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342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17982" y="178678"/>
            <a:ext cx="6652591"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“The World We Live In”</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464–465)</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sp>
        <p:nvSpPr>
          <p:cNvPr id="5" name="Rectangle 4"/>
          <p:cNvSpPr/>
          <p:nvPr/>
        </p:nvSpPr>
        <p:spPr>
          <a:xfrm>
            <a:off x="4812927" y="2446241"/>
            <a:ext cx="4085448" cy="1569660"/>
          </a:xfrm>
          <a:prstGeom prst="rect">
            <a:avLst/>
          </a:prstGeom>
        </p:spPr>
        <p:txBody>
          <a:bodyPr wrap="square">
            <a:spAutoFit/>
          </a:bodyPr>
          <a:lstStyle/>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Because </a:t>
            </a:r>
            <a:r>
              <a:rPr lang="en-US" dirty="0">
                <a:solidFill>
                  <a:srgbClr val="000000"/>
                </a:solidFill>
                <a:latin typeface="Arial" panose="020B0604020202020204" pitchFamily="34" charset="0"/>
                <a:ea typeface="Times New Roman" panose="02020603050405020304" pitchFamily="18" charset="0"/>
                <a:cs typeface="TimesNewRomanPSMT"/>
              </a:rPr>
              <a:t>of the many evils and injustices that are part of war, we must avoid war if at all possible.</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313259" y="4465614"/>
            <a:ext cx="1473480"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Klublu/www.shutterstock.com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10-shutterstock_16759544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259" y="2008738"/>
            <a:ext cx="4268932" cy="2434358"/>
          </a:xfrm>
          <a:prstGeom prst="rect">
            <a:avLst/>
          </a:prstGeom>
        </p:spPr>
      </p:pic>
    </p:spTree>
    <p:extLst>
      <p:ext uri="{BB962C8B-B14F-4D97-AF65-F5344CB8AC3E}">
        <p14:creationId xmlns:p14="http://schemas.microsoft.com/office/powerpoint/2010/main" val="8513412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17982" y="178678"/>
            <a:ext cx="6652591"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“The World We Live In”</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464–465)</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sp>
        <p:nvSpPr>
          <p:cNvPr id="6" name="Content Placeholder 2"/>
          <p:cNvSpPr>
            <a:spLocks noGrp="1"/>
          </p:cNvSpPr>
          <p:nvPr>
            <p:ph idx="1"/>
          </p:nvPr>
        </p:nvSpPr>
        <p:spPr>
          <a:xfrm>
            <a:off x="457200" y="1600200"/>
            <a:ext cx="8229600" cy="4525963"/>
          </a:xfrm>
        </p:spPr>
        <p:txBody>
          <a:bodyPr>
            <a:normAutofit/>
          </a:bodyPr>
          <a:lstStyle/>
          <a:p>
            <a:r>
              <a:rPr lang="en-US" sz="2400" dirty="0" smtClean="0">
                <a:latin typeface="Arial" pitchFamily="34" charset="0"/>
                <a:cs typeface="Arial" pitchFamily="34" charset="0"/>
              </a:rPr>
              <a:t>War harms the human spirit. We should always avoid war, and it should always be a last resort.</a:t>
            </a:r>
          </a:p>
          <a:p>
            <a:r>
              <a:rPr lang="en-US" sz="2400" dirty="0" smtClean="0">
                <a:latin typeface="Arial" pitchFamily="34" charset="0"/>
                <a:cs typeface="Arial" pitchFamily="34" charset="0"/>
              </a:rPr>
              <a:t>When war occurs, the combatants must follow universally accepted principles that arise from natural law and the teachings of the Church.</a:t>
            </a:r>
          </a:p>
          <a:p>
            <a:r>
              <a:rPr lang="en-US" sz="2400" dirty="0" smtClean="0">
                <a:latin typeface="Arial" pitchFamily="34" charset="0"/>
                <a:cs typeface="Arial" pitchFamily="34" charset="0"/>
              </a:rPr>
              <a:t>War is not a game. It is a tragic reality. In war, both sides lose. We should not translate our competitive spirit into war, because so many lives are at stake on both sides.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176575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17982" y="178678"/>
            <a:ext cx="6652591"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lnSpc>
                <a:spcPct val="110000"/>
              </a:lnSpc>
              <a:spcAft>
                <a:spcPts val="0"/>
              </a:spcAft>
            </a:pPr>
            <a:r>
              <a:rPr lang="en-US" sz="4200" b="1" dirty="0" smtClean="0">
                <a:solidFill>
                  <a:srgbClr val="C30027"/>
                </a:solidFill>
                <a:latin typeface="Arial" panose="020B0604020202020204" pitchFamily="34" charset="0"/>
                <a:cs typeface="Arial" panose="020B0604020202020204" pitchFamily="34" charset="0"/>
              </a:rPr>
              <a:t>“The World We Live In”</a:t>
            </a:r>
          </a:p>
          <a:p>
            <a:pPr fontAlgn="auto">
              <a:lnSpc>
                <a:spcPct val="110000"/>
              </a:lnSpc>
              <a:spcAft>
                <a:spcPts val="0"/>
              </a:spcAft>
            </a:pPr>
            <a:r>
              <a:rPr lang="en-US" sz="1800" b="1" dirty="0">
                <a:solidFill>
                  <a:schemeClr val="tx1">
                    <a:lumMod val="50000"/>
                    <a:lumOff val="50000"/>
                  </a:schemeClr>
                </a:solidFill>
                <a:latin typeface="Arial" panose="020B0604020202020204" pitchFamily="34" charset="0"/>
                <a:cs typeface="Arial" panose="020B0604020202020204" pitchFamily="34" charset="0"/>
              </a:rPr>
              <a:t>(</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Handbook, </a:t>
            </a:r>
            <a:r>
              <a:rPr lang="en-US" sz="1800" b="1" dirty="0">
                <a:solidFill>
                  <a:schemeClr val="tx1">
                    <a:lumMod val="50000"/>
                    <a:lumOff val="50000"/>
                  </a:schemeClr>
                </a:solidFill>
                <a:latin typeface="Arial" panose="020B0604020202020204" pitchFamily="34" charset="0"/>
                <a:cs typeface="Arial" panose="020B0604020202020204" pitchFamily="34" charset="0"/>
              </a:rPr>
              <a:t>pages </a:t>
            </a:r>
            <a:r>
              <a:rPr lang="en-US" sz="1800" b="1" dirty="0" smtClean="0">
                <a:solidFill>
                  <a:schemeClr val="tx1">
                    <a:lumMod val="50000"/>
                    <a:lumOff val="50000"/>
                  </a:schemeClr>
                </a:solidFill>
                <a:latin typeface="Arial" panose="020B0604020202020204" pitchFamily="34" charset="0"/>
                <a:cs typeface="Arial" panose="020B0604020202020204" pitchFamily="34" charset="0"/>
              </a:rPr>
              <a:t>464–465)</a:t>
            </a:r>
            <a:endParaRPr lang="en-US" sz="1800" b="1" dirty="0">
              <a:solidFill>
                <a:schemeClr val="tx1">
                  <a:lumMod val="50000"/>
                  <a:lumOff val="50000"/>
                </a:schemeClr>
              </a:solidFill>
              <a:latin typeface="Arial" panose="020B0604020202020204" pitchFamily="34" charset="0"/>
              <a:cs typeface="Arial" panose="020B0604020202020204" pitchFamily="34" charset="0"/>
            </a:endParaRPr>
          </a:p>
          <a:p>
            <a:pPr fontAlgn="auto">
              <a:spcAft>
                <a:spcPts val="0"/>
              </a:spcAft>
            </a:pPr>
            <a:endParaRPr lang="en-US" sz="3600" dirty="0">
              <a:latin typeface="Arial" panose="020B0604020202020204" pitchFamily="34" charset="0"/>
              <a:cs typeface="Arial" panose="020B0604020202020204" pitchFamily="34" charset="0"/>
            </a:endParaRPr>
          </a:p>
        </p:txBody>
      </p:sp>
      <p:sp>
        <p:nvSpPr>
          <p:cNvPr id="6" name="TextBox 5"/>
          <p:cNvSpPr txBox="1"/>
          <p:nvPr/>
        </p:nvSpPr>
        <p:spPr>
          <a:xfrm>
            <a:off x="463826" y="1541522"/>
            <a:ext cx="8110331" cy="461665"/>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Create a flowchart that depicts why war is to be avoided. </a:t>
            </a:r>
            <a:endParaRPr lang="en-US" dirty="0">
              <a:latin typeface="Arial" panose="020B0604020202020204" pitchFamily="34" charset="0"/>
              <a:cs typeface="Arial" panose="020B0604020202020204" pitchFamily="34" charset="0"/>
            </a:endParaRPr>
          </a:p>
        </p:txBody>
      </p:sp>
      <p:pic>
        <p:nvPicPr>
          <p:cNvPr id="7" name="Picture 6" descr="S11-shutterstock_18786479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2315" y="2149496"/>
            <a:ext cx="4908263" cy="3189057"/>
          </a:xfrm>
          <a:prstGeom prst="rect">
            <a:avLst/>
          </a:prstGeom>
        </p:spPr>
      </p:pic>
      <p:sp>
        <p:nvSpPr>
          <p:cNvPr id="8" name="Rectangle 7"/>
          <p:cNvSpPr/>
          <p:nvPr/>
        </p:nvSpPr>
        <p:spPr>
          <a:xfrm>
            <a:off x="3744117" y="5338553"/>
            <a:ext cx="1643399" cy="200055"/>
          </a:xfrm>
          <a:prstGeom prst="rect">
            <a:avLst/>
          </a:prstGeom>
        </p:spPr>
        <p:txBody>
          <a:bodyPr wrap="none">
            <a:spAutoFit/>
          </a:bodyPr>
          <a:lstStyle/>
          <a:p>
            <a:r>
              <a:rPr lang="en-US" sz="700" dirty="0" smtClean="0">
                <a:solidFill>
                  <a:srgbClr val="A6A6A6"/>
                </a:solidFill>
                <a:latin typeface="Arial" panose="020B0604020202020204" pitchFamily="34" charset="0"/>
                <a:cs typeface="Arial" panose="020B0604020202020204" pitchFamily="34" charset="0"/>
              </a:rPr>
              <a:t>© Rangizezz/www.shutterstock.com </a:t>
            </a:r>
            <a:endParaRPr lang="en-US" sz="700" dirty="0">
              <a:solidFill>
                <a:srgbClr val="A6A6A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443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sz="4200" b="1" dirty="0" smtClean="0">
                <a:solidFill>
                  <a:srgbClr val="0A5598"/>
                </a:solidFill>
                <a:latin typeface="Arial" pitchFamily="34" charset="0"/>
                <a:cs typeface="Arial" pitchFamily="34" charset="0"/>
              </a:rPr>
              <a:t>Acknowledgments</a:t>
            </a:r>
            <a:endParaRPr lang="en-US" sz="4200" b="1" dirty="0">
              <a:solidFill>
                <a:srgbClr val="0A5598"/>
              </a:solidFill>
              <a:latin typeface="Arial" pitchFamily="34" charset="0"/>
              <a:cs typeface="Arial" pitchFamily="34" charset="0"/>
            </a:endParaRPr>
          </a:p>
        </p:txBody>
      </p:sp>
      <p:sp>
        <p:nvSpPr>
          <p:cNvPr id="5" name="Content Placeholder 2"/>
          <p:cNvSpPr>
            <a:spLocks noGrp="1"/>
          </p:cNvSpPr>
          <p:nvPr>
            <p:ph idx="1"/>
          </p:nvPr>
        </p:nvSpPr>
        <p:spPr>
          <a:xfrm>
            <a:off x="457200" y="1302768"/>
            <a:ext cx="8229600" cy="4696071"/>
          </a:xfrm>
        </p:spPr>
        <p:txBody>
          <a:bodyPr>
            <a:normAutofit fontScale="92500" lnSpcReduction="10000"/>
          </a:bodyPr>
          <a:lstStyle/>
          <a:p>
            <a:pPr marL="0" indent="1588">
              <a:buNone/>
            </a:pPr>
            <a:r>
              <a:rPr lang="en-US" sz="2100" dirty="0" smtClean="0"/>
              <a:t>The excerpt about funeral Mass on slide 9 is from the English translation of </a:t>
            </a:r>
            <a:r>
              <a:rPr lang="en-US" sz="2100" i="1" dirty="0" smtClean="0"/>
              <a:t>The</a:t>
            </a:r>
            <a:r>
              <a:rPr lang="en-US" sz="2100" dirty="0" smtClean="0"/>
              <a:t> </a:t>
            </a:r>
            <a:r>
              <a:rPr lang="en-US" sz="2100" i="1" dirty="0" smtClean="0"/>
              <a:t>Roman Missal</a:t>
            </a:r>
            <a:r>
              <a:rPr lang="en-US" sz="2100" dirty="0" smtClean="0"/>
              <a:t> © 2010, International Commission on English in the Liturgy Corporation (ICEL) (Washington, DC: United States Conference of Catholic Bishops, 2011), page 622. Copyright © 2011, USCCB, Washington, DC. All rights reserved. No part of this work may be reproduced or transmitted in any form or by any means, electronic or mechanical, including photocopying, recording, or by any information storage and retrieval system, without permission in writing from the copyright holder. Used by permission of ICEL.</a:t>
            </a:r>
          </a:p>
          <a:p>
            <a:pPr marL="0" indent="1588" defTabSz="461963">
              <a:buNone/>
            </a:pPr>
            <a:r>
              <a:rPr lang="en-US" sz="2100" dirty="0" smtClean="0"/>
              <a:t>	During this presentation’s preparation, all citations, facts, figures, names, addresses, telephone numbers, Internet URLs, and other pieces of information cited within were verified for accuracy. The authors and Saint Mary’s Press staff have made every attempt to reference current and valid sources, but we cannot guarantee the content of any source, and we are not responsible for any changes that may have occurred since our verification. If you find an error in, or have a question or concern about, any of the information or sources listed within, please contact Saint Mary’s Press.</a:t>
            </a:r>
          </a:p>
          <a:p>
            <a:pPr marL="0" indent="1588">
              <a:buNone/>
            </a:pPr>
            <a:endParaRPr lang="en-US" dirty="0" smtClean="0"/>
          </a:p>
          <a:p>
            <a:pPr marL="0" indent="1588">
              <a:buNone/>
            </a:pPr>
            <a:endParaRPr lang="en-US" dirty="0" smtClean="0"/>
          </a:p>
          <a:p>
            <a:endParaRPr lang="en-US" dirty="0"/>
          </a:p>
        </p:txBody>
      </p:sp>
    </p:spTree>
    <p:extLst>
      <p:ext uri="{BB962C8B-B14F-4D97-AF65-F5344CB8AC3E}">
        <p14:creationId xmlns:p14="http://schemas.microsoft.com/office/powerpoint/2010/main" val="122152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81000" b="-2000"/>
          </a:stretch>
        </a:blipFill>
        <a:effectLst/>
      </p:bgPr>
    </p:bg>
    <p:spTree>
      <p:nvGrpSpPr>
        <p:cNvPr id="1" name=""/>
        <p:cNvGrpSpPr/>
        <p:nvPr/>
      </p:nvGrpSpPr>
      <p:grpSpPr>
        <a:xfrm>
          <a:off x="0" y="0"/>
          <a:ext cx="0" cy="0"/>
          <a:chOff x="0" y="0"/>
          <a:chExt cx="0" cy="0"/>
        </a:xfrm>
      </p:grpSpPr>
      <p:sp>
        <p:nvSpPr>
          <p:cNvPr id="4" name="Title 3"/>
          <p:cNvSpPr txBox="1">
            <a:spLocks/>
          </p:cNvSpPr>
          <p:nvPr/>
        </p:nvSpPr>
        <p:spPr>
          <a:xfrm>
            <a:off x="1063314" y="619496"/>
            <a:ext cx="7513867" cy="119759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600" b="1" dirty="0" smtClean="0">
                <a:solidFill>
                  <a:srgbClr val="0A5598"/>
                </a:solidFill>
                <a:latin typeface="Arial" panose="020B0604020202020204" pitchFamily="34" charset="0"/>
                <a:cs typeface="Arial" panose="020B0604020202020204" pitchFamily="34" charset="0"/>
              </a:rPr>
              <a:t>Christian Morality</a:t>
            </a:r>
            <a:endParaRPr lang="en-US" sz="6600" b="1" dirty="0">
              <a:solidFill>
                <a:srgbClr val="C00000"/>
              </a:solidFill>
              <a:latin typeface="Arial" panose="020B0604020202020204" pitchFamily="34" charset="0"/>
              <a:cs typeface="Arial" panose="020B0604020202020204" pitchFamily="34" charset="0"/>
            </a:endParaRPr>
          </a:p>
        </p:txBody>
      </p:sp>
      <p:sp>
        <p:nvSpPr>
          <p:cNvPr id="5" name="TextBox 4"/>
          <p:cNvSpPr txBox="1"/>
          <p:nvPr/>
        </p:nvSpPr>
        <p:spPr>
          <a:xfrm>
            <a:off x="2239818" y="1642221"/>
            <a:ext cx="7550727" cy="1107996"/>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and </a:t>
            </a:r>
            <a:r>
              <a:rPr lang="en-US" sz="6600" b="1" dirty="0" smtClean="0">
                <a:solidFill>
                  <a:srgbClr val="C30027"/>
                </a:solidFill>
                <a:latin typeface="Arial" panose="020B0604020202020204" pitchFamily="34" charset="0"/>
                <a:cs typeface="Arial" panose="020B0604020202020204" pitchFamily="34" charset="0"/>
              </a:rPr>
              <a:t>Social Justice</a:t>
            </a:r>
            <a:endParaRPr lang="en-US" sz="6600" b="1" dirty="0">
              <a:solidFill>
                <a:srgbClr val="C30027"/>
              </a:solidFill>
            </a:endParaRPr>
          </a:p>
        </p:txBody>
      </p:sp>
      <p:sp>
        <p:nvSpPr>
          <p:cNvPr id="6" name="TextBox 5"/>
          <p:cNvSpPr txBox="1"/>
          <p:nvPr/>
        </p:nvSpPr>
        <p:spPr>
          <a:xfrm>
            <a:off x="565727" y="3935752"/>
            <a:ext cx="8011454" cy="1323439"/>
          </a:xfrm>
          <a:prstGeom prst="rect">
            <a:avLst/>
          </a:prstGeom>
          <a:noFill/>
        </p:spPr>
        <p:txBody>
          <a:bodyPr wrap="square" rtlCol="0">
            <a:spAutoFit/>
          </a:bodyPr>
          <a:lstStyle/>
          <a:p>
            <a:pPr algn="ctr"/>
            <a:r>
              <a:rPr lang="en-US" sz="2000" dirty="0" smtClean="0">
                <a:solidFill>
                  <a:srgbClr val="178D34"/>
                </a:solidFill>
                <a:latin typeface="Arial" panose="020B0604020202020204" pitchFamily="34" charset="0"/>
                <a:cs typeface="Arial" panose="020B0604020202020204" pitchFamily="34" charset="0"/>
              </a:rPr>
              <a:t>Chapter B</a:t>
            </a:r>
          </a:p>
          <a:p>
            <a:pPr algn="ctr"/>
            <a:r>
              <a:rPr lang="en-US" sz="3600" dirty="0" smtClean="0">
                <a:solidFill>
                  <a:srgbClr val="178D34"/>
                </a:solidFill>
                <a:latin typeface="Arial"/>
                <a:cs typeface="Arial"/>
              </a:rPr>
              <a:t>Respecting Life</a:t>
            </a:r>
          </a:p>
          <a:p>
            <a:endParaRPr lang="en-US" dirty="0"/>
          </a:p>
        </p:txBody>
      </p:sp>
    </p:spTree>
    <p:extLst>
      <p:ext uri="{BB962C8B-B14F-4D97-AF65-F5344CB8AC3E}">
        <p14:creationId xmlns:p14="http://schemas.microsoft.com/office/powerpoint/2010/main" val="315732886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62227"/>
            <a:ext cx="9263269"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800" b="1" dirty="0" smtClean="0">
                <a:latin typeface="Arial" panose="020B0604020202020204" pitchFamily="34" charset="0"/>
                <a:cs typeface="Arial" panose="020B0604020202020204" pitchFamily="34" charset="0"/>
              </a:rPr>
              <a:t>Chapter </a:t>
            </a:r>
            <a:r>
              <a:rPr lang="en-US" sz="3800" b="1" dirty="0" smtClean="0">
                <a:latin typeface="Arial" panose="020B0604020202020204" pitchFamily="34" charset="0"/>
                <a:cs typeface="Arial" panose="020B0604020202020204" pitchFamily="34" charset="0"/>
              </a:rPr>
              <a:t>Summary</a:t>
            </a:r>
            <a:endParaRPr lang="en-US" sz="3800" b="1" dirty="0" smtClean="0">
              <a:latin typeface="Arial" panose="020B0604020202020204" pitchFamily="34" charset="0"/>
              <a:cs typeface="Arial" panose="020B0604020202020204" pitchFamily="34" charset="0"/>
            </a:endParaRPr>
          </a:p>
          <a:p>
            <a:pPr fontAlgn="auto">
              <a:spcAft>
                <a:spcPts val="0"/>
              </a:spcAft>
            </a:pPr>
            <a:r>
              <a:rPr lang="en-US" sz="2800" b="1" dirty="0" smtClean="0">
                <a:latin typeface="Arial" panose="020B0604020202020204" pitchFamily="34" charset="0"/>
                <a:cs typeface="Arial" panose="020B0604020202020204" pitchFamily="34" charset="0"/>
              </a:rPr>
              <a:t>Respecting Life</a:t>
            </a:r>
            <a:endParaRPr lang="en-US" sz="2800" b="1" dirty="0">
              <a:latin typeface="Arial" panose="020B0604020202020204" pitchFamily="34" charset="0"/>
              <a:cs typeface="Arial" panose="020B0604020202020204" pitchFamily="34" charset="0"/>
            </a:endParaRPr>
          </a:p>
        </p:txBody>
      </p:sp>
      <p:sp>
        <p:nvSpPr>
          <p:cNvPr id="5" name="Rectangle 4"/>
          <p:cNvSpPr/>
          <p:nvPr/>
        </p:nvSpPr>
        <p:spPr>
          <a:xfrm>
            <a:off x="4141304" y="1681920"/>
            <a:ext cx="4572000" cy="3560975"/>
          </a:xfrm>
          <a:prstGeom prst="rect">
            <a:avLst/>
          </a:prstGeom>
        </p:spPr>
        <p:txBody>
          <a:bodyPr wrap="square">
            <a:spAutoFit/>
          </a:bodyPr>
          <a:lstStyle/>
          <a:p>
            <a:pPr marL="0" marR="0">
              <a:lnSpc>
                <a:spcPct val="115000"/>
              </a:lnSpc>
              <a:spcBef>
                <a:spcPts val="0"/>
              </a:spcBef>
              <a:spcAft>
                <a:spcPts val="0"/>
              </a:spcAft>
            </a:pPr>
            <a:r>
              <a:rPr lang="en-US" sz="2200" dirty="0">
                <a:solidFill>
                  <a:srgbClr val="000000"/>
                </a:solidFill>
                <a:latin typeface="Arial" panose="020B0604020202020204" pitchFamily="34" charset="0"/>
                <a:ea typeface="Times New Roman" panose="02020603050405020304" pitchFamily="18" charset="0"/>
                <a:cs typeface="TimesNewRomanPSMT"/>
              </a:rPr>
              <a:t>In the second half of chapter </a:t>
            </a:r>
            <a:r>
              <a:rPr lang="en-US" sz="2200" dirty="0" smtClean="0">
                <a:solidFill>
                  <a:srgbClr val="000000"/>
                </a:solidFill>
                <a:latin typeface="Arial" panose="020B0604020202020204" pitchFamily="34" charset="0"/>
                <a:ea typeface="Times New Roman" panose="02020603050405020304" pitchFamily="18" charset="0"/>
                <a:cs typeface="TimesNewRomanPSMT"/>
              </a:rPr>
              <a:t>42</a:t>
            </a:r>
            <a:br>
              <a:rPr lang="en-US" sz="2200" dirty="0" smtClean="0">
                <a:solidFill>
                  <a:srgbClr val="000000"/>
                </a:solidFill>
                <a:latin typeface="Arial" panose="020B0604020202020204" pitchFamily="34" charset="0"/>
                <a:ea typeface="Times New Roman" panose="02020603050405020304" pitchFamily="18" charset="0"/>
                <a:cs typeface="TimesNewRomanPSMT"/>
              </a:rPr>
            </a:br>
            <a:r>
              <a:rPr lang="en-US" sz="2200" dirty="0" smtClean="0">
                <a:solidFill>
                  <a:srgbClr val="000000"/>
                </a:solidFill>
                <a:latin typeface="Arial" panose="020B0604020202020204" pitchFamily="34" charset="0"/>
                <a:ea typeface="Times New Roman" panose="02020603050405020304" pitchFamily="18" charset="0"/>
                <a:cs typeface="TimesNewRomanPSMT"/>
              </a:rPr>
              <a:t>in </a:t>
            </a:r>
            <a:r>
              <a:rPr lang="en-US" sz="2200" dirty="0">
                <a:solidFill>
                  <a:srgbClr val="000000"/>
                </a:solidFill>
                <a:latin typeface="Arial" panose="020B0604020202020204" pitchFamily="34" charset="0"/>
                <a:ea typeface="Times New Roman" panose="02020603050405020304" pitchFamily="18" charset="0"/>
                <a:cs typeface="TimesNewRomanPSMT"/>
              </a:rPr>
              <a:t>the Handbook, </a:t>
            </a:r>
            <a:r>
              <a:rPr lang="en-US" sz="2200" dirty="0" smtClean="0">
                <a:solidFill>
                  <a:srgbClr val="000000"/>
                </a:solidFill>
                <a:latin typeface="Arial" panose="020B0604020202020204" pitchFamily="34" charset="0"/>
                <a:ea typeface="Times New Roman" panose="02020603050405020304" pitchFamily="18" charset="0"/>
                <a:cs typeface="TimesNewRomanPSMT"/>
              </a:rPr>
              <a:t>you will </a:t>
            </a:r>
            <a:r>
              <a:rPr lang="en-US" sz="2200" dirty="0">
                <a:solidFill>
                  <a:srgbClr val="000000"/>
                </a:solidFill>
                <a:latin typeface="Arial" panose="020B0604020202020204" pitchFamily="34" charset="0"/>
                <a:ea typeface="Times New Roman" panose="02020603050405020304" pitchFamily="18" charset="0"/>
                <a:cs typeface="TimesNewRomanPSMT"/>
              </a:rPr>
              <a:t>consider these topics in light of the Fifth </a:t>
            </a:r>
            <a:r>
              <a:rPr lang="en-US" sz="2200" dirty="0" smtClean="0">
                <a:solidFill>
                  <a:srgbClr val="000000"/>
                </a:solidFill>
                <a:latin typeface="Arial" panose="020B0604020202020204" pitchFamily="34" charset="0"/>
                <a:ea typeface="Times New Roman" panose="02020603050405020304" pitchFamily="18" charset="0"/>
                <a:cs typeface="TimesNewRomanPSMT"/>
              </a:rPr>
              <a:t>Commandment: euthanasia</a:t>
            </a:r>
            <a:r>
              <a:rPr lang="en-US" sz="2200" dirty="0">
                <a:solidFill>
                  <a:srgbClr val="000000"/>
                </a:solidFill>
                <a:latin typeface="Arial" panose="020B0604020202020204" pitchFamily="34" charset="0"/>
                <a:ea typeface="Times New Roman" panose="02020603050405020304" pitchFamily="18" charset="0"/>
                <a:cs typeface="TimesNewRomanPSMT"/>
              </a:rPr>
              <a:t>, </a:t>
            </a:r>
            <a:r>
              <a:rPr lang="en-US" sz="2200" dirty="0" smtClean="0">
                <a:solidFill>
                  <a:srgbClr val="000000"/>
                </a:solidFill>
                <a:latin typeface="Arial" panose="020B0604020202020204" pitchFamily="34" charset="0"/>
                <a:ea typeface="Times New Roman" panose="02020603050405020304" pitchFamily="18" charset="0"/>
                <a:cs typeface="TimesNewRomanPSMT"/>
              </a:rPr>
              <a:t>suicide, scandal</a:t>
            </a:r>
            <a:r>
              <a:rPr lang="en-US" sz="2200" dirty="0">
                <a:solidFill>
                  <a:srgbClr val="000000"/>
                </a:solidFill>
                <a:latin typeface="Arial" panose="020B0604020202020204" pitchFamily="34" charset="0"/>
                <a:ea typeface="Times New Roman" panose="02020603050405020304" pitchFamily="18" charset="0"/>
                <a:cs typeface="TimesNewRomanPSMT"/>
              </a:rPr>
              <a:t>, and war. </a:t>
            </a:r>
            <a:r>
              <a:rPr lang="en-US" sz="2200" dirty="0" smtClean="0">
                <a:solidFill>
                  <a:srgbClr val="000000"/>
                </a:solidFill>
                <a:latin typeface="Arial" panose="020B0604020202020204" pitchFamily="34" charset="0"/>
                <a:ea typeface="Times New Roman" panose="02020603050405020304" pitchFamily="18" charset="0"/>
                <a:cs typeface="TimesNewRomanPSMT"/>
              </a:rPr>
              <a:t>Life-affirming </a:t>
            </a:r>
            <a:r>
              <a:rPr lang="en-US" sz="2200" dirty="0">
                <a:solidFill>
                  <a:srgbClr val="000000"/>
                </a:solidFill>
                <a:latin typeface="Arial" panose="020B0604020202020204" pitchFamily="34" charset="0"/>
                <a:ea typeface="Times New Roman" panose="02020603050405020304" pitchFamily="18" charset="0"/>
                <a:cs typeface="TimesNewRomanPSMT"/>
              </a:rPr>
              <a:t>alternatives </a:t>
            </a:r>
            <a:r>
              <a:rPr lang="en-US" sz="2200" dirty="0" smtClean="0">
                <a:solidFill>
                  <a:srgbClr val="000000"/>
                </a:solidFill>
                <a:latin typeface="Arial" panose="020B0604020202020204" pitchFamily="34" charset="0"/>
                <a:ea typeface="Times New Roman" panose="02020603050405020304" pitchFamily="18" charset="0"/>
                <a:cs typeface="TimesNewRomanPSMT"/>
              </a:rPr>
              <a:t>exist! </a:t>
            </a:r>
            <a:r>
              <a:rPr lang="en-US" sz="2200" dirty="0">
                <a:solidFill>
                  <a:srgbClr val="000000"/>
                </a:solidFill>
                <a:latin typeface="Arial" panose="020B0604020202020204" pitchFamily="34" charset="0"/>
                <a:ea typeface="Times New Roman" panose="02020603050405020304" pitchFamily="18" charset="0"/>
                <a:cs typeface="TimesNewRomanPSMT"/>
              </a:rPr>
              <a:t>We </a:t>
            </a:r>
            <a:r>
              <a:rPr lang="en-US" sz="2200" dirty="0" smtClean="0">
                <a:solidFill>
                  <a:srgbClr val="000000"/>
                </a:solidFill>
                <a:latin typeface="Arial" panose="020B0604020202020204" pitchFamily="34" charset="0"/>
                <a:ea typeface="Times New Roman" panose="02020603050405020304" pitchFamily="18" charset="0"/>
                <a:cs typeface="TimesNewRomanPSMT"/>
              </a:rPr>
              <a:t>can choose </a:t>
            </a:r>
            <a:r>
              <a:rPr lang="en-US" sz="2200" dirty="0">
                <a:solidFill>
                  <a:srgbClr val="000000"/>
                </a:solidFill>
                <a:latin typeface="Arial" panose="020B0604020202020204" pitchFamily="34" charset="0"/>
                <a:ea typeface="Times New Roman" panose="02020603050405020304" pitchFamily="18" charset="0"/>
                <a:cs typeface="TimesNewRomanPSMT"/>
              </a:rPr>
              <a:t>the path of peace, even in the most stressful situations</a:t>
            </a:r>
            <a:r>
              <a:rPr lang="en-US" sz="2200" dirty="0" smtClean="0">
                <a:solidFill>
                  <a:srgbClr val="000000"/>
                </a:solidFill>
                <a:latin typeface="Arial" panose="020B0604020202020204" pitchFamily="34" charset="0"/>
                <a:ea typeface="Times New Roman" panose="02020603050405020304" pitchFamily="18" charset="0"/>
                <a:cs typeface="TimesNewRomanPSMT"/>
              </a:rPr>
              <a:t>.</a:t>
            </a:r>
          </a:p>
          <a:p>
            <a:pPr marL="0" marR="0">
              <a:lnSpc>
                <a:spcPct val="115000"/>
              </a:lnSpc>
              <a:spcBef>
                <a:spcPts val="0"/>
              </a:spcBef>
              <a:spcAft>
                <a:spcPts val="0"/>
              </a:spcAft>
            </a:pPr>
            <a:endParaRPr lang="en-US" sz="2000"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489515" y="5035145"/>
            <a:ext cx="1410964" cy="200055"/>
          </a:xfrm>
          <a:prstGeom prst="rect">
            <a:avLst/>
          </a:prstGeom>
        </p:spPr>
        <p:txBody>
          <a:bodyPr wrap="none">
            <a:spAutoFit/>
          </a:bodyPr>
          <a:lstStyle/>
          <a:p>
            <a:r>
              <a:rPr lang="en-US" sz="700" dirty="0" smtClean="0">
                <a:solidFill>
                  <a:srgbClr val="A6A6A6"/>
                </a:solidFill>
                <a:latin typeface="Arial" panose="020B0604020202020204" pitchFamily="34" charset="0"/>
                <a:cs typeface="Arial" panose="020B0604020202020204" pitchFamily="34" charset="0"/>
              </a:rPr>
              <a:t>© Ussr/www.shutterstock.com </a:t>
            </a:r>
            <a:endParaRPr lang="en-US" sz="700" dirty="0">
              <a:solidFill>
                <a:srgbClr val="A6A6A6"/>
              </a:solidFill>
              <a:latin typeface="Arial" panose="020B0604020202020204" pitchFamily="34" charset="0"/>
              <a:cs typeface="Arial" panose="020B0604020202020204" pitchFamily="34" charset="0"/>
            </a:endParaRPr>
          </a:p>
        </p:txBody>
      </p:sp>
      <p:pic>
        <p:nvPicPr>
          <p:cNvPr id="2" name="Picture 1" descr="S3-shutterstock_167576879.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515" y="1710064"/>
            <a:ext cx="3325081" cy="3325081"/>
          </a:xfrm>
          <a:prstGeom prst="rect">
            <a:avLst/>
          </a:prstGeom>
        </p:spPr>
      </p:pic>
    </p:spTree>
    <p:extLst>
      <p:ext uri="{BB962C8B-B14F-4D97-AF65-F5344CB8AC3E}">
        <p14:creationId xmlns:p14="http://schemas.microsoft.com/office/powerpoint/2010/main" val="294998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8678"/>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0A5598"/>
                </a:solidFill>
                <a:latin typeface="Arial" panose="020B0604020202020204" pitchFamily="34" charset="0"/>
                <a:cs typeface="Arial" panose="020B0604020202020204" pitchFamily="34" charset="0"/>
              </a:rPr>
              <a:t>“The Fifth </a:t>
            </a:r>
            <a:r>
              <a:rPr lang="en-US" sz="3600" b="1" dirty="0" smtClean="0">
                <a:solidFill>
                  <a:srgbClr val="0A5598"/>
                </a:solidFill>
                <a:latin typeface="Arial" panose="020B0604020202020204" pitchFamily="34" charset="0"/>
                <a:cs typeface="Arial" panose="020B0604020202020204" pitchFamily="34" charset="0"/>
              </a:rPr>
              <a:t>Commandment:</a:t>
            </a:r>
            <a:br>
              <a:rPr lang="en-US" sz="3600" b="1" dirty="0" smtClean="0">
                <a:solidFill>
                  <a:srgbClr val="0A5598"/>
                </a:solidFill>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Living </a:t>
            </a:r>
            <a:r>
              <a:rPr lang="en-US" sz="3600" b="1" dirty="0" smtClean="0">
                <a:solidFill>
                  <a:srgbClr val="0A5598"/>
                </a:solidFill>
                <a:latin typeface="Arial" panose="020B0604020202020204" pitchFamily="34" charset="0"/>
                <a:cs typeface="Arial" panose="020B0604020202020204" pitchFamily="34" charset="0"/>
              </a:rPr>
              <a:t>and Dying with </a:t>
            </a:r>
            <a:r>
              <a:rPr lang="en-US" sz="3600" b="1" dirty="0" smtClean="0">
                <a:solidFill>
                  <a:srgbClr val="0A5598"/>
                </a:solidFill>
                <a:latin typeface="Arial" panose="020B0604020202020204" pitchFamily="34" charset="0"/>
                <a:cs typeface="Arial" panose="020B0604020202020204" pitchFamily="34" charset="0"/>
              </a:rPr>
              <a:t>Dignity” (Part 1)</a:t>
            </a:r>
            <a:endParaRPr lang="en-US" sz="3600" b="1" dirty="0" smtClean="0">
              <a:solidFill>
                <a:srgbClr val="0A5598"/>
              </a:solidFill>
              <a:latin typeface="Arial" panose="020B0604020202020204" pitchFamily="34" charset="0"/>
              <a:cs typeface="Arial" panose="020B0604020202020204" pitchFamily="34" charset="0"/>
            </a:endParaRP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462–463)</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sz="1800" b="1" dirty="0">
              <a:solidFill>
                <a:schemeClr val="tx1">
                  <a:lumMod val="50000"/>
                  <a:lumOff val="50000"/>
                </a:schemeClr>
              </a:solidFill>
              <a:latin typeface="Arial" pitchFamily="34" charset="0"/>
              <a:cs typeface="Arial" pitchFamily="34" charset="0"/>
            </a:endParaRPr>
          </a:p>
        </p:txBody>
      </p:sp>
      <p:sp>
        <p:nvSpPr>
          <p:cNvPr id="5" name="Rectangle 4"/>
          <p:cNvSpPr/>
          <p:nvPr/>
        </p:nvSpPr>
        <p:spPr>
          <a:xfrm>
            <a:off x="234884" y="2241125"/>
            <a:ext cx="4572000" cy="2363724"/>
          </a:xfrm>
          <a:prstGeom prst="rect">
            <a:avLst/>
          </a:prstGeom>
        </p:spPr>
        <p:txBody>
          <a:bodyPr>
            <a:spAutoFit/>
          </a:bodyPr>
          <a:lstStyle/>
          <a:p>
            <a:pPr marL="0" marR="0">
              <a:lnSpc>
                <a:spcPct val="115000"/>
              </a:lnSpc>
              <a:spcBef>
                <a:spcPts val="0"/>
              </a:spcBef>
              <a:spcAft>
                <a:spcPts val="0"/>
              </a:spcAft>
            </a:pPr>
            <a:endParaRPr lang="en-US" dirty="0" smtClean="0">
              <a:solidFill>
                <a:srgbClr val="000000"/>
              </a:solidFill>
              <a:latin typeface="Arial" panose="020B0604020202020204" pitchFamily="34" charset="0"/>
              <a:ea typeface="Times New Roman" panose="02020603050405020304" pitchFamily="18" charset="0"/>
              <a:cs typeface="TimesNewRomanPSMT"/>
            </a:endParaRPr>
          </a:p>
          <a:p>
            <a:pPr marL="0" marR="0">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The </a:t>
            </a:r>
            <a:r>
              <a:rPr lang="en-US" dirty="0">
                <a:solidFill>
                  <a:srgbClr val="000000"/>
                </a:solidFill>
                <a:latin typeface="Arial" panose="020B0604020202020204" pitchFamily="34" charset="0"/>
                <a:ea typeface="Times New Roman" panose="02020603050405020304" pitchFamily="18" charset="0"/>
                <a:cs typeface="TimesNewRomanPSMT"/>
              </a:rPr>
              <a:t>Fifth Commandment forbids us from </a:t>
            </a:r>
            <a:r>
              <a:rPr lang="en-US" dirty="0" smtClean="0">
                <a:solidFill>
                  <a:srgbClr val="000000"/>
                </a:solidFill>
                <a:latin typeface="Arial" panose="020B0604020202020204" pitchFamily="34" charset="0"/>
                <a:ea typeface="Times New Roman" panose="02020603050405020304" pitchFamily="18" charset="0"/>
                <a:cs typeface="TimesNewRomanPSMT"/>
              </a:rPr>
              <a:t>purposely ending </a:t>
            </a:r>
            <a:r>
              <a:rPr lang="en-US" dirty="0">
                <a:solidFill>
                  <a:srgbClr val="000000"/>
                </a:solidFill>
                <a:latin typeface="Arial" panose="020B0604020202020204" pitchFamily="34" charset="0"/>
                <a:ea typeface="Times New Roman" panose="02020603050405020304" pitchFamily="18" charset="0"/>
                <a:cs typeface="TimesNewRomanPSMT"/>
              </a:rPr>
              <a:t>our own life, because doing so takes over a decision only God can make.</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sp>
        <p:nvSpPr>
          <p:cNvPr id="6" name="Rectangle 5"/>
          <p:cNvSpPr/>
          <p:nvPr/>
        </p:nvSpPr>
        <p:spPr>
          <a:xfrm>
            <a:off x="7421792" y="4918201"/>
            <a:ext cx="1564852" cy="200055"/>
          </a:xfrm>
          <a:prstGeom prst="rect">
            <a:avLst/>
          </a:prstGeom>
        </p:spPr>
        <p:txBody>
          <a:bodyPr wrap="none">
            <a:spAutoFit/>
          </a:bodyPr>
          <a:lstStyle/>
          <a:p>
            <a:pPr algn="r"/>
            <a:r>
              <a:rPr lang="en-US" sz="700" dirty="0" smtClean="0">
                <a:solidFill>
                  <a:schemeClr val="bg1">
                    <a:lumMod val="65000"/>
                  </a:schemeClr>
                </a:solidFill>
                <a:latin typeface="Arial" panose="020B0604020202020204" pitchFamily="34" charset="0"/>
                <a:cs typeface="Arial" panose="020B0604020202020204" pitchFamily="34" charset="0"/>
              </a:rPr>
              <a:t>© YuryZap/www.shutterstock.com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4-shutterstock_17219420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9662" y="2155563"/>
            <a:ext cx="4144338" cy="2762638"/>
          </a:xfrm>
          <a:prstGeom prst="rect">
            <a:avLst/>
          </a:prstGeom>
        </p:spPr>
      </p:pic>
    </p:spTree>
    <p:extLst>
      <p:ext uri="{BB962C8B-B14F-4D97-AF65-F5344CB8AC3E}">
        <p14:creationId xmlns:p14="http://schemas.microsoft.com/office/powerpoint/2010/main" val="90735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78678"/>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0A5598"/>
                </a:solidFill>
                <a:latin typeface="Arial" panose="020B0604020202020204" pitchFamily="34" charset="0"/>
                <a:cs typeface="Arial" panose="020B0604020202020204" pitchFamily="34" charset="0"/>
              </a:rPr>
              <a:t>“The Fifth </a:t>
            </a:r>
            <a:r>
              <a:rPr lang="en-US" sz="3600" b="1" dirty="0" smtClean="0">
                <a:solidFill>
                  <a:srgbClr val="0A5598"/>
                </a:solidFill>
                <a:latin typeface="Arial" panose="020B0604020202020204" pitchFamily="34" charset="0"/>
                <a:cs typeface="Arial" panose="020B0604020202020204" pitchFamily="34" charset="0"/>
              </a:rPr>
              <a:t>Commandment:</a:t>
            </a:r>
            <a:br>
              <a:rPr lang="en-US" sz="3600" b="1" dirty="0" smtClean="0">
                <a:solidFill>
                  <a:srgbClr val="0A5598"/>
                </a:solidFill>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Living </a:t>
            </a:r>
            <a:r>
              <a:rPr lang="en-US" sz="3600" b="1" dirty="0" smtClean="0">
                <a:solidFill>
                  <a:srgbClr val="0A5598"/>
                </a:solidFill>
                <a:latin typeface="Arial" panose="020B0604020202020204" pitchFamily="34" charset="0"/>
                <a:cs typeface="Arial" panose="020B0604020202020204" pitchFamily="34" charset="0"/>
              </a:rPr>
              <a:t>and Dying with </a:t>
            </a:r>
            <a:r>
              <a:rPr lang="en-US" sz="3600" b="1" dirty="0" smtClean="0">
                <a:solidFill>
                  <a:srgbClr val="0A5598"/>
                </a:solidFill>
                <a:latin typeface="Arial" panose="020B0604020202020204" pitchFamily="34" charset="0"/>
                <a:cs typeface="Arial" panose="020B0604020202020204" pitchFamily="34" charset="0"/>
              </a:rPr>
              <a:t>Dignity” (Part 1)</a:t>
            </a:r>
            <a:endParaRPr lang="en-US" sz="3600" b="1" dirty="0" smtClean="0">
              <a:solidFill>
                <a:srgbClr val="0A5598"/>
              </a:solidFill>
              <a:latin typeface="Arial" panose="020B0604020202020204" pitchFamily="34" charset="0"/>
              <a:cs typeface="Arial" panose="020B0604020202020204" pitchFamily="34" charset="0"/>
            </a:endParaRP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462–463)</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sz="1800" b="1" dirty="0">
              <a:solidFill>
                <a:schemeClr val="tx1">
                  <a:lumMod val="50000"/>
                  <a:lumOff val="50000"/>
                </a:schemeClr>
              </a:solidFill>
              <a:latin typeface="Arial" pitchFamily="34" charset="0"/>
              <a:cs typeface="Arial" pitchFamily="34" charset="0"/>
            </a:endParaRPr>
          </a:p>
        </p:txBody>
      </p:sp>
      <p:sp>
        <p:nvSpPr>
          <p:cNvPr id="7" name="Content Placeholder 2"/>
          <p:cNvSpPr>
            <a:spLocks noGrp="1"/>
          </p:cNvSpPr>
          <p:nvPr>
            <p:ph idx="1"/>
          </p:nvPr>
        </p:nvSpPr>
        <p:spPr>
          <a:xfrm>
            <a:off x="457200" y="1895360"/>
            <a:ext cx="8229600" cy="4525963"/>
          </a:xfrm>
        </p:spPr>
        <p:txBody>
          <a:bodyPr>
            <a:normAutofit/>
          </a:bodyPr>
          <a:lstStyle/>
          <a:p>
            <a:r>
              <a:rPr lang="en-US" sz="2400" dirty="0" smtClean="0">
                <a:latin typeface="Arial" pitchFamily="34" charset="0"/>
                <a:cs typeface="Arial" pitchFamily="34" charset="0"/>
              </a:rPr>
              <a:t>Taking one’s life rejects God’s love, his gift of hope, and his call to respect our lives and the lives of others.</a:t>
            </a:r>
          </a:p>
          <a:p>
            <a:r>
              <a:rPr lang="en-US" sz="2400" dirty="0" smtClean="0">
                <a:latin typeface="Arial" pitchFamily="34" charset="0"/>
                <a:cs typeface="Arial" pitchFamily="34" charset="0"/>
              </a:rPr>
              <a:t>Suicide hurts family and friends as well as the person who chooses it. It deprives the world of that person’s gifts and talents.</a:t>
            </a:r>
          </a:p>
          <a:p>
            <a:r>
              <a:rPr lang="en-US" sz="2400" dirty="0" smtClean="0">
                <a:latin typeface="Arial" pitchFamily="34" charset="0"/>
                <a:cs typeface="Arial" pitchFamily="34" charset="0"/>
              </a:rPr>
              <a:t>Those who are thinking of suicide should confide in a caring adult.</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840242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8678"/>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0A5598"/>
                </a:solidFill>
                <a:latin typeface="Arial" panose="020B0604020202020204" pitchFamily="34" charset="0"/>
                <a:cs typeface="Arial" panose="020B0604020202020204" pitchFamily="34" charset="0"/>
              </a:rPr>
              <a:t>“The Fifth </a:t>
            </a:r>
            <a:r>
              <a:rPr lang="en-US" sz="3600" b="1" dirty="0" smtClean="0">
                <a:solidFill>
                  <a:srgbClr val="0A5598"/>
                </a:solidFill>
                <a:latin typeface="Arial" panose="020B0604020202020204" pitchFamily="34" charset="0"/>
                <a:cs typeface="Arial" panose="020B0604020202020204" pitchFamily="34" charset="0"/>
              </a:rPr>
              <a:t>Commandment:</a:t>
            </a:r>
            <a:br>
              <a:rPr lang="en-US" sz="3600" b="1" dirty="0" smtClean="0">
                <a:solidFill>
                  <a:srgbClr val="0A5598"/>
                </a:solidFill>
                <a:latin typeface="Arial" panose="020B0604020202020204" pitchFamily="34" charset="0"/>
                <a:cs typeface="Arial" panose="020B0604020202020204" pitchFamily="34" charset="0"/>
              </a:rPr>
            </a:br>
            <a:r>
              <a:rPr lang="en-US" sz="3600" b="1" dirty="0" smtClean="0">
                <a:solidFill>
                  <a:srgbClr val="0A5598"/>
                </a:solidFill>
                <a:latin typeface="Arial" panose="020B0604020202020204" pitchFamily="34" charset="0"/>
                <a:cs typeface="Arial" panose="020B0604020202020204" pitchFamily="34" charset="0"/>
              </a:rPr>
              <a:t>Living </a:t>
            </a:r>
            <a:r>
              <a:rPr lang="en-US" sz="3600" b="1" dirty="0" smtClean="0">
                <a:solidFill>
                  <a:srgbClr val="0A5598"/>
                </a:solidFill>
                <a:latin typeface="Arial" panose="020B0604020202020204" pitchFamily="34" charset="0"/>
                <a:cs typeface="Arial" panose="020B0604020202020204" pitchFamily="34" charset="0"/>
              </a:rPr>
              <a:t>and Dying with </a:t>
            </a:r>
            <a:r>
              <a:rPr lang="en-US" sz="3600" b="1" dirty="0" smtClean="0">
                <a:solidFill>
                  <a:srgbClr val="0A5598"/>
                </a:solidFill>
                <a:latin typeface="Arial" panose="020B0604020202020204" pitchFamily="34" charset="0"/>
                <a:cs typeface="Arial" panose="020B0604020202020204" pitchFamily="34" charset="0"/>
              </a:rPr>
              <a:t>Dignity” (Part 1)</a:t>
            </a:r>
            <a:endParaRPr lang="en-US" sz="3600" b="1" dirty="0" smtClean="0">
              <a:solidFill>
                <a:srgbClr val="0A5598"/>
              </a:solidFill>
              <a:latin typeface="Arial" panose="020B0604020202020204" pitchFamily="34" charset="0"/>
              <a:cs typeface="Arial" panose="020B0604020202020204" pitchFamily="34" charset="0"/>
            </a:endParaRP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462–463)</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sz="1800" b="1" dirty="0">
              <a:solidFill>
                <a:schemeClr val="tx1">
                  <a:lumMod val="50000"/>
                  <a:lumOff val="50000"/>
                </a:schemeClr>
              </a:solidFill>
              <a:latin typeface="Arial" pitchFamily="34" charset="0"/>
              <a:cs typeface="Arial" pitchFamily="34" charset="0"/>
            </a:endParaRPr>
          </a:p>
        </p:txBody>
      </p:sp>
      <p:pic>
        <p:nvPicPr>
          <p:cNvPr id="3" name="Picture 2" descr="S10-iStock_000014806800_Medium.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flipH="1">
            <a:off x="3835986" y="193433"/>
            <a:ext cx="1085291" cy="6515509"/>
          </a:xfrm>
          <a:prstGeom prst="rect">
            <a:avLst/>
          </a:prstGeom>
        </p:spPr>
      </p:pic>
      <p:sp>
        <p:nvSpPr>
          <p:cNvPr id="5" name="TextBox 4"/>
          <p:cNvSpPr txBox="1"/>
          <p:nvPr/>
        </p:nvSpPr>
        <p:spPr>
          <a:xfrm>
            <a:off x="2415684" y="2092355"/>
            <a:ext cx="4268461" cy="1015663"/>
          </a:xfrm>
          <a:prstGeom prst="rect">
            <a:avLst/>
          </a:prstGeom>
          <a:noFill/>
        </p:spPr>
        <p:txBody>
          <a:bodyPr wrap="square" rtlCol="0">
            <a:spAutoFit/>
          </a:bodyPr>
          <a:lstStyle/>
          <a:p>
            <a:pPr algn="ctr"/>
            <a:r>
              <a:rPr lang="en-US" sz="6000" dirty="0" smtClean="0">
                <a:latin typeface="Arial" panose="020B0604020202020204" pitchFamily="34" charset="0"/>
                <a:cs typeface="Arial" panose="020B0604020202020204" pitchFamily="34" charset="0"/>
              </a:rPr>
              <a:t>Journal It!</a:t>
            </a:r>
            <a:endParaRPr lang="en-US" sz="6000" dirty="0">
              <a:latin typeface="Arial" panose="020B0604020202020204" pitchFamily="34" charset="0"/>
              <a:cs typeface="Arial" panose="020B0604020202020204" pitchFamily="34" charset="0"/>
            </a:endParaRPr>
          </a:p>
        </p:txBody>
      </p:sp>
      <p:sp>
        <p:nvSpPr>
          <p:cNvPr id="6" name="Rectangle 5"/>
          <p:cNvSpPr/>
          <p:nvPr/>
        </p:nvSpPr>
        <p:spPr>
          <a:xfrm>
            <a:off x="3476866" y="3608930"/>
            <a:ext cx="1858201" cy="200055"/>
          </a:xfrm>
          <a:prstGeom prst="rect">
            <a:avLst/>
          </a:prstGeom>
        </p:spPr>
        <p:txBody>
          <a:bodyPr wrap="none">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RuslanDashinsky/www.istockphoto.com</a:t>
            </a:r>
            <a:endParaRPr lang="en-US" sz="700" dirty="0">
              <a:solidFill>
                <a:schemeClr val="bg1">
                  <a:lumMod val="65000"/>
                </a:schemeClr>
              </a:solidFill>
              <a:latin typeface="Arial" panose="020B0604020202020204" pitchFamily="34" charset="0"/>
              <a:cs typeface="Arial" panose="020B0604020202020204" pitchFamily="34" charset="0"/>
            </a:endParaRPr>
          </a:p>
        </p:txBody>
      </p:sp>
      <p:sp>
        <p:nvSpPr>
          <p:cNvPr id="7" name="TextBox 6"/>
          <p:cNvSpPr txBox="1"/>
          <p:nvPr/>
        </p:nvSpPr>
        <p:spPr>
          <a:xfrm>
            <a:off x="1020228" y="4228640"/>
            <a:ext cx="6732105" cy="954107"/>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Why is life so precious?</a:t>
            </a:r>
          </a:p>
          <a:p>
            <a:pPr algn="ctr"/>
            <a:r>
              <a:rPr lang="en-US" sz="2800" dirty="0" smtClean="0">
                <a:latin typeface="Arial" panose="020B0604020202020204" pitchFamily="34" charset="0"/>
                <a:cs typeface="Arial" panose="020B0604020202020204" pitchFamily="34" charset="0"/>
              </a:rPr>
              <a:t> What makes it valuable?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45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8678"/>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178D34"/>
                </a:solidFill>
                <a:latin typeface="Arial" panose="020B0604020202020204" pitchFamily="34" charset="0"/>
                <a:cs typeface="Arial" panose="020B0604020202020204" pitchFamily="34" charset="0"/>
              </a:rPr>
              <a:t>“The Fifth </a:t>
            </a:r>
            <a:r>
              <a:rPr lang="en-US" sz="3600" b="1" dirty="0" smtClean="0">
                <a:solidFill>
                  <a:srgbClr val="178D34"/>
                </a:solidFill>
                <a:latin typeface="Arial" panose="020B0604020202020204" pitchFamily="34" charset="0"/>
                <a:cs typeface="Arial" panose="020B0604020202020204" pitchFamily="34" charset="0"/>
              </a:rPr>
              <a:t>Commandment:</a:t>
            </a:r>
            <a:br>
              <a:rPr lang="en-US" sz="3600" b="1" dirty="0" smtClean="0">
                <a:solidFill>
                  <a:srgbClr val="178D34"/>
                </a:solidFill>
                <a:latin typeface="Arial" panose="020B0604020202020204" pitchFamily="34" charset="0"/>
                <a:cs typeface="Arial" panose="020B0604020202020204" pitchFamily="34" charset="0"/>
              </a:rPr>
            </a:br>
            <a:r>
              <a:rPr lang="en-US" sz="3600" b="1" dirty="0" smtClean="0">
                <a:solidFill>
                  <a:srgbClr val="178D34"/>
                </a:solidFill>
                <a:latin typeface="Arial" panose="020B0604020202020204" pitchFamily="34" charset="0"/>
                <a:cs typeface="Arial" panose="020B0604020202020204" pitchFamily="34" charset="0"/>
              </a:rPr>
              <a:t>Living </a:t>
            </a:r>
            <a:r>
              <a:rPr lang="en-US" sz="3600" b="1" dirty="0" smtClean="0">
                <a:solidFill>
                  <a:srgbClr val="178D34"/>
                </a:solidFill>
                <a:latin typeface="Arial" panose="020B0604020202020204" pitchFamily="34" charset="0"/>
                <a:cs typeface="Arial" panose="020B0604020202020204" pitchFamily="34" charset="0"/>
              </a:rPr>
              <a:t>and Dying with </a:t>
            </a:r>
            <a:r>
              <a:rPr lang="en-US" sz="3600" b="1" dirty="0" smtClean="0">
                <a:solidFill>
                  <a:srgbClr val="178D34"/>
                </a:solidFill>
                <a:latin typeface="Arial" panose="020B0604020202020204" pitchFamily="34" charset="0"/>
                <a:cs typeface="Arial" panose="020B0604020202020204" pitchFamily="34" charset="0"/>
              </a:rPr>
              <a:t>Dignity” (Part 2)</a:t>
            </a:r>
            <a:endParaRPr lang="en-US" sz="3600" b="1" dirty="0" smtClean="0">
              <a:solidFill>
                <a:srgbClr val="178D34"/>
              </a:solidFill>
              <a:latin typeface="Arial" panose="020B0604020202020204" pitchFamily="34" charset="0"/>
              <a:cs typeface="Arial" panose="020B0604020202020204" pitchFamily="34" charset="0"/>
            </a:endParaRP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463–464)</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sz="1800" b="1" dirty="0">
              <a:solidFill>
                <a:schemeClr val="tx1">
                  <a:lumMod val="50000"/>
                  <a:lumOff val="50000"/>
                </a:schemeClr>
              </a:solidFill>
              <a:latin typeface="Arial" pitchFamily="34" charset="0"/>
              <a:cs typeface="Arial" pitchFamily="34" charset="0"/>
            </a:endParaRPr>
          </a:p>
        </p:txBody>
      </p:sp>
      <p:sp>
        <p:nvSpPr>
          <p:cNvPr id="6" name="Rectangle 5"/>
          <p:cNvSpPr/>
          <p:nvPr/>
        </p:nvSpPr>
        <p:spPr>
          <a:xfrm>
            <a:off x="4493695" y="2109749"/>
            <a:ext cx="4572000" cy="1357295"/>
          </a:xfrm>
          <a:prstGeom prst="rect">
            <a:avLst/>
          </a:prstGeom>
        </p:spPr>
        <p:txBody>
          <a:bodyPr>
            <a:spAutoFit/>
          </a:bodyPr>
          <a:lstStyle/>
          <a:p>
            <a:pPr marL="0" marR="0">
              <a:lnSpc>
                <a:spcPct val="115000"/>
              </a:lnSpc>
              <a:spcBef>
                <a:spcPts val="0"/>
              </a:spcBef>
              <a:spcAft>
                <a:spcPts val="0"/>
              </a:spcAft>
            </a:pPr>
            <a:r>
              <a:rPr lang="en-US" dirty="0" smtClean="0">
                <a:solidFill>
                  <a:srgbClr val="000000"/>
                </a:solidFill>
                <a:latin typeface="Arial" panose="020B0604020202020204" pitchFamily="34" charset="0"/>
                <a:ea typeface="Times New Roman" panose="02020603050405020304" pitchFamily="18" charset="0"/>
                <a:cs typeface="TimesNewRomanPSMT"/>
              </a:rPr>
              <a:t>There </a:t>
            </a:r>
            <a:r>
              <a:rPr lang="en-US" dirty="0">
                <a:solidFill>
                  <a:srgbClr val="000000"/>
                </a:solidFill>
                <a:latin typeface="Arial" panose="020B0604020202020204" pitchFamily="34" charset="0"/>
                <a:ea typeface="Times New Roman" panose="02020603050405020304" pitchFamily="18" charset="0"/>
                <a:cs typeface="TimesNewRomanPSMT"/>
              </a:rPr>
              <a:t>are end-of-life options that preserve the dignity of the dying person.</a:t>
            </a:r>
            <a:endParaRPr lang="en-US" dirty="0">
              <a:solidFill>
                <a:srgbClr val="000000"/>
              </a:solidFill>
              <a:effectLst/>
              <a:latin typeface="Arial" panose="020B0604020202020204" pitchFamily="34" charset="0"/>
              <a:ea typeface="Times New Roman" panose="02020603050405020304" pitchFamily="18" charset="0"/>
              <a:cs typeface="TimesNewRomanPSMT"/>
            </a:endParaRPr>
          </a:p>
        </p:txBody>
      </p:sp>
      <p:pic>
        <p:nvPicPr>
          <p:cNvPr id="7" name="Picture 6" descr="S6-shutterstock_15046500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219" y="2109749"/>
            <a:ext cx="4072552" cy="3054415"/>
          </a:xfrm>
          <a:prstGeom prst="rect">
            <a:avLst/>
          </a:prstGeom>
        </p:spPr>
      </p:pic>
      <p:sp>
        <p:nvSpPr>
          <p:cNvPr id="8" name="Rectangle 7"/>
          <p:cNvSpPr/>
          <p:nvPr/>
        </p:nvSpPr>
        <p:spPr>
          <a:xfrm>
            <a:off x="253219" y="5192509"/>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J.Simunek/www.shutterstock.com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8716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8678"/>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178D34"/>
                </a:solidFill>
                <a:latin typeface="Arial" panose="020B0604020202020204" pitchFamily="34" charset="0"/>
                <a:cs typeface="Arial" panose="020B0604020202020204" pitchFamily="34" charset="0"/>
              </a:rPr>
              <a:t>“The Fifth </a:t>
            </a:r>
            <a:r>
              <a:rPr lang="en-US" sz="3600" b="1" dirty="0" smtClean="0">
                <a:solidFill>
                  <a:srgbClr val="178D34"/>
                </a:solidFill>
                <a:latin typeface="Arial" panose="020B0604020202020204" pitchFamily="34" charset="0"/>
                <a:cs typeface="Arial" panose="020B0604020202020204" pitchFamily="34" charset="0"/>
              </a:rPr>
              <a:t>Commandment:</a:t>
            </a:r>
            <a:br>
              <a:rPr lang="en-US" sz="3600" b="1" dirty="0" smtClean="0">
                <a:solidFill>
                  <a:srgbClr val="178D34"/>
                </a:solidFill>
                <a:latin typeface="Arial" panose="020B0604020202020204" pitchFamily="34" charset="0"/>
                <a:cs typeface="Arial" panose="020B0604020202020204" pitchFamily="34" charset="0"/>
              </a:rPr>
            </a:br>
            <a:r>
              <a:rPr lang="en-US" sz="3600" b="1" dirty="0" smtClean="0">
                <a:solidFill>
                  <a:srgbClr val="178D34"/>
                </a:solidFill>
                <a:latin typeface="Arial" panose="020B0604020202020204" pitchFamily="34" charset="0"/>
                <a:cs typeface="Arial" panose="020B0604020202020204" pitchFamily="34" charset="0"/>
              </a:rPr>
              <a:t>Living </a:t>
            </a:r>
            <a:r>
              <a:rPr lang="en-US" sz="3600" b="1" dirty="0" smtClean="0">
                <a:solidFill>
                  <a:srgbClr val="178D34"/>
                </a:solidFill>
                <a:latin typeface="Arial" panose="020B0604020202020204" pitchFamily="34" charset="0"/>
                <a:cs typeface="Arial" panose="020B0604020202020204" pitchFamily="34" charset="0"/>
              </a:rPr>
              <a:t>and Dying with </a:t>
            </a:r>
            <a:r>
              <a:rPr lang="en-US" sz="3600" b="1" dirty="0" smtClean="0">
                <a:solidFill>
                  <a:srgbClr val="178D34"/>
                </a:solidFill>
                <a:latin typeface="Arial" panose="020B0604020202020204" pitchFamily="34" charset="0"/>
                <a:cs typeface="Arial" panose="020B0604020202020204" pitchFamily="34" charset="0"/>
              </a:rPr>
              <a:t>Dignity” (Part 2)</a:t>
            </a:r>
            <a:endParaRPr lang="en-US" sz="3600" b="1" dirty="0" smtClean="0">
              <a:solidFill>
                <a:srgbClr val="178D34"/>
              </a:solidFill>
              <a:latin typeface="Arial" panose="020B0604020202020204" pitchFamily="34" charset="0"/>
              <a:cs typeface="Arial" panose="020B0604020202020204" pitchFamily="34" charset="0"/>
            </a:endParaRP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463–464)</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sz="1800" b="1" dirty="0">
              <a:solidFill>
                <a:schemeClr val="tx1">
                  <a:lumMod val="50000"/>
                  <a:lumOff val="50000"/>
                </a:schemeClr>
              </a:solidFill>
              <a:latin typeface="Arial" pitchFamily="34" charset="0"/>
              <a:cs typeface="Arial" pitchFamily="34" charset="0"/>
            </a:endParaRPr>
          </a:p>
        </p:txBody>
      </p:sp>
      <p:sp>
        <p:nvSpPr>
          <p:cNvPr id="5" name="Content Placeholder 2"/>
          <p:cNvSpPr>
            <a:spLocks noGrp="1"/>
          </p:cNvSpPr>
          <p:nvPr>
            <p:ph idx="1"/>
          </p:nvPr>
        </p:nvSpPr>
        <p:spPr>
          <a:xfrm>
            <a:off x="457200" y="1692720"/>
            <a:ext cx="8229600" cy="4525963"/>
          </a:xfrm>
        </p:spPr>
        <p:txBody>
          <a:bodyPr>
            <a:normAutofit/>
          </a:bodyPr>
          <a:lstStyle/>
          <a:p>
            <a:r>
              <a:rPr lang="en-US" sz="2200" dirty="0" smtClean="0">
                <a:latin typeface="Arial" pitchFamily="34" charset="0"/>
                <a:cs typeface="Arial" pitchFamily="34" charset="0"/>
              </a:rPr>
              <a:t>Ending someone’s life because he or she is suffering is called </a:t>
            </a:r>
            <a:r>
              <a:rPr lang="en-US" sz="2200" dirty="0" smtClean="0">
                <a:latin typeface="Arial" pitchFamily="34" charset="0"/>
                <a:cs typeface="Arial" pitchFamily="34" charset="0"/>
              </a:rPr>
              <a:t>euthanasia.</a:t>
            </a:r>
            <a:endParaRPr lang="en-US" sz="2200" dirty="0" smtClean="0">
              <a:latin typeface="Arial" pitchFamily="34" charset="0"/>
              <a:cs typeface="Arial" pitchFamily="34" charset="0"/>
            </a:endParaRPr>
          </a:p>
          <a:p>
            <a:r>
              <a:rPr lang="en-US" sz="2200" dirty="0" smtClean="0">
                <a:latin typeface="Arial" pitchFamily="34" charset="0"/>
                <a:cs typeface="Arial" pitchFamily="34" charset="0"/>
              </a:rPr>
              <a:t>Committing euthanasia to end the suffering of another person denies the dignity of the person and the respect we owe to God.</a:t>
            </a:r>
          </a:p>
          <a:p>
            <a:r>
              <a:rPr lang="en-US" sz="2200" dirty="0" smtClean="0">
                <a:latin typeface="Arial" pitchFamily="34" charset="0"/>
                <a:cs typeface="Arial" pitchFamily="34" charset="0"/>
              </a:rPr>
              <a:t>Hospice programs can help a person die with dignity and as pain-free as possible.</a:t>
            </a:r>
          </a:p>
          <a:p>
            <a:r>
              <a:rPr lang="en-US" sz="2200" dirty="0" smtClean="0">
                <a:latin typeface="Arial" pitchFamily="34" charset="0"/>
                <a:cs typeface="Arial" pitchFamily="34" charset="0"/>
              </a:rPr>
              <a:t>Extraordinary means to keep someone alive (means that might be painful, expensive, burdensome, or of doubtful benefit) need not be used, as long as the intention is not to cause death.</a:t>
            </a:r>
            <a:endParaRPr lang="en-US" sz="2200" dirty="0">
              <a:latin typeface="Arial" pitchFamily="34" charset="0"/>
              <a:cs typeface="Arial" pitchFamily="34" charset="0"/>
            </a:endParaRPr>
          </a:p>
        </p:txBody>
      </p:sp>
    </p:spTree>
    <p:extLst>
      <p:ext uri="{BB962C8B-B14F-4D97-AF65-F5344CB8AC3E}">
        <p14:creationId xmlns:p14="http://schemas.microsoft.com/office/powerpoint/2010/main" val="355417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78678"/>
            <a:ext cx="91440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178D34"/>
                </a:solidFill>
                <a:latin typeface="Arial" panose="020B0604020202020204" pitchFamily="34" charset="0"/>
                <a:cs typeface="Arial" panose="020B0604020202020204" pitchFamily="34" charset="0"/>
              </a:rPr>
              <a:t>“The Fifth </a:t>
            </a:r>
            <a:r>
              <a:rPr lang="en-US" sz="3600" b="1" dirty="0" smtClean="0">
                <a:solidFill>
                  <a:srgbClr val="178D34"/>
                </a:solidFill>
                <a:latin typeface="Arial" panose="020B0604020202020204" pitchFamily="34" charset="0"/>
                <a:cs typeface="Arial" panose="020B0604020202020204" pitchFamily="34" charset="0"/>
              </a:rPr>
              <a:t>Commandment:</a:t>
            </a:r>
          </a:p>
          <a:p>
            <a:pPr fontAlgn="auto">
              <a:spcAft>
                <a:spcPts val="0"/>
              </a:spcAft>
            </a:pPr>
            <a:r>
              <a:rPr lang="en-US" sz="3600" b="1" dirty="0" smtClean="0">
                <a:solidFill>
                  <a:srgbClr val="178D34"/>
                </a:solidFill>
                <a:latin typeface="Arial" panose="020B0604020202020204" pitchFamily="34" charset="0"/>
                <a:cs typeface="Arial" panose="020B0604020202020204" pitchFamily="34" charset="0"/>
              </a:rPr>
              <a:t>Living </a:t>
            </a:r>
            <a:r>
              <a:rPr lang="en-US" sz="3600" b="1" dirty="0" smtClean="0">
                <a:solidFill>
                  <a:srgbClr val="178D34"/>
                </a:solidFill>
                <a:latin typeface="Arial" panose="020B0604020202020204" pitchFamily="34" charset="0"/>
                <a:cs typeface="Arial" panose="020B0604020202020204" pitchFamily="34" charset="0"/>
              </a:rPr>
              <a:t>and Dying with </a:t>
            </a:r>
            <a:r>
              <a:rPr lang="en-US" sz="3600" b="1" dirty="0" smtClean="0">
                <a:solidFill>
                  <a:srgbClr val="178D34"/>
                </a:solidFill>
                <a:latin typeface="Arial" panose="020B0604020202020204" pitchFamily="34" charset="0"/>
                <a:cs typeface="Arial" panose="020B0604020202020204" pitchFamily="34" charset="0"/>
              </a:rPr>
              <a:t>Dignity” (Part 2)</a:t>
            </a:r>
            <a:endParaRPr lang="en-US" sz="3600" b="1" dirty="0" smtClean="0">
              <a:solidFill>
                <a:srgbClr val="178D34"/>
              </a:solidFill>
              <a:latin typeface="Arial" panose="020B0604020202020204" pitchFamily="34" charset="0"/>
              <a:cs typeface="Arial" panose="020B0604020202020204" pitchFamily="34" charset="0"/>
            </a:endParaRPr>
          </a:p>
          <a:p>
            <a:pPr fontAlgn="auto">
              <a:spcAft>
                <a:spcPts val="0"/>
              </a:spcAft>
            </a:pPr>
            <a:r>
              <a:rPr lang="en-US" sz="1800" b="1" dirty="0">
                <a:solidFill>
                  <a:schemeClr val="tx1">
                    <a:lumMod val="50000"/>
                    <a:lumOff val="50000"/>
                  </a:schemeClr>
                </a:solidFill>
                <a:latin typeface="Arial" pitchFamily="34" charset="0"/>
                <a:cs typeface="Arial" pitchFamily="34" charset="0"/>
              </a:rPr>
              <a:t>(</a:t>
            </a:r>
            <a:r>
              <a:rPr lang="en-US" sz="1800" b="1" dirty="0" smtClean="0">
                <a:solidFill>
                  <a:schemeClr val="tx1">
                    <a:lumMod val="50000"/>
                    <a:lumOff val="50000"/>
                  </a:schemeClr>
                </a:solidFill>
                <a:latin typeface="Arial" pitchFamily="34" charset="0"/>
                <a:cs typeface="Arial" pitchFamily="34" charset="0"/>
              </a:rPr>
              <a:t>Handbook, </a:t>
            </a:r>
            <a:r>
              <a:rPr lang="en-US" sz="1800" b="1" dirty="0">
                <a:solidFill>
                  <a:schemeClr val="tx1">
                    <a:lumMod val="50000"/>
                    <a:lumOff val="50000"/>
                  </a:schemeClr>
                </a:solidFill>
                <a:latin typeface="Arial" pitchFamily="34" charset="0"/>
                <a:cs typeface="Arial" pitchFamily="34" charset="0"/>
              </a:rPr>
              <a:t>pages </a:t>
            </a:r>
            <a:r>
              <a:rPr lang="en-US" sz="1800" b="1" dirty="0" smtClean="0">
                <a:solidFill>
                  <a:schemeClr val="tx1">
                    <a:lumMod val="50000"/>
                    <a:lumOff val="50000"/>
                  </a:schemeClr>
                </a:solidFill>
                <a:latin typeface="Arial" pitchFamily="34" charset="0"/>
                <a:cs typeface="Arial" pitchFamily="34" charset="0"/>
              </a:rPr>
              <a:t>463–464)</a:t>
            </a:r>
            <a:endParaRPr lang="en-US" sz="1800" b="1" dirty="0">
              <a:solidFill>
                <a:schemeClr val="tx1">
                  <a:lumMod val="50000"/>
                  <a:lumOff val="50000"/>
                </a:schemeClr>
              </a:solidFill>
              <a:latin typeface="Arial" pitchFamily="34" charset="0"/>
              <a:cs typeface="Arial" pitchFamily="34" charset="0"/>
            </a:endParaRPr>
          </a:p>
          <a:p>
            <a:pPr fontAlgn="auto">
              <a:spcAft>
                <a:spcPts val="0"/>
              </a:spcAft>
            </a:pPr>
            <a:endParaRPr lang="en-US" sz="1800" b="1" dirty="0">
              <a:solidFill>
                <a:schemeClr val="tx1">
                  <a:lumMod val="50000"/>
                  <a:lumOff val="50000"/>
                </a:schemeClr>
              </a:solidFill>
              <a:latin typeface="Arial" pitchFamily="34" charset="0"/>
              <a:cs typeface="Arial" pitchFamily="34" charset="0"/>
            </a:endParaRPr>
          </a:p>
        </p:txBody>
      </p:sp>
      <p:sp>
        <p:nvSpPr>
          <p:cNvPr id="5" name="TextBox 4"/>
          <p:cNvSpPr txBox="1"/>
          <p:nvPr/>
        </p:nvSpPr>
        <p:spPr>
          <a:xfrm>
            <a:off x="3672617" y="2172613"/>
            <a:ext cx="5471383" cy="1644553"/>
          </a:xfrm>
          <a:prstGeom prst="rect">
            <a:avLst/>
          </a:prstGeom>
          <a:noFill/>
        </p:spPr>
        <p:txBody>
          <a:bodyPr wrap="square" rtlCol="0">
            <a:spAutoFit/>
          </a:bodyPr>
          <a:lstStyle/>
          <a:p>
            <a:pPr algn="ctr">
              <a:lnSpc>
                <a:spcPct val="110000"/>
              </a:lnSpc>
            </a:pPr>
            <a:r>
              <a:rPr lang="en-US" sz="2000" dirty="0" smtClean="0">
                <a:latin typeface="Arial" panose="020B0604020202020204" pitchFamily="34" charset="0"/>
                <a:cs typeface="Arial" panose="020B0604020202020204" pitchFamily="34" charset="0"/>
              </a:rPr>
              <a:t>At a funeral Mass, we say the following:</a:t>
            </a:r>
          </a:p>
          <a:p>
            <a:pPr algn="ctr">
              <a:lnSpc>
                <a:spcPct val="110000"/>
              </a:lnSpc>
            </a:pPr>
            <a:r>
              <a:rPr lang="en-US" sz="2000" b="1" i="1" dirty="0" smtClean="0">
                <a:latin typeface="Arial" panose="020B0604020202020204" pitchFamily="34" charset="0"/>
                <a:cs typeface="Arial" panose="020B0604020202020204" pitchFamily="34" charset="0"/>
              </a:rPr>
              <a:t>“Life is changed not ended.”</a:t>
            </a:r>
          </a:p>
          <a:p>
            <a:pPr algn="ctr">
              <a:lnSpc>
                <a:spcPct val="110000"/>
              </a:lnSpc>
            </a:pPr>
            <a:r>
              <a:rPr lang="en-US" sz="1200" i="1" dirty="0" smtClean="0">
                <a:latin typeface="Arial" panose="020B0604020202020204" pitchFamily="34" charset="0"/>
                <a:cs typeface="Arial" panose="020B0604020202020204" pitchFamily="34" charset="0"/>
              </a:rPr>
              <a:t>(The Roman Missal, “</a:t>
            </a:r>
            <a:r>
              <a:rPr lang="en-US" sz="1200" dirty="0" smtClean="0">
                <a:latin typeface="Arial" panose="020B0604020202020204" pitchFamily="34" charset="0"/>
                <a:cs typeface="Arial" panose="020B0604020202020204" pitchFamily="34" charset="0"/>
              </a:rPr>
              <a:t>Preface I for the Dead”) </a:t>
            </a:r>
          </a:p>
          <a:p>
            <a:pPr algn="ctr">
              <a:lnSpc>
                <a:spcPct val="110000"/>
              </a:lnSpc>
            </a:pPr>
            <a:r>
              <a:rPr lang="en-US" sz="2000" dirty="0" smtClean="0">
                <a:latin typeface="Arial" panose="020B0604020202020204" pitchFamily="34" charset="0"/>
                <a:cs typeface="Arial" panose="020B0604020202020204" pitchFamily="34" charset="0"/>
              </a:rPr>
              <a:t>What do you think this means?</a:t>
            </a:r>
          </a:p>
          <a:p>
            <a:pPr algn="ctr">
              <a:lnSpc>
                <a:spcPct val="110000"/>
              </a:lnSpc>
            </a:pPr>
            <a:r>
              <a:rPr lang="en-US" sz="2000" dirty="0" smtClean="0">
                <a:latin typeface="Arial" panose="020B0604020202020204" pitchFamily="34" charset="0"/>
                <a:cs typeface="Arial" panose="020B0604020202020204" pitchFamily="34" charset="0"/>
              </a:rPr>
              <a:t>How does this portray the value of human life? </a:t>
            </a:r>
            <a:endParaRPr lang="en-US" sz="2000" dirty="0">
              <a:latin typeface="Arial" panose="020B0604020202020204" pitchFamily="34" charset="0"/>
              <a:cs typeface="Arial" panose="020B0604020202020204" pitchFamily="34" charset="0"/>
            </a:endParaRPr>
          </a:p>
        </p:txBody>
      </p:sp>
      <p:sp>
        <p:nvSpPr>
          <p:cNvPr id="6" name="Rectangle 5"/>
          <p:cNvSpPr/>
          <p:nvPr/>
        </p:nvSpPr>
        <p:spPr>
          <a:xfrm>
            <a:off x="0" y="4601748"/>
            <a:ext cx="4572000" cy="200055"/>
          </a:xfrm>
          <a:prstGeom prst="rect">
            <a:avLst/>
          </a:prstGeom>
        </p:spPr>
        <p:txBody>
          <a:bodyPr>
            <a:spAutoFit/>
          </a:bodyPr>
          <a:lstStyle/>
          <a:p>
            <a:r>
              <a:rPr lang="en-US" sz="700" dirty="0" smtClean="0">
                <a:solidFill>
                  <a:schemeClr val="bg1">
                    <a:lumMod val="65000"/>
                  </a:schemeClr>
                </a:solidFill>
                <a:latin typeface="Arial" panose="020B0604020202020204" pitchFamily="34" charset="0"/>
                <a:cs typeface="Arial" panose="020B0604020202020204" pitchFamily="34" charset="0"/>
              </a:rPr>
              <a:t>© Jes2u.photo/www.shutterstock.com </a:t>
            </a:r>
            <a:endParaRPr lang="en-US" sz="700" dirty="0">
              <a:solidFill>
                <a:schemeClr val="bg1">
                  <a:lumMod val="65000"/>
                </a:schemeClr>
              </a:solidFill>
              <a:latin typeface="Arial" panose="020B0604020202020204" pitchFamily="34" charset="0"/>
              <a:cs typeface="Arial" panose="020B0604020202020204" pitchFamily="34" charset="0"/>
            </a:endParaRPr>
          </a:p>
        </p:txBody>
      </p:sp>
      <p:pic>
        <p:nvPicPr>
          <p:cNvPr id="7" name="Picture 6" descr="S7-shutterstock_21016099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58913"/>
            <a:ext cx="3672617" cy="2447614"/>
          </a:xfrm>
          <a:prstGeom prst="rect">
            <a:avLst/>
          </a:prstGeom>
        </p:spPr>
      </p:pic>
    </p:spTree>
    <p:extLst>
      <p:ext uri="{BB962C8B-B14F-4D97-AF65-F5344CB8AC3E}">
        <p14:creationId xmlns:p14="http://schemas.microsoft.com/office/powerpoint/2010/main" val="33511471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Jeopardy&amp;quot;&quot;/&gt;&lt;property id=&quot;20307&quot; value=&quot;256&quot;/&gt;&lt;/object&gt;&lt;object type=&quot;3&quot; unique_id=&quot;10005&quot;&gt;&lt;property id=&quot;20148&quot; value=&quot;5&quot;/&gt;&lt;property id=&quot;20300&quot; value=&quot;Slide 2 - &amp;quot;$100 Question from H1&amp;quot;&quot;/&gt;&lt;property id=&quot;20307&quot; value=&quot;257&quot;/&gt;&lt;/object&gt;&lt;object type=&quot;3&quot; unique_id=&quot;10006&quot;&gt;&lt;property id=&quot;20148&quot; value=&quot;5&quot;/&gt;&lt;property id=&quot;20300&quot; value=&quot;Slide 3 - &amp;quot;$100 Answer from H1&amp;quot;&quot;/&gt;&lt;property id=&quot;20307&quot; value=&quot;283&quot;/&gt;&lt;/object&gt;&lt;object type=&quot;3&quot; unique_id=&quot;10007&quot;&gt;&lt;property id=&quot;20148&quot; value=&quot;5&quot;/&gt;&lt;property id=&quot;20300&quot; value=&quot;Slide 4 - &amp;quot;$200 Question from H1&amp;quot;&quot;/&gt;&lt;property id=&quot;20307&quot; value=&quot;258&quot;/&gt;&lt;/object&gt;&lt;object type=&quot;3&quot; unique_id=&quot;10008&quot;&gt;&lt;property id=&quot;20148&quot; value=&quot;5&quot;/&gt;&lt;property id=&quot;20300&quot; value=&quot;Slide 5 - &amp;quot;$200 Answer from H1&amp;quot;&quot;/&gt;&lt;property id=&quot;20307&quot; value=&quot;284&quot;/&gt;&lt;/object&gt;&lt;object type=&quot;3&quot; unique_id=&quot;10009&quot;&gt;&lt;property id=&quot;20148&quot; value=&quot;5&quot;/&gt;&lt;property id=&quot;20300&quot; value=&quot;Slide 6 - &amp;quot;$300 Question from H1&amp;quot;&quot;/&gt;&lt;property id=&quot;20307&quot; value=&quot;259&quot;/&gt;&lt;/object&gt;&lt;object type=&quot;3&quot; unique_id=&quot;10010&quot;&gt;&lt;property id=&quot;20148&quot; value=&quot;5&quot;/&gt;&lt;property id=&quot;20300&quot; value=&quot;Slide 7 - &amp;quot;$300 Answer from H1&amp;quot;&quot;/&gt;&lt;property id=&quot;20307&quot; value=&quot;285&quot;/&gt;&lt;/object&gt;&lt;object type=&quot;3&quot; unique_id=&quot;10011&quot;&gt;&lt;property id=&quot;20148&quot; value=&quot;5&quot;/&gt;&lt;property id=&quot;20300&quot; value=&quot;Slide 8 - &amp;quot;$400 Question from H1&amp;quot;&quot;/&gt;&lt;property id=&quot;20307&quot; value=&quot;260&quot;/&gt;&lt;/object&gt;&lt;object type=&quot;3&quot; unique_id=&quot;10012&quot;&gt;&lt;property id=&quot;20148&quot; value=&quot;5&quot;/&gt;&lt;property id=&quot;20300&quot; value=&quot;Slide 9 - &amp;quot;$400 Answer from H1&amp;quot;&quot;/&gt;&lt;property id=&quot;20307&quot; value=&quot;286&quot;/&gt;&lt;/object&gt;&lt;object type=&quot;3&quot; unique_id=&quot;10013&quot;&gt;&lt;property id=&quot;20148&quot; value=&quot;5&quot;/&gt;&lt;property id=&quot;20300&quot; value=&quot;Slide 10 - &amp;quot;$500 Question from H1&amp;quot;&quot;/&gt;&lt;property id=&quot;20307&quot; value=&quot;261&quot;/&gt;&lt;/object&gt;&lt;object type=&quot;3&quot; unique_id=&quot;10014&quot;&gt;&lt;property id=&quot;20148&quot; value=&quot;5&quot;/&gt;&lt;property id=&quot;20300&quot; value=&quot;Slide 11 - &amp;quot;$500 Answer from H1&amp;quot;&quot;/&gt;&lt;property id=&quot;20307&quot; value=&quot;287&quot;/&gt;&lt;/object&gt;&lt;object type=&quot;3&quot; unique_id=&quot;10015&quot;&gt;&lt;property id=&quot;20148&quot; value=&quot;5&quot;/&gt;&lt;property id=&quot;20300&quot; value=&quot;Slide 12 - &amp;quot;$100 Question from H2&amp;quot;&quot;/&gt;&lt;property id=&quot;20307&quot; value=&quot;262&quot;/&gt;&lt;/object&gt;&lt;object type=&quot;3&quot; unique_id=&quot;10016&quot;&gt;&lt;property id=&quot;20148&quot; value=&quot;5&quot;/&gt;&lt;property id=&quot;20300&quot; value=&quot;Slide 13 - &amp;quot;$100 Answer from H2&amp;quot;&quot;/&gt;&lt;property id=&quot;20307&quot; value=&quot;288&quot;/&gt;&lt;/object&gt;&lt;object type=&quot;3&quot; unique_id=&quot;10017&quot;&gt;&lt;property id=&quot;20148&quot; value=&quot;5&quot;/&gt;&lt;property id=&quot;20300&quot; value=&quot;Slide 14 - &amp;quot;$200 Question from H2&amp;quot;&quot;/&gt;&lt;property id=&quot;20307&quot; value=&quot;263&quot;/&gt;&lt;/object&gt;&lt;object type=&quot;3&quot; unique_id=&quot;10018&quot;&gt;&lt;property id=&quot;20148&quot; value=&quot;5&quot;/&gt;&lt;property id=&quot;20300&quot; value=&quot;Slide 15 - &amp;quot;$200 Answer from H2&amp;quot;&quot;/&gt;&lt;property id=&quot;20307&quot; value=&quot;289&quot;/&gt;&lt;/object&gt;&lt;object type=&quot;3&quot; unique_id=&quot;10019&quot;&gt;&lt;property id=&quot;20148&quot; value=&quot;5&quot;/&gt;&lt;property id=&quot;20300&quot; value=&quot;Slide 16 - &amp;quot;$300 Question from H2&amp;quot;&quot;/&gt;&lt;property id=&quot;20307&quot; value=&quot;264&quot;/&gt;&lt;/object&gt;&lt;object type=&quot;3&quot; unique_id=&quot;10020&quot;&gt;&lt;property id=&quot;20148&quot; value=&quot;5&quot;/&gt;&lt;property id=&quot;20300&quot; value=&quot;Slide 17 - &amp;quot;$300 Answer from H2&amp;quot;&quot;/&gt;&lt;property id=&quot;20307&quot; value=&quot;290&quot;/&gt;&lt;/object&gt;&lt;object type=&quot;3&quot; unique_id=&quot;10021&quot;&gt;&lt;property id=&quot;20148&quot; value=&quot;5&quot;/&gt;&lt;property id=&quot;20300&quot; value=&quot;Slide 18 - &amp;quot;$400 Question from H2&amp;quot;&quot;/&gt;&lt;property id=&quot;20307&quot; value=&quot;265&quot;/&gt;&lt;/object&gt;&lt;object type=&quot;3&quot; unique_id=&quot;10022&quot;&gt;&lt;property id=&quot;20148&quot; value=&quot;5&quot;/&gt;&lt;property id=&quot;20300&quot; value=&quot;Slide 19 - &amp;quot;$400 Answer from H2&amp;quot;&quot;/&gt;&lt;property id=&quot;20307&quot; value=&quot;291&quot;/&gt;&lt;/object&gt;&lt;object type=&quot;3&quot; unique_id=&quot;10023&quot;&gt;&lt;property id=&quot;20148&quot; value=&quot;5&quot;/&gt;&lt;property id=&quot;20300&quot; value=&quot;Slide 20 - &amp;quot;$500 Question from H2&amp;quot;&quot;/&gt;&lt;property id=&quot;20307&quot; value=&quot;266&quot;/&gt;&lt;/object&gt;&lt;object type=&quot;3&quot; unique_id=&quot;10024&quot;&gt;&lt;property id=&quot;20148&quot; value=&quot;5&quot;/&gt;&lt;property id=&quot;20300&quot; value=&quot;Slide 21 - &amp;quot;$500 Answer from H2&amp;quot;&quot;/&gt;&lt;property id=&quot;20307&quot; value=&quot;292&quot;/&gt;&lt;/object&gt;&lt;object type=&quot;3&quot; unique_id=&quot;10025&quot;&gt;&lt;property id=&quot;20148&quot; value=&quot;5&quot;/&gt;&lt;property id=&quot;20300&quot; value=&quot;Slide 22 - &amp;quot;$100 Question from H3&amp;quot;&quot;/&gt;&lt;property id=&quot;20307&quot; value=&quot;267&quot;/&gt;&lt;/object&gt;&lt;object type=&quot;3&quot; unique_id=&quot;10026&quot;&gt;&lt;property id=&quot;20148&quot; value=&quot;5&quot;/&gt;&lt;property id=&quot;20300&quot; value=&quot;Slide 23 - &amp;quot;$100 Answer from H3&amp;quot;&quot;/&gt;&lt;property id=&quot;20307&quot; value=&quot;293&quot;/&gt;&lt;/object&gt;&lt;object type=&quot;3&quot; unique_id=&quot;10027&quot;&gt;&lt;property id=&quot;20148&quot; value=&quot;5&quot;/&gt;&lt;property id=&quot;20300&quot; value=&quot;Slide 24 - &amp;quot;$200 Question from H3&amp;quot;&quot;/&gt;&lt;property id=&quot;20307&quot; value=&quot;268&quot;/&gt;&lt;/object&gt;&lt;object type=&quot;3&quot; unique_id=&quot;10028&quot;&gt;&lt;property id=&quot;20148&quot; value=&quot;5&quot;/&gt;&lt;property id=&quot;20300&quot; value=&quot;Slide 25 - &amp;quot;$200 Answer from H3&amp;quot;&quot;/&gt;&lt;property id=&quot;20307&quot; value=&quot;294&quot;/&gt;&lt;/object&gt;&lt;object type=&quot;3&quot; unique_id=&quot;10029&quot;&gt;&lt;property id=&quot;20148&quot; value=&quot;5&quot;/&gt;&lt;property id=&quot;20300&quot; value=&quot;Slide 26 - &amp;quot;$300 Question from H3&amp;quot;&quot;/&gt;&lt;property id=&quot;20307&quot; value=&quot;269&quot;/&gt;&lt;/object&gt;&lt;object type=&quot;3&quot; unique_id=&quot;10030&quot;&gt;&lt;property id=&quot;20148&quot; value=&quot;5&quot;/&gt;&lt;property id=&quot;20300&quot; value=&quot;Slide 27 - &amp;quot;$300 Answer from H3&amp;quot;&quot;/&gt;&lt;property id=&quot;20307&quot; value=&quot;295&quot;/&gt;&lt;/object&gt;&lt;object type=&quot;3&quot; unique_id=&quot;10031&quot;&gt;&lt;property id=&quot;20148&quot; value=&quot;5&quot;/&gt;&lt;property id=&quot;20300&quot; value=&quot;Slide 28 - &amp;quot;$400 Question from H3&amp;quot;&quot;/&gt;&lt;property id=&quot;20307&quot; value=&quot;270&quot;/&gt;&lt;/object&gt;&lt;object type=&quot;3&quot; unique_id=&quot;10032&quot;&gt;&lt;property id=&quot;20148&quot; value=&quot;5&quot;/&gt;&lt;property id=&quot;20300&quot; value=&quot;Slide 29 - &amp;quot;$400 Answer from H3&amp;quot;&quot;/&gt;&lt;property id=&quot;20307&quot; value=&quot;296&quot;/&gt;&lt;/object&gt;&lt;object type=&quot;3&quot; unique_id=&quot;10033&quot;&gt;&lt;property id=&quot;20148&quot; value=&quot;5&quot;/&gt;&lt;property id=&quot;20300&quot; value=&quot;Slide 30 - &amp;quot;$500 Question from H3&amp;quot;&quot;/&gt;&lt;property id=&quot;20307&quot; value=&quot;271&quot;/&gt;&lt;/object&gt;&lt;object type=&quot;3&quot; unique_id=&quot;10034&quot;&gt;&lt;property id=&quot;20148&quot; value=&quot;5&quot;/&gt;&lt;property id=&quot;20300&quot; value=&quot;Slide 31 - &amp;quot;$500 Answer from H3&amp;quot;&quot;/&gt;&lt;property id=&quot;20307&quot; value=&quot;297&quot;/&gt;&lt;/object&gt;&lt;object type=&quot;3&quot; unique_id=&quot;10035&quot;&gt;&lt;property id=&quot;20148&quot; value=&quot;5&quot;/&gt;&lt;property id=&quot;20300&quot; value=&quot;Slide 32 - &amp;quot;$100 Question from H4&amp;quot;&quot;/&gt;&lt;property id=&quot;20307&quot; value=&quot;272&quot;/&gt;&lt;/object&gt;&lt;object type=&quot;3&quot; unique_id=&quot;10036&quot;&gt;&lt;property id=&quot;20148&quot; value=&quot;5&quot;/&gt;&lt;property id=&quot;20300&quot; value=&quot;Slide 33 - &amp;quot;$100 Answer from H4&amp;quot;&quot;/&gt;&lt;property id=&quot;20307&quot; value=&quot;298&quot;/&gt;&lt;/object&gt;&lt;object type=&quot;3&quot; unique_id=&quot;10037&quot;&gt;&lt;property id=&quot;20148&quot; value=&quot;5&quot;/&gt;&lt;property id=&quot;20300&quot; value=&quot;Slide 34 - &amp;quot;$200 Question from H4&amp;quot;&quot;/&gt;&lt;property id=&quot;20307&quot; value=&quot;273&quot;/&gt;&lt;/object&gt;&lt;object type=&quot;3&quot; unique_id=&quot;10038&quot;&gt;&lt;property id=&quot;20148&quot; value=&quot;5&quot;/&gt;&lt;property id=&quot;20300&quot; value=&quot;Slide 35 - &amp;quot;$200 Answer from H4&amp;quot;&quot;/&gt;&lt;property id=&quot;20307&quot; value=&quot;300&quot;/&gt;&lt;/object&gt;&lt;object type=&quot;3&quot; unique_id=&quot;10039&quot;&gt;&lt;property id=&quot;20148&quot; value=&quot;5&quot;/&gt;&lt;property id=&quot;20300&quot; value=&quot;Slide 36 - &amp;quot;$300 Question from H4&amp;quot;&quot;/&gt;&lt;property id=&quot;20307&quot; value=&quot;274&quot;/&gt;&lt;/object&gt;&lt;object type=&quot;3&quot; unique_id=&quot;10040&quot;&gt;&lt;property id=&quot;20148&quot; value=&quot;5&quot;/&gt;&lt;property id=&quot;20300&quot; value=&quot;Slide 37 - &amp;quot;$300 Answer from H4&amp;quot;&quot;/&gt;&lt;property id=&quot;20307&quot; value=&quot;301&quot;/&gt;&lt;/object&gt;&lt;object type=&quot;3&quot; unique_id=&quot;10041&quot;&gt;&lt;property id=&quot;20148&quot; value=&quot;5&quot;/&gt;&lt;property id=&quot;20300&quot; value=&quot;Slide 38 - &amp;quot;$400 Question from H4&amp;quot;&quot;/&gt;&lt;property id=&quot;20307&quot; value=&quot;275&quot;/&gt;&lt;/object&gt;&lt;object type=&quot;3&quot; unique_id=&quot;10042&quot;&gt;&lt;property id=&quot;20148&quot; value=&quot;5&quot;/&gt;&lt;property id=&quot;20300&quot; value=&quot;Slide 39 - &amp;quot;$400 Answer from H4&amp;quot;&quot;/&gt;&lt;property id=&quot;20307&quot; value=&quot;302&quot;/&gt;&lt;/object&gt;&lt;object type=&quot;3&quot; unique_id=&quot;10043&quot;&gt;&lt;property id=&quot;20148&quot; value=&quot;5&quot;/&gt;&lt;property id=&quot;20300&quot; value=&quot;Slide 40 - &amp;quot;$500 Question from H4&amp;quot;&quot;/&gt;&lt;property id=&quot;20307&quot; value=&quot;276&quot;/&gt;&lt;/object&gt;&lt;object type=&quot;3&quot; unique_id=&quot;10044&quot;&gt;&lt;property id=&quot;20148&quot; value=&quot;5&quot;/&gt;&lt;property id=&quot;20300&quot; value=&quot;Slide 41 - &amp;quot;$500 Answer from H4&amp;quot;&quot;/&gt;&lt;property id=&quot;20307&quot; value=&quot;303&quot;/&gt;&lt;/object&gt;&lt;object type=&quot;3&quot; unique_id=&quot;10045&quot;&gt;&lt;property id=&quot;20148&quot; value=&quot;5&quot;/&gt;&lt;property id=&quot;20300&quot; value=&quot;Slide 42 - &amp;quot;$100 Question from H5&amp;quot;&quot;/&gt;&lt;property id=&quot;20307&quot; value=&quot;277&quot;/&gt;&lt;/object&gt;&lt;object type=&quot;3&quot; unique_id=&quot;10046&quot;&gt;&lt;property id=&quot;20148&quot; value=&quot;5&quot;/&gt;&lt;property id=&quot;20300&quot; value=&quot;Slide 43 - &amp;quot;$100 Answer from H5&amp;quot;&quot;/&gt;&lt;property id=&quot;20307&quot; value=&quot;304&quot;/&gt;&lt;/object&gt;&lt;object type=&quot;3&quot; unique_id=&quot;10047&quot;&gt;&lt;property id=&quot;20148&quot; value=&quot;5&quot;/&gt;&lt;property id=&quot;20300&quot; value=&quot;Slide 44 - &amp;quot;$200 Question from H5&amp;quot;&quot;/&gt;&lt;property id=&quot;20307&quot; value=&quot;279&quot;/&gt;&lt;/object&gt;&lt;object type=&quot;3&quot; unique_id=&quot;10048&quot;&gt;&lt;property id=&quot;20148&quot; value=&quot;5&quot;/&gt;&lt;property id=&quot;20300&quot; value=&quot;Slide 45 - &amp;quot;$200 Answer from H5&amp;quot;&quot;/&gt;&lt;property id=&quot;20307&quot; value=&quot;305&quot;/&gt;&lt;/object&gt;&lt;object type=&quot;3&quot; unique_id=&quot;10049&quot;&gt;&lt;property id=&quot;20148&quot; value=&quot;5&quot;/&gt;&lt;property id=&quot;20300&quot; value=&quot;Slide 46 - &amp;quot;$300 Question from H5&amp;quot;&quot;/&gt;&lt;property id=&quot;20307&quot; value=&quot;280&quot;/&gt;&lt;/object&gt;&lt;object type=&quot;3&quot; unique_id=&quot;10050&quot;&gt;&lt;property id=&quot;20148&quot; value=&quot;5&quot;/&gt;&lt;property id=&quot;20300&quot; value=&quot;Slide 47 - &amp;quot;$300 Answer from H5&amp;quot;&quot;/&gt;&lt;property id=&quot;20307&quot; value=&quot;306&quot;/&gt;&lt;/object&gt;&lt;object type=&quot;3&quot; unique_id=&quot;10051&quot;&gt;&lt;property id=&quot;20148&quot; value=&quot;5&quot;/&gt;&lt;property id=&quot;20300&quot; value=&quot;Slide 48 - &amp;quot;$400 Question from H5&amp;quot;&quot;/&gt;&lt;property id=&quot;20307&quot; value=&quot;281&quot;/&gt;&lt;/object&gt;&lt;object type=&quot;3&quot; unique_id=&quot;10052&quot;&gt;&lt;property id=&quot;20148&quot; value=&quot;5&quot;/&gt;&lt;property id=&quot;20300&quot; value=&quot;Slide 49 - &amp;quot;$400 Answer from H5&amp;quot;&quot;/&gt;&lt;property id=&quot;20307&quot; value=&quot;307&quot;/&gt;&lt;/object&gt;&lt;object type=&quot;3&quot; unique_id=&quot;10053&quot;&gt;&lt;property id=&quot;20148&quot; value=&quot;5&quot;/&gt;&lt;property id=&quot;20300&quot; value=&quot;Slide 50 - &amp;quot;$500 Question from H5&amp;quot;&quot;/&gt;&lt;property id=&quot;20307&quot; value=&quot;282&quot;/&gt;&lt;/object&gt;&lt;object type=&quot;3&quot; unique_id=&quot;10054&quot;&gt;&lt;property id=&quot;20148&quot; value=&quot;5&quot;/&gt;&lt;property id=&quot;20300&quot; value=&quot;Slide 51 - &amp;quot;$500 Answer from H5&amp;quot;&quot;/&gt;&lt;property id=&quot;20307&quot; value=&quot;308&quot;/&gt;&lt;/object&gt;&lt;/object&gt;&lt;/object&gt;&lt;/database&gt;"/>
</p:tagLst>
</file>

<file path=ppt/theme/theme1.xml><?xml version="1.0" encoding="utf-8"?>
<a:theme xmlns:a="http://schemas.openxmlformats.org/drawingml/2006/main" name="Corp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Catholic Quiz Show-template ver 1-1</Template>
  <TotalTime>2734</TotalTime>
  <Words>827</Words>
  <Application>Microsoft Office PowerPoint</Application>
  <PresentationFormat>On-screen Show (4:3)</PresentationFormat>
  <Paragraphs>78</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TimesNewRomanPSMT</vt:lpstr>
      <vt:lpstr>CorpPowerpoint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Acknowledgments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Singer-Towns</dc:creator>
  <cp:lastModifiedBy>Brooke Saron</cp:lastModifiedBy>
  <cp:revision>182</cp:revision>
  <dcterms:created xsi:type="dcterms:W3CDTF">2012-11-07T17:11:11Z</dcterms:created>
  <dcterms:modified xsi:type="dcterms:W3CDTF">2015-05-20T14:07:46Z</dcterms:modified>
</cp:coreProperties>
</file>