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9" r:id="rId3"/>
    <p:sldId id="258" r:id="rId4"/>
    <p:sldId id="261" r:id="rId5"/>
    <p:sldId id="257" r:id="rId6"/>
    <p:sldId id="265" r:id="rId7"/>
    <p:sldId id="260" r:id="rId8"/>
    <p:sldId id="263" r:id="rId9"/>
    <p:sldId id="266" r:id="rId10"/>
    <p:sldId id="268" r:id="rId11"/>
    <p:sldId id="264" r:id="rId12"/>
    <p:sldId id="262" r:id="rId13"/>
    <p:sldId id="270"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82" autoAdjust="0"/>
    <p:restoredTop sz="88345" autoAdjust="0"/>
  </p:normalViewPr>
  <p:slideViewPr>
    <p:cSldViewPr>
      <p:cViewPr varScale="1">
        <p:scale>
          <a:sx n="64" d="100"/>
          <a:sy n="64" d="100"/>
        </p:scale>
        <p:origin x="90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7A9A9C-0A9A-4A95-A367-6104B5962A67}" type="datetimeFigureOut">
              <a:rPr lang="en-US" smtClean="0"/>
              <a:t>3/5/2015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A619BF-D067-4163-A3CB-7CC757B87021}" type="slidenum">
              <a:rPr lang="en-US" smtClean="0"/>
              <a:t>‹#›</a:t>
            </a:fld>
            <a:endParaRPr lang="en-US"/>
          </a:p>
        </p:txBody>
      </p:sp>
    </p:spTree>
    <p:extLst>
      <p:ext uri="{BB962C8B-B14F-4D97-AF65-F5344CB8AC3E}">
        <p14:creationId xmlns:p14="http://schemas.microsoft.com/office/powerpoint/2010/main" val="631743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Explain that in the Sermon on the Mount, we clearly see what Jesus asks of his disciples. If the students have Bibles, direct them to find Matthew 5–7 and to scan the headings. Ask which teachings are familiar.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53, “The Sermon on the Mount,”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Matthew 22:34–40. Explain that Jesus is drawing on Old Testament teachings, not developing something new. Ask for volunteers to summarize what the Ten Commandments teach about loving God and others, as shown in article 56 in the student book.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56, “The Greatest Commandment (Matthew 22:34–40),” in the student book.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11</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Matthew 25:31–46, or retell the parable in your own words. Ask for examples of ways that your school community responds to Jesus’ expectations for service.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57, “The Judgment of the Nations (Matthew 25:31–46),”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12</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the students to read the Did You Know? sidebar in article 57 of the student book. Discuss what it means to say that when we minister to others, we minister to Christ.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57, “The Judgment of the Nations (Matthew 25:31–46),”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Draw the connection between Jesus’ Passion and Death and the selfless service he expects from us. </a:t>
            </a:r>
          </a:p>
          <a:p>
            <a:r>
              <a:rPr lang="en-US" sz="1200" kern="1200" dirty="0" smtClean="0">
                <a:solidFill>
                  <a:schemeClr val="tx1"/>
                </a:solidFill>
                <a:effectLst/>
                <a:latin typeface="+mn-lt"/>
                <a:ea typeface="+mn-ea"/>
                <a:cs typeface="+mn-cs"/>
              </a:rPr>
              <a:t> </a:t>
            </a:r>
          </a:p>
          <a:p>
            <a:r>
              <a:rPr lang="en-US" sz="1200" kern="1200" smtClean="0">
                <a:solidFill>
                  <a:schemeClr val="tx1"/>
                </a:solidFill>
                <a:effectLst/>
                <a:latin typeface="+mn-lt"/>
                <a:ea typeface="+mn-ea"/>
                <a:cs typeface="+mn-cs"/>
              </a:rPr>
              <a:t>This slide corresponds to content in article 57, “The Judgment of the Nations (Matthew 25:31–46),” in the student book.</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Direct the students to read the last paragraph of the section titled “The Beatitudes: Our Doorway to the Kingdom of Heaven” in article 53 of the student book; it contrasts our desire for riches, fame, power, or prestige with the Beatitude’s mercy, peacemaking, and righteousness. Ask for examples from daily life in which one of these desires conflicts with Jesus’ vision for our life.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53, “The Sermon on the Mount,”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3</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Point out the statement found in the second</a:t>
            </a:r>
            <a:r>
              <a:rPr lang="en-US" sz="1200" kern="1200" baseline="0" dirty="0" smtClean="0">
                <a:solidFill>
                  <a:schemeClr val="tx1"/>
                </a:solidFill>
                <a:effectLst/>
                <a:latin typeface="+mn-lt"/>
                <a:ea typeface="+mn-ea"/>
                <a:cs typeface="+mn-cs"/>
              </a:rPr>
              <a:t> paragraph of the</a:t>
            </a:r>
            <a:r>
              <a:rPr lang="en-US" sz="1200" kern="1200" dirty="0" smtClean="0">
                <a:solidFill>
                  <a:schemeClr val="tx1"/>
                </a:solidFill>
                <a:effectLst/>
                <a:latin typeface="+mn-lt"/>
                <a:ea typeface="+mn-ea"/>
                <a:cs typeface="+mn-cs"/>
              </a:rPr>
              <a:t> section “God or Money: You</a:t>
            </a:r>
            <a:r>
              <a:rPr lang="en-US" sz="1200" kern="1200" baseline="0" dirty="0" smtClean="0">
                <a:solidFill>
                  <a:schemeClr val="tx1"/>
                </a:solidFill>
                <a:effectLst/>
                <a:latin typeface="+mn-lt"/>
                <a:ea typeface="+mn-ea"/>
                <a:cs typeface="+mn-cs"/>
              </a:rPr>
              <a:t> Cannot Serve Both”</a:t>
            </a:r>
            <a:r>
              <a:rPr lang="en-US" sz="1200" kern="1200" dirty="0" smtClean="0">
                <a:solidFill>
                  <a:schemeClr val="tx1"/>
                </a:solidFill>
                <a:effectLst/>
                <a:latin typeface="+mn-lt"/>
                <a:ea typeface="+mn-ea"/>
                <a:cs typeface="+mn-cs"/>
              </a:rPr>
              <a:t> of the student book: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“trusting in material things can distort our perspective regarding what is really important.” Ask for examples of television shows or movies that seem to promote a distorted perspective about what is important.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53,  “The Sermon on the Mount,”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4</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Discuss the question that concludes</a:t>
            </a:r>
            <a:r>
              <a:rPr lang="en-US" sz="1200" kern="1200" baseline="0" dirty="0" smtClean="0">
                <a:solidFill>
                  <a:schemeClr val="tx1"/>
                </a:solidFill>
                <a:effectLst/>
                <a:latin typeface="+mn-lt"/>
                <a:ea typeface="+mn-ea"/>
                <a:cs typeface="+mn-cs"/>
              </a:rPr>
              <a:t> article 53 of </a:t>
            </a:r>
            <a:r>
              <a:rPr lang="en-US" sz="1200" kern="1200" dirty="0" smtClean="0">
                <a:solidFill>
                  <a:schemeClr val="tx1"/>
                </a:solidFill>
                <a:effectLst/>
                <a:latin typeface="+mn-lt"/>
                <a:ea typeface="+mn-ea"/>
                <a:cs typeface="+mn-cs"/>
              </a:rPr>
              <a:t>the student book, “Why is it important to pray, fast, and give alms without regard for reward or recognition?”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53, “The Sermon on the Mount,”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5</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the students for examples of stories that have been effective in teaching them something. Explore why storytelling is a good teaching tool.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54, “The Parables of Jesus,”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6</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Challenge the students to apply the bullet points in the previous slide to these parables (Matthew 13:44–46): an everyday image, a comparison to one’s own life, a surprise.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54, “The Parables of Jesus,”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7</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Ask a volunteer to read Luke 14:16–24. Brainstorm a list of words that </a:t>
            </a:r>
            <a:r>
              <a:rPr lang="en-US" sz="1200" i="1" kern="1200" dirty="0" smtClean="0">
                <a:solidFill>
                  <a:schemeClr val="tx1"/>
                </a:solidFill>
                <a:effectLst/>
                <a:latin typeface="+mn-lt"/>
                <a:ea typeface="+mn-ea"/>
                <a:cs typeface="+mn-cs"/>
              </a:rPr>
              <a:t>feast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banquet </a:t>
            </a:r>
            <a:r>
              <a:rPr lang="en-US" sz="1200" kern="1200" dirty="0" smtClean="0">
                <a:solidFill>
                  <a:schemeClr val="tx1"/>
                </a:solidFill>
                <a:effectLst/>
                <a:latin typeface="+mn-lt"/>
                <a:ea typeface="+mn-ea"/>
                <a:cs typeface="+mn-cs"/>
              </a:rPr>
              <a:t>evokes. Ask volunteers to apply words on the list to our life with God in Heaven and how they challenge us to live today (e.g., we will have abundance in Heaven; today, we can ensure that all have enough).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54, “The Parables of Jesus,”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8</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Consider preparing a script version of the Lost Son (Luke 15:11–32) with parts for a narrator, father, and sons. Discuss how the story could be updated for modern times. Ask what we learn from each character.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corresponds to content in article 54, “The Parables of Jesus,”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9</a:t>
            </a:fld>
            <a:endParaRPr lang="en-US"/>
          </a:p>
        </p:txBody>
      </p:sp>
    </p:spTree>
    <p:extLst>
      <p:ext uri="{BB962C8B-B14F-4D97-AF65-F5344CB8AC3E}">
        <p14:creationId xmlns:p14="http://schemas.microsoft.com/office/powerpoint/2010/main" val="3733783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Read aloud Mark 10:17–22, pointing out Jesus’ love for the man, and his answer to the man’s question. Explain that we don’t know what happened next, but we can imagine possible endings for the narrative. Ask for volunteers to supply endings and to explain their choices.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slide corresponds to content in article 55, “Jesus and the Rich Man (Mark 10:17–22),” in the student 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3A619BF-D067-4163-A3CB-7CC757B87021}" type="slidenum">
              <a:rPr lang="en-US" smtClean="0"/>
              <a:t>10</a:t>
            </a:fld>
            <a:endParaRPr lang="en-US"/>
          </a:p>
        </p:txBody>
      </p:sp>
    </p:spTree>
    <p:extLst>
      <p:ext uri="{BB962C8B-B14F-4D97-AF65-F5344CB8AC3E}">
        <p14:creationId xmlns:p14="http://schemas.microsoft.com/office/powerpoint/2010/main" val="37337832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81200" y="1981200"/>
            <a:ext cx="6477000" cy="1470025"/>
          </a:xfrm>
        </p:spPr>
        <p:txBody>
          <a:bodyPr>
            <a:normAutofit/>
          </a:bodyPr>
          <a:lstStyle>
            <a:lvl1pPr algn="ctr">
              <a:defRPr sz="4400" b="1">
                <a:solidFill>
                  <a:schemeClr val="tx1"/>
                </a:solidFill>
                <a:effectLst>
                  <a:outerShdw blurRad="50800" dist="50800" dir="5400000" algn="ctr" rotWithShape="0">
                    <a:schemeClr val="bg1">
                      <a:lumMod val="85000"/>
                    </a:schemeClr>
                  </a:outerShdw>
                </a:effectLst>
                <a:latin typeface="Arial" pitchFamily="34" charset="0"/>
                <a:cs typeface="Arial" pitchFamily="34" charset="0"/>
              </a:defRPr>
            </a:lvl1pPr>
          </a:lstStyle>
          <a:p>
            <a:r>
              <a:rPr lang="en-US" smtClean="0"/>
              <a:t>Click to edit Master title style</a:t>
            </a:r>
            <a:endParaRPr lang="en-US" dirty="0"/>
          </a:p>
        </p:txBody>
      </p:sp>
      <p:sp>
        <p:nvSpPr>
          <p:cNvPr id="9" name="Text Placeholder 8"/>
          <p:cNvSpPr>
            <a:spLocks noGrp="1"/>
          </p:cNvSpPr>
          <p:nvPr>
            <p:ph type="body" sz="quarter" idx="10" hasCustomPrompt="1"/>
          </p:nvPr>
        </p:nvSpPr>
        <p:spPr>
          <a:xfrm>
            <a:off x="7543800" y="6019800"/>
            <a:ext cx="1676400" cy="304800"/>
          </a:xfrm>
        </p:spPr>
        <p:txBody>
          <a:bodyPr lIns="0" anchor="ctr" anchorCtr="0">
            <a:normAutofit/>
          </a:bodyPr>
          <a:lstStyle>
            <a:lvl1pPr algn="l">
              <a:buNone/>
              <a:defRPr sz="800">
                <a:solidFill>
                  <a:schemeClr val="bg1">
                    <a:lumMod val="50000"/>
                  </a:schemeClr>
                </a:solidFill>
              </a:defRPr>
            </a:lvl1pPr>
          </a:lstStyle>
          <a:p>
            <a:pPr lvl="0"/>
            <a:r>
              <a:rPr lang="en-US" dirty="0" smtClean="0"/>
              <a:t>Document # TX000000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3/5/2015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effectLst/>
              </a:rPr>
              <a:t>Jesus Reveals Our Call to Holiness</a:t>
            </a:r>
            <a:endParaRPr lang="en-US" dirty="0"/>
          </a:p>
        </p:txBody>
      </p:sp>
      <p:sp>
        <p:nvSpPr>
          <p:cNvPr id="3" name="Subtitle 2"/>
          <p:cNvSpPr txBox="1">
            <a:spLocks/>
          </p:cNvSpPr>
          <p:nvPr/>
        </p:nvSpPr>
        <p:spPr>
          <a:xfrm>
            <a:off x="1981200" y="4876800"/>
            <a:ext cx="6400800" cy="990600"/>
          </a:xfrm>
          <a:prstGeom prst="rect">
            <a:avLst/>
          </a:prstGeom>
        </p:spPr>
        <p:txBody>
          <a:bodyPr/>
          <a:lst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i="1" dirty="0"/>
              <a:t>Jesus Christ: God’s Love Made Visible, Second </a:t>
            </a:r>
            <a:r>
              <a:rPr lang="en-US" i="1" dirty="0" smtClean="0"/>
              <a:t>Edition</a:t>
            </a:r>
            <a:br>
              <a:rPr lang="en-US" i="1" dirty="0" smtClean="0"/>
            </a:br>
            <a:r>
              <a:rPr lang="en-US" dirty="0"/>
              <a:t>Unit 4, Chapter 12</a:t>
            </a:r>
            <a:endParaRPr lang="en-US" sz="1200" i="1" dirty="0"/>
          </a:p>
        </p:txBody>
      </p:sp>
      <p:sp>
        <p:nvSpPr>
          <p:cNvPr id="5" name="Text Placeholder 3"/>
          <p:cNvSpPr>
            <a:spLocks noGrp="1"/>
          </p:cNvSpPr>
          <p:nvPr/>
        </p:nvSpPr>
        <p:spPr>
          <a:xfrm>
            <a:off x="7543800" y="6172200"/>
            <a:ext cx="1295400" cy="123111"/>
          </a:xfrm>
          <a:prstGeom prst="rect">
            <a:avLst/>
          </a:prstGeom>
        </p:spPr>
        <p:txBody>
          <a:bodyPr vert="horz" lIns="0" tIns="0" rIns="0" bIns="0" rtlCol="0" anchor="ctr" anchorCtr="0">
            <a:spAutoFit/>
          </a:bodyPr>
          <a:lstStyle>
            <a:lvl1pPr marL="342900" indent="-342900" algn="l" defTabSz="914400" rtl="0" eaLnBrk="1" latinLnBrk="0" hangingPunct="1">
              <a:spcBef>
                <a:spcPct val="20000"/>
              </a:spcBef>
              <a:buFont typeface="Arial" pitchFamily="34" charset="0"/>
              <a:buNone/>
              <a:defRPr sz="800" kern="1200">
                <a:solidFill>
                  <a:schemeClr val="bg1">
                    <a:lumMod val="50000"/>
                  </a:schemeClr>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Document#: TX004818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1542" y="685800"/>
            <a:ext cx="5029200" cy="762000"/>
          </a:xfrm>
        </p:spPr>
        <p:txBody>
          <a:bodyPr>
            <a:normAutofit/>
          </a:bodyPr>
          <a:lstStyle/>
          <a:p>
            <a:r>
              <a:rPr lang="en-US" dirty="0" smtClean="0"/>
              <a:t>Jesus and the Rich Man</a:t>
            </a:r>
            <a:endParaRPr lang="en-US" dirty="0"/>
          </a:p>
        </p:txBody>
      </p:sp>
      <p:sp>
        <p:nvSpPr>
          <p:cNvPr id="7" name="Text Placeholder 3"/>
          <p:cNvSpPr>
            <a:spLocks noGrp="1"/>
          </p:cNvSpPr>
          <p:nvPr>
            <p:ph type="body" sz="quarter" idx="4294967295"/>
          </p:nvPr>
        </p:nvSpPr>
        <p:spPr>
          <a:xfrm>
            <a:off x="838200" y="1371600"/>
            <a:ext cx="8115342" cy="3657600"/>
          </a:xfrm>
          <a:prstGeom prst="rect">
            <a:avLst/>
          </a:prstGeom>
        </p:spPr>
        <p:txBody>
          <a:bodyPr>
            <a:normAutofit/>
          </a:bodyPr>
          <a:lstStyle/>
          <a:p>
            <a:r>
              <a:rPr lang="en-US" dirty="0"/>
              <a:t>Jesus invites us, by his example, to lead lives committed to the service of others.</a:t>
            </a:r>
          </a:p>
          <a:p>
            <a:r>
              <a:rPr lang="en-US" dirty="0"/>
              <a:t>We may find that other priorities stand in our way.</a:t>
            </a:r>
          </a:p>
          <a:p>
            <a:r>
              <a:rPr lang="en-US" dirty="0"/>
              <a:t>Jesus challenges us to radically rethink our priorities and our lives.</a:t>
            </a:r>
          </a:p>
        </p:txBody>
      </p:sp>
      <p:sp>
        <p:nvSpPr>
          <p:cNvPr id="6" name="TextBox 5"/>
          <p:cNvSpPr txBox="1"/>
          <p:nvPr/>
        </p:nvSpPr>
        <p:spPr bwMode="auto">
          <a:xfrm>
            <a:off x="2362200" y="6198494"/>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RonOrmanJr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991389"/>
            <a:ext cx="4678361" cy="3117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84766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7543800" cy="1066800"/>
          </a:xfrm>
        </p:spPr>
        <p:txBody>
          <a:bodyPr>
            <a:normAutofit/>
          </a:bodyPr>
          <a:lstStyle/>
          <a:p>
            <a:r>
              <a:rPr lang="en-US" dirty="0"/>
              <a:t>The Greatest Commandment</a:t>
            </a:r>
          </a:p>
        </p:txBody>
      </p:sp>
      <p:sp>
        <p:nvSpPr>
          <p:cNvPr id="7" name="Text Placeholder 3"/>
          <p:cNvSpPr>
            <a:spLocks noGrp="1"/>
          </p:cNvSpPr>
          <p:nvPr>
            <p:ph type="body" sz="quarter" idx="4294967295"/>
          </p:nvPr>
        </p:nvSpPr>
        <p:spPr>
          <a:xfrm>
            <a:off x="457200" y="1828800"/>
            <a:ext cx="5410200" cy="3657600"/>
          </a:xfrm>
          <a:prstGeom prst="rect">
            <a:avLst/>
          </a:prstGeom>
        </p:spPr>
        <p:txBody>
          <a:bodyPr>
            <a:normAutofit/>
          </a:bodyPr>
          <a:lstStyle/>
          <a:p>
            <a:r>
              <a:rPr lang="en-US" dirty="0"/>
              <a:t>A Pharisee asks which commandment </a:t>
            </a:r>
            <a:r>
              <a:rPr lang="en-US" dirty="0" smtClean="0"/>
              <a:t/>
            </a:r>
            <a:br>
              <a:rPr lang="en-US" dirty="0" smtClean="0"/>
            </a:br>
            <a:r>
              <a:rPr lang="en-US" dirty="0" smtClean="0"/>
              <a:t>is </a:t>
            </a:r>
            <a:r>
              <a:rPr lang="en-US" dirty="0"/>
              <a:t>the most important. </a:t>
            </a:r>
          </a:p>
          <a:p>
            <a:r>
              <a:rPr lang="en-US" dirty="0"/>
              <a:t>Jesus invokes passages from </a:t>
            </a:r>
            <a:r>
              <a:rPr lang="en-US" dirty="0" smtClean="0"/>
              <a:t/>
            </a:r>
            <a:br>
              <a:rPr lang="en-US" dirty="0" smtClean="0"/>
            </a:br>
            <a:r>
              <a:rPr lang="en-US" dirty="0" smtClean="0"/>
              <a:t>the </a:t>
            </a:r>
            <a:r>
              <a:rPr lang="en-US" dirty="0"/>
              <a:t>Old Testament. </a:t>
            </a:r>
          </a:p>
          <a:p>
            <a:r>
              <a:rPr lang="en-US" dirty="0"/>
              <a:t>He summarizes the entirety </a:t>
            </a:r>
            <a:r>
              <a:rPr lang="en-US" dirty="0" smtClean="0"/>
              <a:t/>
            </a:r>
            <a:br>
              <a:rPr lang="en-US" dirty="0" smtClean="0"/>
            </a:br>
            <a:r>
              <a:rPr lang="en-US" dirty="0" smtClean="0"/>
              <a:t>of the </a:t>
            </a:r>
            <a:r>
              <a:rPr lang="en-US" dirty="0"/>
              <a:t>“law and the prophets” </a:t>
            </a:r>
            <a:r>
              <a:rPr lang="en-US" dirty="0" smtClean="0"/>
              <a:t/>
            </a:r>
            <a:br>
              <a:rPr lang="en-US" dirty="0" smtClean="0"/>
            </a:br>
            <a:r>
              <a:rPr lang="en-US" dirty="0" smtClean="0"/>
              <a:t>(</a:t>
            </a:r>
            <a:r>
              <a:rPr lang="en-US" dirty="0"/>
              <a:t>Matthew 22:40) … </a:t>
            </a:r>
          </a:p>
          <a:p>
            <a:r>
              <a:rPr lang="en-US" dirty="0"/>
              <a:t>and </a:t>
            </a:r>
            <a:r>
              <a:rPr lang="en-US" dirty="0" smtClean="0"/>
              <a:t>“the </a:t>
            </a:r>
            <a:r>
              <a:rPr lang="en-US" dirty="0"/>
              <a:t>essential message </a:t>
            </a:r>
            <a:r>
              <a:rPr lang="en-US" dirty="0" smtClean="0"/>
              <a:t/>
            </a:r>
            <a:br>
              <a:rPr lang="en-US" dirty="0" smtClean="0"/>
            </a:br>
            <a:r>
              <a:rPr lang="en-US" dirty="0" smtClean="0"/>
              <a:t>of </a:t>
            </a:r>
            <a:r>
              <a:rPr lang="en-US" dirty="0"/>
              <a:t>the Gospel—love</a:t>
            </a:r>
            <a:r>
              <a:rPr lang="en-US" dirty="0" smtClean="0"/>
              <a:t>.” </a:t>
            </a:r>
            <a:endParaRPr lang="en-US" dirty="0"/>
          </a:p>
        </p:txBody>
      </p:sp>
      <p:sp>
        <p:nvSpPr>
          <p:cNvPr id="6" name="TextBox 5"/>
          <p:cNvSpPr txBox="1"/>
          <p:nvPr/>
        </p:nvSpPr>
        <p:spPr bwMode="auto">
          <a:xfrm>
            <a:off x="4343400" y="5835878"/>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Nikada</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9600" y="2870180"/>
            <a:ext cx="4357152" cy="29036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29837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5334000" cy="1066800"/>
          </a:xfrm>
        </p:spPr>
        <p:txBody>
          <a:bodyPr>
            <a:normAutofit/>
          </a:bodyPr>
          <a:lstStyle/>
          <a:p>
            <a:r>
              <a:rPr lang="en-US" dirty="0"/>
              <a:t>The Judgment of the Nations</a:t>
            </a:r>
          </a:p>
        </p:txBody>
      </p:sp>
      <p:sp>
        <p:nvSpPr>
          <p:cNvPr id="7" name="Text Placeholder 3"/>
          <p:cNvSpPr>
            <a:spLocks noGrp="1"/>
          </p:cNvSpPr>
          <p:nvPr>
            <p:ph type="body" sz="quarter" idx="4294967295"/>
          </p:nvPr>
        </p:nvSpPr>
        <p:spPr>
          <a:xfrm>
            <a:off x="838200" y="1676400"/>
            <a:ext cx="4191000" cy="3581400"/>
          </a:xfrm>
          <a:prstGeom prst="rect">
            <a:avLst/>
          </a:prstGeom>
        </p:spPr>
        <p:txBody>
          <a:bodyPr>
            <a:normAutofit/>
          </a:bodyPr>
          <a:lstStyle/>
          <a:p>
            <a:r>
              <a:rPr lang="en-US" dirty="0"/>
              <a:t>Jesus always makes those who are poor a priority. </a:t>
            </a:r>
          </a:p>
          <a:p>
            <a:r>
              <a:rPr lang="en-US" dirty="0"/>
              <a:t>We must actively love poor people if we hope to enter the Kingdom of Heaven.</a:t>
            </a:r>
          </a:p>
        </p:txBody>
      </p:sp>
      <p:sp>
        <p:nvSpPr>
          <p:cNvPr id="6" name="TextBox 5"/>
          <p:cNvSpPr txBox="1"/>
          <p:nvPr/>
        </p:nvSpPr>
        <p:spPr bwMode="auto">
          <a:xfrm>
            <a:off x="4762618" y="5867400"/>
            <a:ext cx="2361964"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Catherine Lane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90525" y="2286000"/>
            <a:ext cx="3508363" cy="3505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097697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5029200" cy="762000"/>
          </a:xfrm>
        </p:spPr>
        <p:txBody>
          <a:bodyPr>
            <a:normAutofit/>
          </a:bodyPr>
          <a:lstStyle/>
          <a:p>
            <a:r>
              <a:rPr lang="en-US" dirty="0"/>
              <a:t>The Sheep and the Goats</a:t>
            </a:r>
          </a:p>
        </p:txBody>
      </p:sp>
      <p:sp>
        <p:nvSpPr>
          <p:cNvPr id="7" name="Text Placeholder 3"/>
          <p:cNvSpPr>
            <a:spLocks noGrp="1"/>
          </p:cNvSpPr>
          <p:nvPr>
            <p:ph type="body" sz="quarter" idx="4294967295"/>
          </p:nvPr>
        </p:nvSpPr>
        <p:spPr>
          <a:xfrm>
            <a:off x="647658" y="1371600"/>
            <a:ext cx="8115342" cy="3657600"/>
          </a:xfrm>
          <a:prstGeom prst="rect">
            <a:avLst/>
          </a:prstGeom>
        </p:spPr>
        <p:txBody>
          <a:bodyPr>
            <a:normAutofit/>
          </a:bodyPr>
          <a:lstStyle/>
          <a:p>
            <a:r>
              <a:rPr lang="en-US" dirty="0"/>
              <a:t>Those who have consistently responded to the needs of the suffering are invited into the Kingdom of the Divine Father.</a:t>
            </a:r>
          </a:p>
          <a:p>
            <a:r>
              <a:rPr lang="en-US" dirty="0"/>
              <a:t>Those who have failed to respond to those who suffer are considered accursed.</a:t>
            </a:r>
          </a:p>
        </p:txBody>
      </p:sp>
      <p:sp>
        <p:nvSpPr>
          <p:cNvPr id="6" name="TextBox 5"/>
          <p:cNvSpPr txBox="1"/>
          <p:nvPr/>
        </p:nvSpPr>
        <p:spPr bwMode="auto">
          <a:xfrm>
            <a:off x="2362200" y="6198494"/>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Rich Legg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1" y="2991389"/>
            <a:ext cx="4678359" cy="31177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9772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33800" y="762000"/>
            <a:ext cx="4953000" cy="990600"/>
          </a:xfrm>
        </p:spPr>
        <p:txBody>
          <a:bodyPr>
            <a:normAutofit/>
          </a:bodyPr>
          <a:lstStyle/>
          <a:p>
            <a:r>
              <a:rPr lang="en-US" dirty="0"/>
              <a:t>The Challenge of </a:t>
            </a:r>
            <a:r>
              <a:rPr lang="en-US" dirty="0" smtClean="0"/>
              <a:t/>
            </a:r>
            <a:br>
              <a:rPr lang="en-US" dirty="0" smtClean="0"/>
            </a:br>
            <a:r>
              <a:rPr lang="en-US" dirty="0" smtClean="0"/>
              <a:t>True </a:t>
            </a:r>
            <a:r>
              <a:rPr lang="en-US" dirty="0"/>
              <a:t>Discipleship</a:t>
            </a:r>
          </a:p>
        </p:txBody>
      </p:sp>
      <p:sp>
        <p:nvSpPr>
          <p:cNvPr id="7" name="Text Placeholder 3"/>
          <p:cNvSpPr>
            <a:spLocks noGrp="1"/>
          </p:cNvSpPr>
          <p:nvPr>
            <p:ph type="body" sz="quarter" idx="4294967295"/>
          </p:nvPr>
        </p:nvSpPr>
        <p:spPr>
          <a:xfrm>
            <a:off x="4343400" y="1752600"/>
            <a:ext cx="4495800" cy="3962400"/>
          </a:xfrm>
          <a:prstGeom prst="rect">
            <a:avLst/>
          </a:prstGeom>
        </p:spPr>
        <p:txBody>
          <a:bodyPr>
            <a:normAutofit/>
          </a:bodyPr>
          <a:lstStyle/>
          <a:p>
            <a:r>
              <a:rPr lang="en-US" dirty="0"/>
              <a:t>The standard for genuine discipleship is not what we say but what we do.</a:t>
            </a:r>
          </a:p>
          <a:p>
            <a:r>
              <a:rPr lang="en-US" dirty="0"/>
              <a:t>Jesus teaches the Parable of the Sheep and the Goats shortly before his Passion. </a:t>
            </a:r>
          </a:p>
        </p:txBody>
      </p:sp>
      <p:sp>
        <p:nvSpPr>
          <p:cNvPr id="6" name="TextBox 5"/>
          <p:cNvSpPr txBox="1"/>
          <p:nvPr/>
        </p:nvSpPr>
        <p:spPr bwMode="auto">
          <a:xfrm rot="21277946">
            <a:off x="788661" y="5423627"/>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milosluz</a:t>
            </a:r>
            <a:r>
              <a:rPr lang="en-US" sz="800" dirty="0">
                <a:solidFill>
                  <a:schemeClr val="bg1">
                    <a:lumMod val="65000"/>
                  </a:schemeClr>
                </a:solidFill>
              </a:rPr>
              <a:t>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434" y="1143000"/>
            <a:ext cx="2782604" cy="417006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412567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1222" y="914400"/>
            <a:ext cx="5257799" cy="838200"/>
          </a:xfrm>
        </p:spPr>
        <p:txBody>
          <a:bodyPr>
            <a:normAutofit/>
          </a:bodyPr>
          <a:lstStyle/>
          <a:p>
            <a:r>
              <a:rPr lang="en-US" dirty="0"/>
              <a:t>The Sermon on the Mount</a:t>
            </a:r>
          </a:p>
        </p:txBody>
      </p:sp>
      <p:sp>
        <p:nvSpPr>
          <p:cNvPr id="7" name="Text Placeholder 3"/>
          <p:cNvSpPr>
            <a:spLocks noGrp="1"/>
          </p:cNvSpPr>
          <p:nvPr>
            <p:ph type="body" sz="quarter" idx="4294967295"/>
          </p:nvPr>
        </p:nvSpPr>
        <p:spPr>
          <a:xfrm>
            <a:off x="4495800" y="1752600"/>
            <a:ext cx="4343400" cy="3962400"/>
          </a:xfrm>
          <a:prstGeom prst="rect">
            <a:avLst/>
          </a:prstGeom>
        </p:spPr>
        <p:txBody>
          <a:bodyPr>
            <a:normAutofit/>
          </a:bodyPr>
          <a:lstStyle/>
          <a:p>
            <a:r>
              <a:rPr lang="en-US" dirty="0"/>
              <a:t>The Sermon on the Mount is a collection of Jesus’ teachings on important topics. </a:t>
            </a:r>
          </a:p>
          <a:p>
            <a:r>
              <a:rPr lang="en-US" dirty="0"/>
              <a:t>The Gospel of Matthew presents these teachings as a speech given by Jesus.</a:t>
            </a:r>
          </a:p>
        </p:txBody>
      </p:sp>
      <p:sp>
        <p:nvSpPr>
          <p:cNvPr id="6" name="TextBox 5"/>
          <p:cNvSpPr txBox="1"/>
          <p:nvPr/>
        </p:nvSpPr>
        <p:spPr bwMode="auto">
          <a:xfrm rot="21277946">
            <a:off x="1034241" y="5607278"/>
            <a:ext cx="2522483"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duncan1890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465" y="1070166"/>
            <a:ext cx="3074171" cy="43434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83477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581900" cy="838200"/>
          </a:xfrm>
        </p:spPr>
        <p:txBody>
          <a:bodyPr>
            <a:normAutofit/>
          </a:bodyPr>
          <a:lstStyle/>
          <a:p>
            <a:r>
              <a:rPr lang="en-US" dirty="0"/>
              <a:t>The Beatitudes</a:t>
            </a:r>
          </a:p>
        </p:txBody>
      </p:sp>
      <p:sp>
        <p:nvSpPr>
          <p:cNvPr id="7" name="Text Placeholder 3"/>
          <p:cNvSpPr>
            <a:spLocks noGrp="1"/>
          </p:cNvSpPr>
          <p:nvPr>
            <p:ph type="body" sz="quarter" idx="4294967295"/>
          </p:nvPr>
        </p:nvSpPr>
        <p:spPr>
          <a:xfrm>
            <a:off x="647700" y="1676400"/>
            <a:ext cx="7581900" cy="2438400"/>
          </a:xfrm>
          <a:prstGeom prst="rect">
            <a:avLst/>
          </a:prstGeom>
        </p:spPr>
        <p:txBody>
          <a:bodyPr>
            <a:normAutofit/>
          </a:bodyPr>
          <a:lstStyle/>
          <a:p>
            <a:r>
              <a:rPr lang="en-US" dirty="0"/>
              <a:t>Jesus pronounces as blessed certain unlikely groups of people.</a:t>
            </a:r>
          </a:p>
          <a:p>
            <a:r>
              <a:rPr lang="en-US" dirty="0"/>
              <a:t>The Beatitudes identify actions and attitudes that characterize the Christian life.</a:t>
            </a:r>
          </a:p>
          <a:p>
            <a:r>
              <a:rPr lang="en-US" dirty="0"/>
              <a:t>Beatitude, the joy of the </a:t>
            </a:r>
            <a:r>
              <a:rPr lang="en-US" dirty="0" smtClean="0"/>
              <a:t/>
            </a:r>
            <a:br>
              <a:rPr lang="en-US" dirty="0" smtClean="0"/>
            </a:br>
            <a:r>
              <a:rPr lang="en-US" dirty="0" smtClean="0"/>
              <a:t>Lord</a:t>
            </a:r>
            <a:r>
              <a:rPr lang="en-US" dirty="0"/>
              <a:t>, is our ultimate </a:t>
            </a:r>
            <a:r>
              <a:rPr lang="en-US" dirty="0" smtClean="0"/>
              <a:t/>
            </a:r>
            <a:br>
              <a:rPr lang="en-US" dirty="0" smtClean="0"/>
            </a:br>
            <a:r>
              <a:rPr lang="en-US" dirty="0" smtClean="0"/>
              <a:t>vocation </a:t>
            </a:r>
            <a:r>
              <a:rPr lang="en-US" dirty="0"/>
              <a:t>as disciples.</a:t>
            </a:r>
          </a:p>
        </p:txBody>
      </p:sp>
      <p:sp>
        <p:nvSpPr>
          <p:cNvPr id="6" name="TextBox 5"/>
          <p:cNvSpPr txBox="1"/>
          <p:nvPr/>
        </p:nvSpPr>
        <p:spPr bwMode="auto">
          <a:xfrm>
            <a:off x="3930869" y="6046112"/>
            <a:ext cx="2438400"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ollo</a:t>
            </a:r>
            <a:r>
              <a:rPr lang="en-US" sz="800" dirty="0">
                <a:solidFill>
                  <a:schemeClr val="bg1">
                    <a:lumMod val="65000"/>
                  </a:schemeClr>
                </a:solidFill>
              </a:rPr>
              <a:t> / iStockphoto.com</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2400" y="2877150"/>
            <a:ext cx="4648200" cy="3097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501046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895613"/>
            <a:ext cx="6400800" cy="533400"/>
          </a:xfrm>
        </p:spPr>
        <p:txBody>
          <a:bodyPr>
            <a:normAutofit fontScale="90000"/>
          </a:bodyPr>
          <a:lstStyle/>
          <a:p>
            <a:r>
              <a:rPr lang="en-US" dirty="0"/>
              <a:t> God or Money: You Cannot Serve Both</a:t>
            </a:r>
          </a:p>
        </p:txBody>
      </p:sp>
      <p:sp>
        <p:nvSpPr>
          <p:cNvPr id="7" name="Text Placeholder 3"/>
          <p:cNvSpPr>
            <a:spLocks noGrp="1"/>
          </p:cNvSpPr>
          <p:nvPr>
            <p:ph type="body" sz="quarter" idx="4294967295"/>
          </p:nvPr>
        </p:nvSpPr>
        <p:spPr>
          <a:xfrm>
            <a:off x="1088367" y="1569215"/>
            <a:ext cx="6248400" cy="4298185"/>
          </a:xfrm>
          <a:prstGeom prst="rect">
            <a:avLst/>
          </a:prstGeom>
        </p:spPr>
        <p:txBody>
          <a:bodyPr>
            <a:normAutofit/>
          </a:bodyPr>
          <a:lstStyle/>
          <a:p>
            <a:r>
              <a:rPr lang="en-US" dirty="0"/>
              <a:t>Jesus stresses the importance of our dependence on God. </a:t>
            </a:r>
          </a:p>
          <a:p>
            <a:r>
              <a:rPr lang="en-US" dirty="0"/>
              <a:t>God alone knows what we truly need, and God alone will provide for us.</a:t>
            </a:r>
          </a:p>
          <a:p>
            <a:r>
              <a:rPr lang="en-US" dirty="0"/>
              <a:t>Jesus cautions against placing </a:t>
            </a:r>
            <a:r>
              <a:rPr lang="en-US" dirty="0" smtClean="0"/>
              <a:t/>
            </a:r>
            <a:br>
              <a:rPr lang="en-US" dirty="0" smtClean="0"/>
            </a:br>
            <a:r>
              <a:rPr lang="en-US" dirty="0" smtClean="0"/>
              <a:t>our </a:t>
            </a:r>
            <a:r>
              <a:rPr lang="en-US" dirty="0"/>
              <a:t>trust in money </a:t>
            </a:r>
            <a:r>
              <a:rPr lang="en-US" dirty="0" smtClean="0"/>
              <a:t/>
            </a:r>
            <a:br>
              <a:rPr lang="en-US" dirty="0" smtClean="0"/>
            </a:br>
            <a:r>
              <a:rPr lang="en-US" dirty="0" smtClean="0"/>
              <a:t>or </a:t>
            </a:r>
            <a:r>
              <a:rPr lang="en-US" dirty="0"/>
              <a:t>in material </a:t>
            </a:r>
            <a:r>
              <a:rPr lang="en-US" dirty="0" smtClean="0"/>
              <a:t/>
            </a:r>
            <a:br>
              <a:rPr lang="en-US" dirty="0" smtClean="0"/>
            </a:br>
            <a:r>
              <a:rPr lang="en-US" dirty="0" smtClean="0"/>
              <a:t>possessions</a:t>
            </a:r>
            <a:r>
              <a:rPr lang="en-US" dirty="0"/>
              <a:t>.</a:t>
            </a:r>
          </a:p>
        </p:txBody>
      </p:sp>
      <p:sp>
        <p:nvSpPr>
          <p:cNvPr id="6" name="TextBox 5"/>
          <p:cNvSpPr txBox="1"/>
          <p:nvPr/>
        </p:nvSpPr>
        <p:spPr bwMode="auto">
          <a:xfrm rot="20977402">
            <a:off x="4375137" y="6104285"/>
            <a:ext cx="3766301"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66North / iStockphoto.com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977402">
            <a:off x="4258765" y="3179547"/>
            <a:ext cx="4256086" cy="2831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46627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4" cstate="print">
            <a:extLst>
              <a:ext uri="{28A0092B-C50C-407E-A947-70E740481C1C}">
                <a14:useLocalDpi xmlns:a14="http://schemas.microsoft.com/office/drawing/2010/main" val="0"/>
              </a:ext>
            </a:extLst>
          </a:blip>
          <a:srcRect r="13175"/>
          <a:stretch/>
        </p:blipFill>
        <p:spPr>
          <a:xfrm>
            <a:off x="4572000" y="1740108"/>
            <a:ext cx="4056993" cy="31139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Title 1"/>
          <p:cNvSpPr>
            <a:spLocks noGrp="1"/>
          </p:cNvSpPr>
          <p:nvPr>
            <p:ph type="title"/>
          </p:nvPr>
        </p:nvSpPr>
        <p:spPr>
          <a:xfrm>
            <a:off x="685800" y="1143000"/>
            <a:ext cx="3048000" cy="1219200"/>
          </a:xfrm>
        </p:spPr>
        <p:txBody>
          <a:bodyPr>
            <a:normAutofit/>
          </a:bodyPr>
          <a:lstStyle/>
          <a:p>
            <a:r>
              <a:rPr lang="en-US" dirty="0"/>
              <a:t>Prayer, Fasting, and Almsgiving</a:t>
            </a:r>
          </a:p>
        </p:txBody>
      </p:sp>
      <p:sp>
        <p:nvSpPr>
          <p:cNvPr id="7" name="Text Placeholder 3"/>
          <p:cNvSpPr>
            <a:spLocks noGrp="1"/>
          </p:cNvSpPr>
          <p:nvPr>
            <p:ph type="body" sz="quarter" idx="4294967295"/>
          </p:nvPr>
        </p:nvSpPr>
        <p:spPr>
          <a:xfrm>
            <a:off x="838200" y="2459421"/>
            <a:ext cx="3581400" cy="3809999"/>
          </a:xfrm>
          <a:prstGeom prst="rect">
            <a:avLst/>
          </a:prstGeom>
        </p:spPr>
        <p:txBody>
          <a:bodyPr>
            <a:normAutofit/>
          </a:bodyPr>
          <a:lstStyle/>
          <a:p>
            <a:r>
              <a:rPr lang="en-US" dirty="0"/>
              <a:t>Jesus urges us to pray sincerely, </a:t>
            </a:r>
            <a:r>
              <a:rPr lang="en-US" dirty="0" smtClean="0"/>
              <a:t>with humility . . .</a:t>
            </a:r>
            <a:endParaRPr lang="en-US" dirty="0"/>
          </a:p>
          <a:p>
            <a:r>
              <a:rPr lang="en-US" dirty="0"/>
              <a:t>to fast as an act of genuine </a:t>
            </a:r>
            <a:r>
              <a:rPr lang="en-US" dirty="0" smtClean="0"/>
              <a:t>repentance </a:t>
            </a:r>
            <a:r>
              <a:rPr lang="en-US" dirty="0"/>
              <a:t>. . </a:t>
            </a:r>
            <a:r>
              <a:rPr lang="en-US" dirty="0" smtClean="0"/>
              <a:t>.</a:t>
            </a:r>
            <a:endParaRPr lang="en-US" dirty="0"/>
          </a:p>
          <a:p>
            <a:r>
              <a:rPr lang="en-US" dirty="0"/>
              <a:t>and to share with those </a:t>
            </a:r>
            <a:r>
              <a:rPr lang="en-US" dirty="0" smtClean="0"/>
              <a:t/>
            </a:r>
            <a:br>
              <a:rPr lang="en-US" dirty="0" smtClean="0"/>
            </a:br>
            <a:r>
              <a:rPr lang="en-US" dirty="0" smtClean="0"/>
              <a:t>in </a:t>
            </a:r>
            <a:r>
              <a:rPr lang="en-US" dirty="0"/>
              <a:t>need out of an authentic desire to </a:t>
            </a:r>
            <a:r>
              <a:rPr lang="en-US" dirty="0" smtClean="0"/>
              <a:t>lessen </a:t>
            </a:r>
            <a:r>
              <a:rPr lang="en-US" dirty="0"/>
              <a:t>their suffering.</a:t>
            </a:r>
          </a:p>
        </p:txBody>
      </p:sp>
      <p:sp>
        <p:nvSpPr>
          <p:cNvPr id="6" name="TextBox 5"/>
          <p:cNvSpPr txBox="1"/>
          <p:nvPr/>
        </p:nvSpPr>
        <p:spPr bwMode="auto">
          <a:xfrm>
            <a:off x="4953000" y="4862761"/>
            <a:ext cx="1752600" cy="215444"/>
          </a:xfrm>
          <a:prstGeom prst="rect">
            <a:avLst/>
          </a:prstGeom>
          <a:noFill/>
          <a:ln w="9525">
            <a:noFill/>
            <a:miter lim="800000"/>
            <a:headEnd/>
            <a:tailEnd/>
          </a:ln>
        </p:spPr>
        <p:txBody>
          <a:bodyPr wrap="square" rtlCol="0">
            <a:spAutoFit/>
          </a:bodyPr>
          <a:lstStyle/>
          <a:p>
            <a:r>
              <a:rPr lang="en-US" sz="800" dirty="0">
                <a:solidFill>
                  <a:schemeClr val="bg1">
                    <a:lumMod val="50000"/>
                  </a:schemeClr>
                </a:solidFill>
              </a:rPr>
              <a:t>© Jaap2 / iStockphoto.com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457093" y="1024328"/>
            <a:ext cx="3391507" cy="859986"/>
          </a:xfrm>
        </p:spPr>
        <p:txBody>
          <a:bodyPr>
            <a:normAutofit/>
          </a:bodyPr>
          <a:lstStyle/>
          <a:p>
            <a:r>
              <a:rPr lang="en-US" dirty="0"/>
              <a:t>The Parables</a:t>
            </a:r>
          </a:p>
        </p:txBody>
      </p:sp>
      <p:sp>
        <p:nvSpPr>
          <p:cNvPr id="7" name="Text Placeholder 3"/>
          <p:cNvSpPr>
            <a:spLocks noGrp="1"/>
          </p:cNvSpPr>
          <p:nvPr>
            <p:ph type="body" sz="quarter" idx="4294967295"/>
          </p:nvPr>
        </p:nvSpPr>
        <p:spPr>
          <a:xfrm>
            <a:off x="4572000" y="1864441"/>
            <a:ext cx="4025948" cy="3675427"/>
          </a:xfrm>
          <a:prstGeom prst="rect">
            <a:avLst/>
          </a:prstGeom>
        </p:spPr>
        <p:txBody>
          <a:bodyPr>
            <a:normAutofit/>
          </a:bodyPr>
          <a:lstStyle/>
          <a:p>
            <a:r>
              <a:rPr lang="en-US" dirty="0"/>
              <a:t>Parables are stories that use everyday images to convey religious truths. </a:t>
            </a:r>
          </a:p>
          <a:p>
            <a:r>
              <a:rPr lang="en-US" dirty="0"/>
              <a:t>We gain self-knowledge by comparing ourselves to something in </a:t>
            </a:r>
            <a:r>
              <a:rPr lang="en-US" dirty="0" smtClean="0"/>
              <a:t>a parable</a:t>
            </a:r>
            <a:r>
              <a:rPr lang="en-US" dirty="0"/>
              <a:t>.</a:t>
            </a:r>
          </a:p>
          <a:p>
            <a:r>
              <a:rPr lang="en-US" dirty="0"/>
              <a:t>Parables often contain a narrative twist or surprise.</a:t>
            </a:r>
          </a:p>
        </p:txBody>
      </p:sp>
      <p:sp>
        <p:nvSpPr>
          <p:cNvPr id="6" name="TextBox 5"/>
          <p:cNvSpPr txBox="1"/>
          <p:nvPr/>
        </p:nvSpPr>
        <p:spPr bwMode="auto">
          <a:xfrm>
            <a:off x="838200" y="5539868"/>
            <a:ext cx="3276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Chris Schmidt / iStockphoto.com</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2195" b="2570"/>
          <a:stretch/>
        </p:blipFill>
        <p:spPr>
          <a:xfrm>
            <a:off x="1018045" y="998095"/>
            <a:ext cx="3096671" cy="4419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85731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572" y="990600"/>
            <a:ext cx="8571028" cy="533400"/>
          </a:xfrm>
        </p:spPr>
        <p:txBody>
          <a:bodyPr>
            <a:normAutofit fontScale="90000"/>
          </a:bodyPr>
          <a:lstStyle/>
          <a:p>
            <a:r>
              <a:rPr lang="en-US" dirty="0"/>
              <a:t>The Treasure in the Field and the Pearl of Great Price </a:t>
            </a:r>
          </a:p>
        </p:txBody>
      </p:sp>
      <p:sp>
        <p:nvSpPr>
          <p:cNvPr id="7" name="Text Placeholder 3"/>
          <p:cNvSpPr>
            <a:spLocks noGrp="1"/>
          </p:cNvSpPr>
          <p:nvPr>
            <p:ph type="body" sz="quarter" idx="4294967295"/>
          </p:nvPr>
        </p:nvSpPr>
        <p:spPr>
          <a:xfrm>
            <a:off x="649172" y="1676400"/>
            <a:ext cx="7656628" cy="3962400"/>
          </a:xfrm>
          <a:prstGeom prst="rect">
            <a:avLst/>
          </a:prstGeom>
        </p:spPr>
        <p:txBody>
          <a:bodyPr>
            <a:normAutofit/>
          </a:bodyPr>
          <a:lstStyle/>
          <a:p>
            <a:r>
              <a:rPr lang="en-US" dirty="0"/>
              <a:t>In both parables, a man sells everything he has to buy only </a:t>
            </a:r>
            <a:r>
              <a:rPr lang="en-US" dirty="0" smtClean="0"/>
              <a:t/>
            </a:r>
            <a:br>
              <a:rPr lang="en-US" dirty="0" smtClean="0"/>
            </a:br>
            <a:r>
              <a:rPr lang="en-US" dirty="0" smtClean="0"/>
              <a:t>one </a:t>
            </a:r>
            <a:r>
              <a:rPr lang="en-US" dirty="0"/>
              <a:t>thing.</a:t>
            </a:r>
          </a:p>
          <a:p>
            <a:r>
              <a:rPr lang="en-US" dirty="0"/>
              <a:t>Both stories invite us to commit ourselves fully to leading lives of discipleship.</a:t>
            </a:r>
          </a:p>
        </p:txBody>
      </p:sp>
      <p:sp>
        <p:nvSpPr>
          <p:cNvPr id="6" name="TextBox 5"/>
          <p:cNvSpPr txBox="1"/>
          <p:nvPr/>
        </p:nvSpPr>
        <p:spPr bwMode="auto">
          <a:xfrm>
            <a:off x="4648200" y="5663324"/>
            <a:ext cx="2133516"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Johnny </a:t>
            </a:r>
            <a:r>
              <a:rPr lang="en-US" sz="800" dirty="0" err="1">
                <a:solidFill>
                  <a:schemeClr val="bg1">
                    <a:lumMod val="65000"/>
                  </a:schemeClr>
                </a:solidFill>
              </a:rPr>
              <a:t>Habell</a:t>
            </a:r>
            <a:r>
              <a:rPr lang="en-US" sz="800" dirty="0">
                <a:solidFill>
                  <a:schemeClr val="bg1">
                    <a:lumMod val="65000"/>
                  </a:schemeClr>
                </a:solidFill>
              </a:rPr>
              <a:t> / Shutterstock.com</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2871952"/>
            <a:ext cx="4151586" cy="27677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21529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5029200" cy="762000"/>
          </a:xfrm>
        </p:spPr>
        <p:txBody>
          <a:bodyPr>
            <a:normAutofit/>
          </a:bodyPr>
          <a:lstStyle/>
          <a:p>
            <a:r>
              <a:rPr lang="en-US" dirty="0"/>
              <a:t>The Great Feast</a:t>
            </a:r>
          </a:p>
        </p:txBody>
      </p:sp>
      <p:sp>
        <p:nvSpPr>
          <p:cNvPr id="7" name="Text Placeholder 3"/>
          <p:cNvSpPr>
            <a:spLocks noGrp="1"/>
          </p:cNvSpPr>
          <p:nvPr>
            <p:ph type="body" sz="quarter" idx="4294967295"/>
          </p:nvPr>
        </p:nvSpPr>
        <p:spPr>
          <a:xfrm>
            <a:off x="647658" y="1371600"/>
            <a:ext cx="4000542" cy="3657600"/>
          </a:xfrm>
          <a:prstGeom prst="rect">
            <a:avLst/>
          </a:prstGeom>
        </p:spPr>
        <p:txBody>
          <a:bodyPr>
            <a:normAutofit/>
          </a:bodyPr>
          <a:lstStyle/>
          <a:p>
            <a:r>
              <a:rPr lang="en-US" dirty="0"/>
              <a:t>Jesus offers us a profound and stirring image of the Kingdom of Heaven.</a:t>
            </a:r>
          </a:p>
          <a:p>
            <a:r>
              <a:rPr lang="en-US" dirty="0"/>
              <a:t>It is like a great feast at which all people are welcome.</a:t>
            </a:r>
          </a:p>
          <a:p>
            <a:r>
              <a:rPr lang="en-US" dirty="0"/>
              <a:t>Those who may not be welcome anywhere else are welcome at this feast.</a:t>
            </a:r>
          </a:p>
        </p:txBody>
      </p:sp>
      <p:sp>
        <p:nvSpPr>
          <p:cNvPr id="6" name="TextBox 5"/>
          <p:cNvSpPr txBox="1"/>
          <p:nvPr/>
        </p:nvSpPr>
        <p:spPr bwMode="auto">
          <a:xfrm>
            <a:off x="4800600" y="5029200"/>
            <a:ext cx="3066393" cy="215444"/>
          </a:xfrm>
          <a:prstGeom prst="rect">
            <a:avLst/>
          </a:prstGeom>
          <a:noFill/>
          <a:ln w="9525">
            <a:noFill/>
            <a:miter lim="800000"/>
            <a:headEnd/>
            <a:tailEnd/>
          </a:ln>
        </p:spPr>
        <p:txBody>
          <a:bodyPr wrap="square" rtlCol="0">
            <a:spAutoFit/>
          </a:bodyPr>
          <a:lstStyle/>
          <a:p>
            <a:r>
              <a:rPr lang="pt-BR" sz="800" dirty="0">
                <a:solidFill>
                  <a:schemeClr val="bg1">
                    <a:lumMod val="65000"/>
                  </a:schemeClr>
                </a:solidFill>
              </a:rPr>
              <a:t>© MariyaL / iStockphoto.com</a:t>
            </a:r>
            <a:endParaRPr lang="en-US" sz="800" dirty="0">
              <a:solidFill>
                <a:schemeClr val="bg1">
                  <a:lumMod val="65000"/>
                </a:schemeClr>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2291990"/>
            <a:ext cx="4076700" cy="27048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087079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762000"/>
            <a:ext cx="5105400" cy="990600"/>
          </a:xfrm>
        </p:spPr>
        <p:txBody>
          <a:bodyPr>
            <a:normAutofit fontScale="90000"/>
          </a:bodyPr>
          <a:lstStyle/>
          <a:p>
            <a:r>
              <a:rPr lang="en-US" dirty="0"/>
              <a:t>The Lost Sheep, the Lost Coin, </a:t>
            </a:r>
            <a:r>
              <a:rPr lang="en-US" dirty="0" smtClean="0"/>
              <a:t/>
            </a:r>
            <a:br>
              <a:rPr lang="en-US" dirty="0" smtClean="0"/>
            </a:br>
            <a:r>
              <a:rPr lang="en-US" dirty="0" smtClean="0"/>
              <a:t>and </a:t>
            </a:r>
            <a:r>
              <a:rPr lang="en-US" dirty="0"/>
              <a:t>the Lost Son</a:t>
            </a:r>
          </a:p>
        </p:txBody>
      </p:sp>
      <p:sp>
        <p:nvSpPr>
          <p:cNvPr id="7" name="Text Placeholder 3"/>
          <p:cNvSpPr>
            <a:spLocks noGrp="1"/>
          </p:cNvSpPr>
          <p:nvPr>
            <p:ph type="body" sz="quarter" idx="4294967295"/>
          </p:nvPr>
        </p:nvSpPr>
        <p:spPr>
          <a:xfrm>
            <a:off x="5638800" y="1752600"/>
            <a:ext cx="3200400" cy="3962400"/>
          </a:xfrm>
          <a:prstGeom prst="rect">
            <a:avLst/>
          </a:prstGeom>
        </p:spPr>
        <p:txBody>
          <a:bodyPr>
            <a:normAutofit/>
          </a:bodyPr>
          <a:lstStyle/>
          <a:p>
            <a:r>
              <a:rPr lang="en-US" dirty="0"/>
              <a:t>All three parables express a common theme, that of great loss and joyous return.</a:t>
            </a:r>
          </a:p>
          <a:p>
            <a:r>
              <a:rPr lang="en-US" dirty="0"/>
              <a:t>God’s love will never fail to find us, welcome us home, and rejoice at our return.</a:t>
            </a:r>
          </a:p>
        </p:txBody>
      </p:sp>
      <p:sp>
        <p:nvSpPr>
          <p:cNvPr id="6" name="TextBox 5"/>
          <p:cNvSpPr txBox="1"/>
          <p:nvPr/>
        </p:nvSpPr>
        <p:spPr bwMode="auto">
          <a:xfrm rot="21277946">
            <a:off x="843072" y="5517929"/>
            <a:ext cx="2373915" cy="215444"/>
          </a:xfrm>
          <a:prstGeom prst="rect">
            <a:avLst/>
          </a:prstGeom>
          <a:noFill/>
          <a:ln w="9525">
            <a:noFill/>
            <a:miter lim="800000"/>
            <a:headEnd/>
            <a:tailEnd/>
          </a:ln>
        </p:spPr>
        <p:txBody>
          <a:bodyPr wrap="square" rtlCol="0">
            <a:spAutoFit/>
          </a:bodyPr>
          <a:lstStyle/>
          <a:p>
            <a:r>
              <a:rPr lang="en-US" sz="800" dirty="0">
                <a:solidFill>
                  <a:schemeClr val="bg1">
                    <a:lumMod val="65000"/>
                  </a:schemeClr>
                </a:solidFill>
              </a:rPr>
              <a:t>© </a:t>
            </a:r>
            <a:r>
              <a:rPr lang="en-US" sz="800" dirty="0" err="1">
                <a:solidFill>
                  <a:schemeClr val="bg1">
                    <a:lumMod val="65000"/>
                  </a:schemeClr>
                </a:solidFill>
              </a:rPr>
              <a:t>carolthacker</a:t>
            </a:r>
            <a:r>
              <a:rPr lang="en-US" sz="800" dirty="0">
                <a:solidFill>
                  <a:schemeClr val="bg1">
                    <a:lumMod val="65000"/>
                  </a:schemeClr>
                </a:solidFill>
              </a:rPr>
              <a:t> / iStockphoto.com</a:t>
            </a: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l="3528"/>
          <a:stretch/>
        </p:blipFill>
        <p:spPr>
          <a:xfrm>
            <a:off x="762000" y="2133600"/>
            <a:ext cx="4578379" cy="317693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552251804"/>
      </p:ext>
    </p:extLst>
  </p:cSld>
  <p:clrMapOvr>
    <a:masterClrMapping/>
  </p:clrMapOvr>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850</TotalTime>
  <Words>1150</Words>
  <Application>Microsoft Office PowerPoint</Application>
  <PresentationFormat>On-screen Show (4:3)</PresentationFormat>
  <Paragraphs>115</Paragraphs>
  <Slides>14</Slides>
  <Notes>13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LIC Presentation template</vt:lpstr>
      <vt:lpstr>Jesus Reveals Our Call to Holiness</vt:lpstr>
      <vt:lpstr>The Sermon on the Mount</vt:lpstr>
      <vt:lpstr>The Beatitudes</vt:lpstr>
      <vt:lpstr> God or Money: You Cannot Serve Both</vt:lpstr>
      <vt:lpstr>Prayer, Fasting, and Almsgiving</vt:lpstr>
      <vt:lpstr>The Parables</vt:lpstr>
      <vt:lpstr>The Treasure in the Field and the Pearl of Great Price </vt:lpstr>
      <vt:lpstr>The Great Feast</vt:lpstr>
      <vt:lpstr>The Lost Sheep, the Lost Coin,  and the Lost Son</vt:lpstr>
      <vt:lpstr>Jesus and the Rich Man</vt:lpstr>
      <vt:lpstr>The Greatest Commandment</vt:lpstr>
      <vt:lpstr>The Judgment of the Nations</vt:lpstr>
      <vt:lpstr>The Sheep and the Goats</vt:lpstr>
      <vt:lpstr>The Challenge of  True Discipleship</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Caren Yang</cp:lastModifiedBy>
  <cp:revision>111</cp:revision>
  <dcterms:created xsi:type="dcterms:W3CDTF">2011-01-10T17:35:40Z</dcterms:created>
  <dcterms:modified xsi:type="dcterms:W3CDTF">2015-03-05T19:26:05Z</dcterms:modified>
</cp:coreProperties>
</file>