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12" r:id="rId3"/>
    <p:sldId id="311" r:id="rId4"/>
    <p:sldId id="310" r:id="rId5"/>
    <p:sldId id="308" r:id="rId6"/>
    <p:sldId id="309" r:id="rId7"/>
    <p:sldId id="296" r:id="rId8"/>
    <p:sldId id="297" r:id="rId9"/>
    <p:sldId id="298" r:id="rId10"/>
    <p:sldId id="299" r:id="rId11"/>
    <p:sldId id="30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p:scale>
          <a:sx n="70" d="100"/>
          <a:sy n="70" d="100"/>
        </p:scale>
        <p:origin x="-2412" y="-5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smtClean="0">
                <a:solidFill>
                  <a:schemeClr val="tx1"/>
                </a:solidFill>
                <a:effectLst/>
                <a:latin typeface="+mn-lt"/>
                <a:ea typeface="+mn-ea"/>
                <a:cs typeface="+mn-cs"/>
              </a:rPr>
              <a:t>[Teacher’s Note: Resources used for this presentation are from the pastoral letters of the United States Conference of Catholic Bishops.]</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sccb.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fontScale="90000"/>
          </a:bodyPr>
          <a:lstStyle/>
          <a:p>
            <a:r>
              <a:rPr lang="en-US" dirty="0"/>
              <a:t>The Social Doctrine of the Church: The United States Conference of Catholic Bishops</a:t>
            </a:r>
          </a:p>
        </p:txBody>
      </p:sp>
      <p:sp>
        <p:nvSpPr>
          <p:cNvPr id="3" name="Subtitle 2"/>
          <p:cNvSpPr>
            <a:spLocks noGrp="1"/>
          </p:cNvSpPr>
          <p:nvPr>
            <p:ph type="subTitle" idx="1"/>
          </p:nvPr>
        </p:nvSpPr>
        <p:spPr/>
        <p:txBody>
          <a:bodyPr/>
          <a:lstStyle/>
          <a:p>
            <a:r>
              <a:rPr lang="en-US" i="1" dirty="0" smtClean="0"/>
              <a:t>Catholic </a:t>
            </a:r>
            <a:r>
              <a:rPr lang="en-US" i="1" smtClean="0"/>
              <a:t>Social </a:t>
            </a:r>
            <a:r>
              <a:rPr lang="en-US" i="1" smtClean="0"/>
              <a:t>Teaching</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TX001965</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4876800" y="1143000"/>
            <a:ext cx="4114800" cy="1219200"/>
          </a:xfrm>
          <a:prstGeom prst="rect">
            <a:avLst/>
          </a:prstGeom>
        </p:spPr>
        <p:txBody>
          <a:bodyPr>
            <a:noAutofit/>
          </a:bodyPr>
          <a:lstStyle/>
          <a:p>
            <a:r>
              <a:rPr lang="en-US" sz="2400" b="1" dirty="0">
                <a:latin typeface="Arial" pitchFamily="34" charset="0"/>
                <a:cs typeface="Arial" pitchFamily="34" charset="0"/>
              </a:rPr>
              <a:t>2005: </a:t>
            </a:r>
            <a:r>
              <a:rPr lang="en-US" sz="2400" b="1" i="1" dirty="0">
                <a:latin typeface="Arial" pitchFamily="34" charset="0"/>
                <a:cs typeface="Arial" pitchFamily="34" charset="0"/>
              </a:rPr>
              <a:t>A Culture of Life and the Penalty of Death</a:t>
            </a:r>
            <a:endParaRPr lang="en-US" sz="2400" b="1" dirty="0">
              <a:latin typeface="Arial" pitchFamily="34" charset="0"/>
              <a:cs typeface="Arial" pitchFamily="34" charset="0"/>
            </a:endParaRPr>
          </a:p>
        </p:txBody>
      </p:sp>
      <p:sp>
        <p:nvSpPr>
          <p:cNvPr id="11" name="TextBox 5"/>
          <p:cNvSpPr txBox="1">
            <a:spLocks noChangeArrowheads="1"/>
          </p:cNvSpPr>
          <p:nvPr/>
        </p:nvSpPr>
        <p:spPr bwMode="auto">
          <a:xfrm>
            <a:off x="304800" y="5486400"/>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2" name="TextBox 1"/>
          <p:cNvSpPr txBox="1"/>
          <p:nvPr/>
        </p:nvSpPr>
        <p:spPr bwMode="auto">
          <a:xfrm>
            <a:off x="4876800" y="2133600"/>
            <a:ext cx="3771900" cy="3046988"/>
          </a:xfrm>
          <a:prstGeom prst="rect">
            <a:avLst/>
          </a:prstGeom>
          <a:noFill/>
          <a:ln w="9525">
            <a:noFill/>
            <a:miter lim="800000"/>
            <a:headEnd/>
            <a:tailEnd/>
          </a:ln>
        </p:spPr>
        <p:txBody>
          <a:bodyPr wrap="square" rtlCol="0">
            <a:spAutoFit/>
          </a:bodyPr>
          <a:lstStyle/>
          <a:p>
            <a:r>
              <a:rPr lang="en-US" sz="2400" b="1" dirty="0">
                <a:latin typeface="Arial" pitchFamily="34" charset="0"/>
                <a:cs typeface="Arial" pitchFamily="34" charset="0"/>
              </a:rPr>
              <a:t>This letter was written to respond further to the need to end the death penalty. It calls for all Catholics to join the Catholic Campaign to End the Use of the Death Penalty.</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018" y="1149218"/>
            <a:ext cx="4184782" cy="418478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26754728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876300" y="3505200"/>
            <a:ext cx="7620000" cy="1569660"/>
          </a:xfrm>
          <a:prstGeom prst="rect">
            <a:avLst/>
          </a:prstGeom>
          <a:noFill/>
          <a:ln w="9525">
            <a:noFill/>
            <a:miter lim="800000"/>
            <a:headEnd/>
            <a:tailEnd/>
          </a:ln>
        </p:spPr>
        <p:txBody>
          <a:bodyPr wrap="square" rtlCol="0">
            <a:spAutoFit/>
          </a:bodyPr>
          <a:lstStyle/>
          <a:p>
            <a:r>
              <a:rPr lang="en-US" sz="2400" b="1" dirty="0">
                <a:latin typeface="Arial" pitchFamily="34" charset="0"/>
                <a:cs typeface="Arial" pitchFamily="34" charset="0"/>
              </a:rPr>
              <a:t>The United States Conference of Catholic Bishops has published many more pastoral letters and will continue its leadership role to promote justice and peace in the United States and in the world.</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8425" y="1676400"/>
            <a:ext cx="3867150" cy="933450"/>
          </a:xfrm>
          <a:prstGeom prst="rect">
            <a:avLst/>
          </a:prstGeom>
        </p:spPr>
      </p:pic>
    </p:spTree>
    <p:extLst>
      <p:ext uri="{BB962C8B-B14F-4D97-AF65-F5344CB8AC3E}">
        <p14:creationId xmlns:p14="http://schemas.microsoft.com/office/powerpoint/2010/main" val="203649078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457200" y="2785408"/>
            <a:ext cx="8229600" cy="1938992"/>
          </a:xfrm>
          <a:prstGeom prst="rect">
            <a:avLst/>
          </a:prstGeom>
          <a:noFill/>
          <a:ln w="9525">
            <a:noFill/>
            <a:miter lim="800000"/>
            <a:headEnd/>
            <a:tailEnd/>
          </a:ln>
        </p:spPr>
        <p:txBody>
          <a:bodyPr wrap="square" rtlCol="0">
            <a:spAutoFit/>
          </a:bodyPr>
          <a:lstStyle/>
          <a:p>
            <a:r>
              <a:rPr lang="en-US" sz="2400" b="1" dirty="0">
                <a:latin typeface="Arial" pitchFamily="34" charset="0"/>
                <a:cs typeface="Arial" pitchFamily="34" charset="0"/>
              </a:rPr>
              <a:t>In 1917 the U.S. bishops formed a national organization to help them lead the charity, peace, and social justice work of the Church in the United States. The bishops provide teachings and specific responses to social justice issues.</a:t>
            </a:r>
          </a:p>
        </p:txBody>
      </p:sp>
      <p:sp>
        <p:nvSpPr>
          <p:cNvPr id="3" name="TextBox 2"/>
          <p:cNvSpPr txBox="1"/>
          <p:nvPr/>
        </p:nvSpPr>
        <p:spPr bwMode="auto">
          <a:xfrm>
            <a:off x="1981200" y="5105400"/>
            <a:ext cx="4191000" cy="461665"/>
          </a:xfrm>
          <a:prstGeom prst="rect">
            <a:avLst/>
          </a:prstGeom>
          <a:noFill/>
          <a:ln w="9525">
            <a:noFill/>
            <a:miter lim="800000"/>
            <a:headEnd/>
            <a:tailEnd/>
          </a:ln>
        </p:spPr>
        <p:txBody>
          <a:bodyPr wrap="square" rtlCol="0">
            <a:spAutoFit/>
          </a:bodyPr>
          <a:lstStyle/>
          <a:p>
            <a:pPr algn="ctr"/>
            <a:r>
              <a:rPr lang="en-US" sz="2400" dirty="0" smtClean="0">
                <a:latin typeface="Arial" pitchFamily="34" charset="0"/>
                <a:cs typeface="Arial" pitchFamily="34" charset="0"/>
                <a:hlinkClick r:id="rId3"/>
              </a:rPr>
              <a:t>www.usccb.org</a:t>
            </a:r>
            <a:endParaRPr lang="en-US" sz="2400" dirty="0">
              <a:latin typeface="Arial" pitchFamily="34" charset="0"/>
              <a:cs typeface="Arial"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8425" y="1371600"/>
            <a:ext cx="3867150" cy="933450"/>
          </a:xfrm>
          <a:prstGeom prst="rect">
            <a:avLst/>
          </a:prstGeom>
        </p:spPr>
      </p:pic>
    </p:spTree>
    <p:extLst>
      <p:ext uri="{BB962C8B-B14F-4D97-AF65-F5344CB8AC3E}">
        <p14:creationId xmlns:p14="http://schemas.microsoft.com/office/powerpoint/2010/main" val="73512410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704850" y="2785408"/>
            <a:ext cx="7981950" cy="1938992"/>
          </a:xfrm>
          <a:prstGeom prst="rect">
            <a:avLst/>
          </a:prstGeom>
          <a:noFill/>
          <a:ln w="9525">
            <a:noFill/>
            <a:miter lim="800000"/>
            <a:headEnd/>
            <a:tailEnd/>
          </a:ln>
        </p:spPr>
        <p:txBody>
          <a:bodyPr wrap="square" rtlCol="0">
            <a:spAutoFit/>
          </a:bodyPr>
          <a:lstStyle/>
          <a:p>
            <a:r>
              <a:rPr lang="en-US" sz="2400" b="1" dirty="0">
                <a:latin typeface="Arial" pitchFamily="34" charset="0"/>
                <a:cs typeface="Arial" pitchFamily="34" charset="0"/>
              </a:rPr>
              <a:t>Since the 1960s the bishops have released a number of teaching documents on social justice issues for Catholics in the United States. The following slides list and explain some key pastoral letters the </a:t>
            </a:r>
            <a:r>
              <a:rPr lang="en-US" sz="2400" b="1" dirty="0" smtClean="0">
                <a:latin typeface="Arial" pitchFamily="34" charset="0"/>
                <a:cs typeface="Arial" pitchFamily="34" charset="0"/>
              </a:rPr>
              <a:t>bishops </a:t>
            </a:r>
            <a:r>
              <a:rPr lang="en-US" sz="2400" b="1" dirty="0">
                <a:latin typeface="Arial" pitchFamily="34" charset="0"/>
                <a:cs typeface="Arial" pitchFamily="34" charset="0"/>
              </a:rPr>
              <a:t>have written in the last few decades.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9360" y="1530804"/>
            <a:ext cx="3867150" cy="933450"/>
          </a:xfrm>
          <a:prstGeom prst="rect">
            <a:avLst/>
          </a:prstGeom>
        </p:spPr>
      </p:pic>
    </p:spTree>
    <p:extLst>
      <p:ext uri="{BB962C8B-B14F-4D97-AF65-F5344CB8AC3E}">
        <p14:creationId xmlns:p14="http://schemas.microsoft.com/office/powerpoint/2010/main" val="411935800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304800" y="1676400"/>
            <a:ext cx="4038600" cy="1752600"/>
          </a:xfrm>
          <a:prstGeom prst="rect">
            <a:avLst/>
          </a:prstGeom>
        </p:spPr>
        <p:txBody>
          <a:bodyPr>
            <a:noAutofit/>
          </a:bodyPr>
          <a:lstStyle/>
          <a:p>
            <a:r>
              <a:rPr lang="en-US" sz="2400" b="1" dirty="0">
                <a:latin typeface="Arial" pitchFamily="34" charset="0"/>
                <a:cs typeface="Arial" pitchFamily="34" charset="0"/>
              </a:rPr>
              <a:t>1979: </a:t>
            </a:r>
            <a:r>
              <a:rPr lang="en-US" sz="2400" b="1" i="1" dirty="0">
                <a:latin typeface="Arial" pitchFamily="34" charset="0"/>
                <a:cs typeface="Arial" pitchFamily="34" charset="0"/>
              </a:rPr>
              <a:t>Brothers and Sisters to Us</a:t>
            </a:r>
            <a:endParaRPr lang="en-US" sz="2400" b="1" dirty="0">
              <a:latin typeface="Arial" pitchFamily="34" charset="0"/>
              <a:cs typeface="Arial" pitchFamily="34" charset="0"/>
            </a:endParaRPr>
          </a:p>
        </p:txBody>
      </p:sp>
      <p:sp>
        <p:nvSpPr>
          <p:cNvPr id="11" name="TextBox 5"/>
          <p:cNvSpPr txBox="1">
            <a:spLocks noChangeArrowheads="1"/>
          </p:cNvSpPr>
          <p:nvPr/>
        </p:nvSpPr>
        <p:spPr bwMode="auto">
          <a:xfrm>
            <a:off x="4800600" y="4119540"/>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15" name="Content Placeholder 6"/>
          <p:cNvSpPr txBox="1">
            <a:spLocks/>
          </p:cNvSpPr>
          <p:nvPr/>
        </p:nvSpPr>
        <p:spPr>
          <a:xfrm>
            <a:off x="1060271" y="4495800"/>
            <a:ext cx="7321729" cy="3810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Racism is a sin because it violates the basic truth that all human beings have the same God-given dignity.</a:t>
            </a:r>
          </a:p>
        </p:txBody>
      </p:sp>
      <p:sp>
        <p:nvSpPr>
          <p:cNvPr id="16" name="Content Placeholder 6"/>
          <p:cNvSpPr txBox="1">
            <a:spLocks/>
          </p:cNvSpPr>
          <p:nvPr/>
        </p:nvSpPr>
        <p:spPr>
          <a:xfrm>
            <a:off x="1060272" y="5181600"/>
            <a:ext cx="82317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Subtle and overt forms of racism continue to exist.</a:t>
            </a:r>
          </a:p>
        </p:txBody>
      </p:sp>
      <p:sp>
        <p:nvSpPr>
          <p:cNvPr id="2" name="TextBox 1"/>
          <p:cNvSpPr txBox="1"/>
          <p:nvPr/>
        </p:nvSpPr>
        <p:spPr bwMode="auto">
          <a:xfrm>
            <a:off x="304800" y="2581870"/>
            <a:ext cx="3848100" cy="923330"/>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was written during the period of racial integration. It declares:</a:t>
            </a:r>
          </a:p>
        </p:txBody>
      </p:sp>
      <p:sp>
        <p:nvSpPr>
          <p:cNvPr id="8" name="Content Placeholder 6"/>
          <p:cNvSpPr txBox="1">
            <a:spLocks/>
          </p:cNvSpPr>
          <p:nvPr/>
        </p:nvSpPr>
        <p:spPr>
          <a:xfrm>
            <a:off x="1064624" y="5638800"/>
            <a:ext cx="8079376" cy="6858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Churches and schools are called </a:t>
            </a:r>
            <a:r>
              <a:rPr lang="en-US" sz="1600" dirty="0" smtClean="0">
                <a:latin typeface="Arial" pitchFamily="34" charset="0"/>
                <a:cs typeface="Arial" pitchFamily="34" charset="0"/>
              </a:rPr>
              <a:t>to support </a:t>
            </a:r>
            <a:r>
              <a:rPr lang="en-US" sz="1600" dirty="0">
                <a:latin typeface="Arial" pitchFamily="34" charset="0"/>
                <a:cs typeface="Arial" pitchFamily="34" charset="0"/>
              </a:rPr>
              <a:t>racial and ethnic </a:t>
            </a:r>
            <a:r>
              <a:rPr lang="en-US" sz="1600" dirty="0" smtClean="0">
                <a:latin typeface="Arial" pitchFamily="34" charset="0"/>
                <a:cs typeface="Arial" pitchFamily="34" charset="0"/>
              </a:rPr>
              <a:t>diversity.</a:t>
            </a:r>
            <a:endParaRPr lang="en-US" sz="1600" dirty="0">
              <a:latin typeface="Arial" pitchFamily="34" charset="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9600" y="1066800"/>
            <a:ext cx="4462577" cy="297654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3608423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3733800" y="1278523"/>
            <a:ext cx="5410200" cy="1219200"/>
          </a:xfrm>
          <a:prstGeom prst="rect">
            <a:avLst/>
          </a:prstGeom>
        </p:spPr>
        <p:txBody>
          <a:bodyPr>
            <a:noAutofit/>
          </a:bodyPr>
          <a:lstStyle/>
          <a:p>
            <a:r>
              <a:rPr lang="en-US" sz="2000" b="1" dirty="0">
                <a:latin typeface="Arial" pitchFamily="34" charset="0"/>
                <a:cs typeface="Arial" pitchFamily="34" charset="0"/>
              </a:rPr>
              <a:t>1983: </a:t>
            </a:r>
            <a:r>
              <a:rPr lang="en-US" sz="2000" b="1" i="1" dirty="0">
                <a:latin typeface="Arial" pitchFamily="34" charset="0"/>
                <a:cs typeface="Arial" pitchFamily="34" charset="0"/>
              </a:rPr>
              <a:t>The Challenge of Peace: God’s Promise and Our Response</a:t>
            </a:r>
            <a:endParaRPr lang="en-US" sz="2000" b="1" dirty="0">
              <a:latin typeface="Arial" pitchFamily="34" charset="0"/>
              <a:cs typeface="Arial" pitchFamily="34" charset="0"/>
            </a:endParaRPr>
          </a:p>
        </p:txBody>
      </p:sp>
      <p:sp>
        <p:nvSpPr>
          <p:cNvPr id="11" name="TextBox 5"/>
          <p:cNvSpPr txBox="1">
            <a:spLocks noChangeArrowheads="1"/>
          </p:cNvSpPr>
          <p:nvPr/>
        </p:nvSpPr>
        <p:spPr bwMode="auto">
          <a:xfrm>
            <a:off x="2362200" y="3183523"/>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15" name="Content Placeholder 6"/>
          <p:cNvSpPr txBox="1">
            <a:spLocks/>
          </p:cNvSpPr>
          <p:nvPr/>
        </p:nvSpPr>
        <p:spPr>
          <a:xfrm>
            <a:off x="1064624" y="3657600"/>
            <a:ext cx="7317376" cy="877669"/>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Peace based on deterrence may be acceptable as an interim measure, but it is not a genuine peace and is not an acceptable long-term solution to the threat of nuclear </a:t>
            </a:r>
            <a:r>
              <a:rPr lang="en-US" sz="1600" dirty="0" smtClean="0">
                <a:latin typeface="Arial" pitchFamily="34" charset="0"/>
                <a:cs typeface="Arial" pitchFamily="34" charset="0"/>
              </a:rPr>
              <a:t>war.</a:t>
            </a:r>
            <a:endParaRPr lang="en-US" sz="1600" dirty="0">
              <a:latin typeface="Arial" pitchFamily="34" charset="0"/>
              <a:cs typeface="Arial" pitchFamily="34" charset="0"/>
            </a:endParaRPr>
          </a:p>
        </p:txBody>
      </p:sp>
      <p:sp>
        <p:nvSpPr>
          <p:cNvPr id="16" name="Content Placeholder 6"/>
          <p:cNvSpPr txBox="1">
            <a:spLocks/>
          </p:cNvSpPr>
          <p:nvPr/>
        </p:nvSpPr>
        <p:spPr>
          <a:xfrm>
            <a:off x="1060272" y="4459069"/>
            <a:ext cx="8007528"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Money spent on the nuclear arms race is money that cannot be used to fight poverty and hunger.</a:t>
            </a:r>
          </a:p>
        </p:txBody>
      </p:sp>
      <p:sp>
        <p:nvSpPr>
          <p:cNvPr id="2" name="TextBox 1"/>
          <p:cNvSpPr txBox="1"/>
          <p:nvPr/>
        </p:nvSpPr>
        <p:spPr bwMode="auto">
          <a:xfrm>
            <a:off x="3810000" y="2116723"/>
            <a:ext cx="4800600" cy="923330"/>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was written when the United States and the Soviet Union were at the peak of the nuclear arms race. The letter cautions:</a:t>
            </a:r>
          </a:p>
        </p:txBody>
      </p:sp>
      <p:sp>
        <p:nvSpPr>
          <p:cNvPr id="8" name="Content Placeholder 6"/>
          <p:cNvSpPr txBox="1">
            <a:spLocks/>
          </p:cNvSpPr>
          <p:nvPr/>
        </p:nvSpPr>
        <p:spPr>
          <a:xfrm>
            <a:off x="1064624" y="4992469"/>
            <a:ext cx="8079376" cy="7620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nuclear arms race must end, the stockpiles of existing nuclear weapons must be reduced and eventually eliminated, and the creation of new nuclear weapons must be stopped.</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973723"/>
            <a:ext cx="3048000" cy="2270760"/>
          </a:xfrm>
          <a:prstGeom prst="rect">
            <a:avLst/>
          </a:prstGeom>
          <a:ln>
            <a:noFill/>
          </a:ln>
          <a:effectLst>
            <a:softEdge rad="112500"/>
          </a:effectLst>
        </p:spPr>
      </p:pic>
    </p:spTree>
    <p:extLst>
      <p:ext uri="{BB962C8B-B14F-4D97-AF65-F5344CB8AC3E}">
        <p14:creationId xmlns:p14="http://schemas.microsoft.com/office/powerpoint/2010/main" val="34352643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304800" y="1066800"/>
            <a:ext cx="4191000" cy="1974677"/>
          </a:xfrm>
          <a:prstGeom prst="rect">
            <a:avLst/>
          </a:prstGeom>
        </p:spPr>
        <p:txBody>
          <a:bodyPr>
            <a:noAutofit/>
          </a:bodyPr>
          <a:lstStyle/>
          <a:p>
            <a:r>
              <a:rPr lang="en-US" sz="2400" b="1" dirty="0">
                <a:latin typeface="Arial" pitchFamily="34" charset="0"/>
                <a:cs typeface="Arial" pitchFamily="34" charset="0"/>
              </a:rPr>
              <a:t>1986: </a:t>
            </a:r>
            <a:r>
              <a:rPr lang="en-US" sz="2400" b="1" i="1" dirty="0">
                <a:latin typeface="Arial" pitchFamily="34" charset="0"/>
                <a:cs typeface="Arial" pitchFamily="34" charset="0"/>
              </a:rPr>
              <a:t>Economic Justice for All: A Pastoral Letter on Catholic Social Teaching and the U.S. Economy</a:t>
            </a:r>
            <a:endParaRPr lang="en-US" sz="2400" b="1" dirty="0">
              <a:latin typeface="Arial" pitchFamily="34" charset="0"/>
              <a:cs typeface="Arial" pitchFamily="34" charset="0"/>
            </a:endParaRPr>
          </a:p>
        </p:txBody>
      </p:sp>
      <p:sp>
        <p:nvSpPr>
          <p:cNvPr id="15" name="Content Placeholder 6"/>
          <p:cNvSpPr txBox="1">
            <a:spLocks/>
          </p:cNvSpPr>
          <p:nvPr/>
        </p:nvSpPr>
        <p:spPr>
          <a:xfrm>
            <a:off x="1051563" y="4114800"/>
            <a:ext cx="6416038" cy="3810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Economic decisions must be judged by how they protect or undermine human dignity.</a:t>
            </a:r>
          </a:p>
        </p:txBody>
      </p:sp>
      <p:sp>
        <p:nvSpPr>
          <p:cNvPr id="16" name="Content Placeholder 6"/>
          <p:cNvSpPr txBox="1">
            <a:spLocks/>
          </p:cNvSpPr>
          <p:nvPr/>
        </p:nvSpPr>
        <p:spPr>
          <a:xfrm>
            <a:off x="1088575" y="4686300"/>
            <a:ext cx="82317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All members of society have an obligation to help people who are poor and vulnerable.</a:t>
            </a:r>
          </a:p>
        </p:txBody>
      </p:sp>
      <p:sp>
        <p:nvSpPr>
          <p:cNvPr id="2" name="TextBox 1"/>
          <p:cNvSpPr txBox="1"/>
          <p:nvPr/>
        </p:nvSpPr>
        <p:spPr bwMode="auto">
          <a:xfrm>
            <a:off x="381000" y="2677282"/>
            <a:ext cx="4191000" cy="923330"/>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was written at </a:t>
            </a:r>
            <a:r>
              <a:rPr lang="en-US" dirty="0" smtClean="0">
                <a:latin typeface="Arial" pitchFamily="34" charset="0"/>
                <a:cs typeface="Arial" pitchFamily="34" charset="0"/>
              </a:rPr>
              <a:t>the </a:t>
            </a:r>
            <a:r>
              <a:rPr lang="en-US" dirty="0">
                <a:latin typeface="Arial" pitchFamily="34" charset="0"/>
                <a:cs typeface="Arial" pitchFamily="34" charset="0"/>
              </a:rPr>
              <a:t>time of a recession. Its challenges include the following:</a:t>
            </a:r>
          </a:p>
        </p:txBody>
      </p:sp>
      <p:sp>
        <p:nvSpPr>
          <p:cNvPr id="8" name="Content Placeholder 6"/>
          <p:cNvSpPr txBox="1">
            <a:spLocks/>
          </p:cNvSpPr>
          <p:nvPr/>
        </p:nvSpPr>
        <p:spPr>
          <a:xfrm>
            <a:off x="1064624" y="5334000"/>
            <a:ext cx="8079376" cy="6858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Church should be an example of economic justice in how it treats its employees, invests its savings, and serves people in need.</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12426" y="1093562"/>
            <a:ext cx="3926716" cy="294503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
        <p:nvSpPr>
          <p:cNvPr id="9" name="TextBox 5"/>
          <p:cNvSpPr txBox="1">
            <a:spLocks noChangeArrowheads="1"/>
          </p:cNvSpPr>
          <p:nvPr/>
        </p:nvSpPr>
        <p:spPr bwMode="auto">
          <a:xfrm>
            <a:off x="4876800" y="3886200"/>
            <a:ext cx="3352800" cy="169277"/>
          </a:xfrm>
          <a:prstGeom prst="rect">
            <a:avLst/>
          </a:prstGeom>
          <a:noFill/>
          <a:ln w="9525">
            <a:noFill/>
            <a:miter lim="800000"/>
            <a:headEnd/>
            <a:tailEnd/>
          </a:ln>
        </p:spPr>
        <p:txBody>
          <a:bodyPr wrap="square">
            <a:spAutoFit/>
          </a:bodyPr>
          <a:lstStyle/>
          <a:p>
            <a:r>
              <a:rPr lang="en-US" sz="500" dirty="0" err="1" smtClean="0"/>
              <a:t>WikiMediaCommons</a:t>
            </a:r>
            <a:endParaRPr lang="en-US" sz="500" dirty="0"/>
          </a:p>
        </p:txBody>
      </p:sp>
    </p:spTree>
    <p:extLst>
      <p:ext uri="{BB962C8B-B14F-4D97-AF65-F5344CB8AC3E}">
        <p14:creationId xmlns:p14="http://schemas.microsoft.com/office/powerpoint/2010/main" val="34352643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228600" y="3733800"/>
            <a:ext cx="8915400" cy="1752600"/>
          </a:xfrm>
          <a:prstGeom prst="rect">
            <a:avLst/>
          </a:prstGeom>
        </p:spPr>
        <p:txBody>
          <a:bodyPr>
            <a:noAutofit/>
          </a:bodyPr>
          <a:lstStyle/>
          <a:p>
            <a:pPr algn="ctr"/>
            <a:r>
              <a:rPr lang="en-US" sz="2400" b="1" dirty="0">
                <a:latin typeface="Arial" pitchFamily="34" charset="0"/>
                <a:cs typeface="Arial" pitchFamily="34" charset="0"/>
              </a:rPr>
              <a:t> 1994: </a:t>
            </a:r>
            <a:r>
              <a:rPr lang="en-US" sz="2400" b="1" i="1" dirty="0">
                <a:latin typeface="Arial" pitchFamily="34" charset="0"/>
                <a:cs typeface="Arial" pitchFamily="34" charset="0"/>
              </a:rPr>
              <a:t>Confronting a Culture of Violence: </a:t>
            </a:r>
            <a:r>
              <a:rPr lang="en-US" sz="2400" b="1" i="1" dirty="0" smtClean="0">
                <a:latin typeface="Arial" pitchFamily="34" charset="0"/>
                <a:cs typeface="Arial" pitchFamily="34" charset="0"/>
              </a:rPr>
              <a:t/>
            </a:r>
            <a:br>
              <a:rPr lang="en-US" sz="2400" b="1" i="1" dirty="0" smtClean="0">
                <a:latin typeface="Arial" pitchFamily="34" charset="0"/>
                <a:cs typeface="Arial" pitchFamily="34" charset="0"/>
              </a:rPr>
            </a:br>
            <a:r>
              <a:rPr lang="en-US" sz="2400" b="1" i="1" dirty="0" smtClean="0">
                <a:latin typeface="Arial" pitchFamily="34" charset="0"/>
                <a:cs typeface="Arial" pitchFamily="34" charset="0"/>
              </a:rPr>
              <a:t>A </a:t>
            </a:r>
            <a:r>
              <a:rPr lang="en-US" sz="2400" b="1" i="1" dirty="0">
                <a:latin typeface="Arial" pitchFamily="34" charset="0"/>
                <a:cs typeface="Arial" pitchFamily="34" charset="0"/>
              </a:rPr>
              <a:t>Catholic Framework for Action</a:t>
            </a:r>
            <a:endParaRPr lang="en-US" sz="2400" b="1" dirty="0">
              <a:latin typeface="Arial" pitchFamily="34" charset="0"/>
              <a:cs typeface="Arial" pitchFamily="34" charset="0"/>
            </a:endParaRPr>
          </a:p>
        </p:txBody>
      </p:sp>
      <p:sp>
        <p:nvSpPr>
          <p:cNvPr id="11" name="TextBox 5"/>
          <p:cNvSpPr txBox="1">
            <a:spLocks noChangeArrowheads="1"/>
          </p:cNvSpPr>
          <p:nvPr/>
        </p:nvSpPr>
        <p:spPr bwMode="auto">
          <a:xfrm>
            <a:off x="2514600" y="3505200"/>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15" name="Content Placeholder 6"/>
          <p:cNvSpPr txBox="1">
            <a:spLocks/>
          </p:cNvSpPr>
          <p:nvPr/>
        </p:nvSpPr>
        <p:spPr>
          <a:xfrm>
            <a:off x="1060271" y="5029200"/>
            <a:ext cx="8231777" cy="3810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United States has higher rates of murder, assault, rape, and other violent crimes than many other countries.</a:t>
            </a:r>
          </a:p>
        </p:txBody>
      </p:sp>
      <p:sp>
        <p:nvSpPr>
          <p:cNvPr id="16" name="Content Placeholder 6"/>
          <p:cNvSpPr txBox="1">
            <a:spLocks/>
          </p:cNvSpPr>
          <p:nvPr/>
        </p:nvSpPr>
        <p:spPr>
          <a:xfrm>
            <a:off x="1060272" y="5638800"/>
            <a:ext cx="82317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bishops call Catholics to be leaders in confronting the culture of violence with Christ’s message of peace.</a:t>
            </a:r>
          </a:p>
        </p:txBody>
      </p:sp>
      <p:sp>
        <p:nvSpPr>
          <p:cNvPr id="2" name="TextBox 1"/>
          <p:cNvSpPr txBox="1"/>
          <p:nvPr/>
        </p:nvSpPr>
        <p:spPr bwMode="auto">
          <a:xfrm>
            <a:off x="228600" y="4583668"/>
            <a:ext cx="8915400" cy="369332"/>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was written in response to the higher rates of violence in the United States.</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81656" y="804193"/>
            <a:ext cx="4056888" cy="26248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3307737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5334000" y="1591270"/>
            <a:ext cx="3352800" cy="1752600"/>
          </a:xfrm>
          <a:prstGeom prst="rect">
            <a:avLst/>
          </a:prstGeom>
        </p:spPr>
        <p:txBody>
          <a:bodyPr>
            <a:noAutofit/>
          </a:bodyPr>
          <a:lstStyle/>
          <a:p>
            <a:r>
              <a:rPr lang="en-US" sz="2400" b="1" dirty="0">
                <a:latin typeface="Arial" pitchFamily="34" charset="0"/>
                <a:cs typeface="Arial" pitchFamily="34" charset="0"/>
              </a:rPr>
              <a:t>1995: </a:t>
            </a:r>
            <a:r>
              <a:rPr lang="en-US" sz="2400" b="1" i="1" dirty="0">
                <a:latin typeface="Arial" pitchFamily="34" charset="0"/>
                <a:cs typeface="Arial" pitchFamily="34" charset="0"/>
              </a:rPr>
              <a:t>Sowing Weapons of War</a:t>
            </a:r>
            <a:endParaRPr lang="en-US" sz="2400" b="1" dirty="0">
              <a:latin typeface="Arial" pitchFamily="34" charset="0"/>
              <a:cs typeface="Arial" pitchFamily="34" charset="0"/>
            </a:endParaRPr>
          </a:p>
        </p:txBody>
      </p:sp>
      <p:sp>
        <p:nvSpPr>
          <p:cNvPr id="11" name="TextBox 5"/>
          <p:cNvSpPr txBox="1">
            <a:spLocks noChangeArrowheads="1"/>
          </p:cNvSpPr>
          <p:nvPr/>
        </p:nvSpPr>
        <p:spPr bwMode="auto">
          <a:xfrm>
            <a:off x="457200" y="4191000"/>
            <a:ext cx="1600200" cy="153888"/>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15" name="Content Placeholder 6"/>
          <p:cNvSpPr txBox="1">
            <a:spLocks/>
          </p:cNvSpPr>
          <p:nvPr/>
        </p:nvSpPr>
        <p:spPr>
          <a:xfrm>
            <a:off x="1060271" y="4419600"/>
            <a:ext cx="8231777" cy="3810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international arms trade is a scandal.</a:t>
            </a:r>
          </a:p>
        </p:txBody>
      </p:sp>
      <p:sp>
        <p:nvSpPr>
          <p:cNvPr id="16" name="Content Placeholder 6"/>
          <p:cNvSpPr txBox="1">
            <a:spLocks/>
          </p:cNvSpPr>
          <p:nvPr/>
        </p:nvSpPr>
        <p:spPr>
          <a:xfrm>
            <a:off x="1060272" y="4876800"/>
            <a:ext cx="82317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sale of weapons of war only for profit must be stopped.</a:t>
            </a:r>
          </a:p>
        </p:txBody>
      </p:sp>
      <p:sp>
        <p:nvSpPr>
          <p:cNvPr id="2" name="TextBox 1"/>
          <p:cNvSpPr txBox="1"/>
          <p:nvPr/>
        </p:nvSpPr>
        <p:spPr bwMode="auto">
          <a:xfrm>
            <a:off x="5334000" y="2581870"/>
            <a:ext cx="3352800" cy="923330"/>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was written at a time of </a:t>
            </a:r>
            <a:r>
              <a:rPr lang="en-US" dirty="0" smtClean="0">
                <a:latin typeface="Arial" pitchFamily="34" charset="0"/>
                <a:cs typeface="Arial" pitchFamily="34" charset="0"/>
              </a:rPr>
              <a:t>an international </a:t>
            </a:r>
            <a:r>
              <a:rPr lang="en-US" dirty="0">
                <a:latin typeface="Arial" pitchFamily="34" charset="0"/>
                <a:cs typeface="Arial" pitchFamily="34" charset="0"/>
              </a:rPr>
              <a:t>nuclear arms race. </a:t>
            </a:r>
            <a:r>
              <a:rPr lang="en-US" dirty="0" smtClean="0">
                <a:latin typeface="Arial" pitchFamily="34" charset="0"/>
                <a:cs typeface="Arial" pitchFamily="34" charset="0"/>
              </a:rPr>
              <a:t>The </a:t>
            </a:r>
            <a:r>
              <a:rPr lang="en-US" dirty="0">
                <a:latin typeface="Arial" pitchFamily="34" charset="0"/>
                <a:cs typeface="Arial" pitchFamily="34" charset="0"/>
              </a:rPr>
              <a:t>letter asserts:</a:t>
            </a:r>
          </a:p>
        </p:txBody>
      </p:sp>
      <p:sp>
        <p:nvSpPr>
          <p:cNvPr id="8" name="Content Placeholder 6"/>
          <p:cNvSpPr txBox="1">
            <a:spLocks/>
          </p:cNvSpPr>
          <p:nvPr/>
        </p:nvSpPr>
        <p:spPr>
          <a:xfrm>
            <a:off x="1064624" y="5334000"/>
            <a:ext cx="79269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United States must put its energies into building peace, not supplying arms.</a:t>
            </a:r>
          </a:p>
        </p:txBody>
      </p:sp>
      <p:sp>
        <p:nvSpPr>
          <p:cNvPr id="9" name="Content Placeholder 6"/>
          <p:cNvSpPr txBox="1">
            <a:spLocks/>
          </p:cNvSpPr>
          <p:nvPr/>
        </p:nvSpPr>
        <p:spPr>
          <a:xfrm>
            <a:off x="1066800" y="5791200"/>
            <a:ext cx="79269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United States should lead the international effort to reduce and eliminate the use of </a:t>
            </a:r>
            <a:r>
              <a:rPr lang="en-US" sz="1600" dirty="0" smtClean="0">
                <a:latin typeface="Arial" pitchFamily="34" charset="0"/>
                <a:cs typeface="Arial" pitchFamily="34" charset="0"/>
              </a:rPr>
              <a:t>land mines</a:t>
            </a:r>
            <a:r>
              <a:rPr lang="en-US" sz="1600" dirty="0">
                <a:latin typeface="Arial" pitchFamily="34" charset="0"/>
                <a:cs typeface="Arial" pitchFamily="34" charset="0"/>
              </a:rPr>
              <a:t>.</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264" y="852492"/>
            <a:ext cx="4336136" cy="325210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4805288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228600" y="3869323"/>
            <a:ext cx="8915400" cy="1540877"/>
          </a:xfrm>
          <a:prstGeom prst="rect">
            <a:avLst/>
          </a:prstGeom>
        </p:spPr>
        <p:txBody>
          <a:bodyPr>
            <a:noAutofit/>
          </a:bodyPr>
          <a:lstStyle/>
          <a:p>
            <a:pPr algn="ctr"/>
            <a:r>
              <a:rPr lang="en-US" sz="2400" b="1" dirty="0">
                <a:latin typeface="Arial" pitchFamily="34" charset="0"/>
                <a:cs typeface="Arial" pitchFamily="34" charset="0"/>
              </a:rPr>
              <a:t>1999: </a:t>
            </a:r>
            <a:r>
              <a:rPr lang="en-US" sz="2400" b="1" i="1" dirty="0">
                <a:latin typeface="Arial" pitchFamily="34" charset="0"/>
                <a:cs typeface="Arial" pitchFamily="34" charset="0"/>
              </a:rPr>
              <a:t>A Good Friday Appeal to End the Death Penalty</a:t>
            </a:r>
            <a:endParaRPr lang="en-US" sz="2400" b="1" dirty="0">
              <a:latin typeface="Arial" pitchFamily="34" charset="0"/>
              <a:cs typeface="Arial" pitchFamily="34" charset="0"/>
            </a:endParaRPr>
          </a:p>
        </p:txBody>
      </p:sp>
      <p:sp>
        <p:nvSpPr>
          <p:cNvPr id="11" name="TextBox 5"/>
          <p:cNvSpPr txBox="1">
            <a:spLocks noChangeArrowheads="1"/>
          </p:cNvSpPr>
          <p:nvPr/>
        </p:nvSpPr>
        <p:spPr bwMode="auto">
          <a:xfrm rot="16200000">
            <a:off x="1401261" y="2849062"/>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err="1" smtClean="0">
                <a:latin typeface="Arial" pitchFamily="34" charset="0"/>
                <a:cs typeface="Arial" pitchFamily="34" charset="0"/>
              </a:rPr>
              <a:t>shutterstock</a:t>
            </a:r>
            <a:endParaRPr lang="en-US" sz="500" dirty="0">
              <a:latin typeface="Arial" pitchFamily="34" charset="0"/>
              <a:cs typeface="Arial" pitchFamily="34" charset="0"/>
            </a:endParaRPr>
          </a:p>
        </p:txBody>
      </p:sp>
      <p:sp>
        <p:nvSpPr>
          <p:cNvPr id="15" name="Content Placeholder 6"/>
          <p:cNvSpPr txBox="1">
            <a:spLocks/>
          </p:cNvSpPr>
          <p:nvPr/>
        </p:nvSpPr>
        <p:spPr>
          <a:xfrm>
            <a:off x="1060271" y="4953000"/>
            <a:ext cx="7626529"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The death penalty is rarely if ever needed to protect society. The U.S. bishops have repeatedly called for an end to the death penalty in the United States.</a:t>
            </a:r>
          </a:p>
        </p:txBody>
      </p:sp>
      <p:sp>
        <p:nvSpPr>
          <p:cNvPr id="16" name="Content Placeholder 6"/>
          <p:cNvSpPr txBox="1">
            <a:spLocks/>
          </p:cNvSpPr>
          <p:nvPr/>
        </p:nvSpPr>
        <p:spPr>
          <a:xfrm>
            <a:off x="1060272" y="5638800"/>
            <a:ext cx="8231776" cy="533400"/>
          </a:xfrm>
          <a:prstGeom prst="rect">
            <a:avLst/>
          </a:prstGeom>
        </p:spPr>
        <p:txBody>
          <a:bodyPr>
            <a:noAutofit/>
          </a:bodyPr>
          <a:lstStyle/>
          <a:p>
            <a:pPr marL="285750" indent="-285750">
              <a:buFont typeface="Arial" pitchFamily="34" charset="0"/>
              <a:buChar char="•"/>
            </a:pPr>
            <a:r>
              <a:rPr lang="en-US" sz="1600" dirty="0">
                <a:latin typeface="Arial" pitchFamily="34" charset="0"/>
                <a:cs typeface="Arial" pitchFamily="34" charset="0"/>
              </a:rPr>
              <a:t>We cannot teach that killing is wrong by killing.</a:t>
            </a:r>
          </a:p>
        </p:txBody>
      </p:sp>
      <p:sp>
        <p:nvSpPr>
          <p:cNvPr id="2" name="TextBox 1"/>
          <p:cNvSpPr txBox="1"/>
          <p:nvPr/>
        </p:nvSpPr>
        <p:spPr bwMode="auto">
          <a:xfrm>
            <a:off x="838200" y="4306669"/>
            <a:ext cx="8001000" cy="646331"/>
          </a:xfrm>
          <a:prstGeom prst="rect">
            <a:avLst/>
          </a:prstGeom>
          <a:noFill/>
          <a:ln w="9525">
            <a:noFill/>
            <a:miter lim="800000"/>
            <a:headEnd/>
            <a:tailEnd/>
          </a:ln>
        </p:spPr>
        <p:txBody>
          <a:bodyPr wrap="square" rtlCol="0">
            <a:spAutoFit/>
          </a:bodyPr>
          <a:lstStyle/>
          <a:p>
            <a:r>
              <a:rPr lang="en-US" dirty="0">
                <a:latin typeface="Arial" pitchFamily="34" charset="0"/>
                <a:cs typeface="Arial" pitchFamily="34" charset="0"/>
              </a:rPr>
              <a:t>This letter is written in response to </a:t>
            </a:r>
            <a:r>
              <a:rPr lang="en-US" dirty="0" smtClean="0">
                <a:latin typeface="Arial" pitchFamily="34" charset="0"/>
                <a:cs typeface="Arial" pitchFamily="34" charset="0"/>
              </a:rPr>
              <a:t>the use of the death </a:t>
            </a:r>
            <a:r>
              <a:rPr lang="en-US" dirty="0">
                <a:latin typeface="Arial" pitchFamily="34" charset="0"/>
                <a:cs typeface="Arial" pitchFamily="34" charset="0"/>
              </a:rPr>
              <a:t>penalty as </a:t>
            </a:r>
            <a:r>
              <a:rPr lang="en-US" dirty="0" smtClean="0">
                <a:latin typeface="Arial" pitchFamily="34" charset="0"/>
                <a:cs typeface="Arial" pitchFamily="34" charset="0"/>
              </a:rPr>
              <a:t>a popularly </a:t>
            </a:r>
            <a:r>
              <a:rPr lang="en-US" dirty="0">
                <a:latin typeface="Arial" pitchFamily="34" charset="0"/>
                <a:cs typeface="Arial" pitchFamily="34" charset="0"/>
              </a:rPr>
              <a:t>accepted form of </a:t>
            </a:r>
            <a:r>
              <a:rPr lang="en-US" dirty="0" smtClean="0">
                <a:latin typeface="Arial" pitchFamily="34" charset="0"/>
                <a:cs typeface="Arial" pitchFamily="34" charset="0"/>
              </a:rPr>
              <a:t>punishment. </a:t>
            </a:r>
            <a:r>
              <a:rPr lang="en-US" dirty="0">
                <a:latin typeface="Arial" pitchFamily="34" charset="0"/>
                <a:cs typeface="Arial" pitchFamily="34" charset="0"/>
              </a:rPr>
              <a:t>The letter explains:</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02612" y="900064"/>
            <a:ext cx="4462577" cy="283373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377132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532</TotalTime>
  <Words>737</Words>
  <Application>Microsoft Office PowerPoint</Application>
  <PresentationFormat>On-screen Show (4:3)</PresentationFormat>
  <Paragraphs>57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LIC Presentation template-New</vt:lpstr>
      <vt:lpstr>The Social Doctrine of the Church: The United States Conference of Catholic Bishops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95</cp:revision>
  <dcterms:created xsi:type="dcterms:W3CDTF">2011-06-08T19:56:13Z</dcterms:created>
  <dcterms:modified xsi:type="dcterms:W3CDTF">2012-02-15T17:21:43Z</dcterms:modified>
</cp:coreProperties>
</file>