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365" r:id="rId3"/>
    <p:sldId id="364" r:id="rId4"/>
    <p:sldId id="366" r:id="rId5"/>
    <p:sldId id="367" r:id="rId6"/>
    <p:sldId id="368" r:id="rId7"/>
    <p:sldId id="369" r:id="rId8"/>
    <p:sldId id="370" r:id="rId9"/>
    <p:sldId id="371" r:id="rId10"/>
    <p:sldId id="372" r:id="rId11"/>
    <p:sldId id="373" r:id="rId12"/>
    <p:sldId id="374" r:id="rId13"/>
    <p:sldId id="375" r:id="rId14"/>
    <p:sldId id="376" r:id="rId15"/>
    <p:sldId id="377" r:id="rId16"/>
    <p:sldId id="378" r:id="rId17"/>
    <p:sldId id="379" r:id="rId18"/>
    <p:sldId id="380" r:id="rId19"/>
    <p:sldId id="381" r:id="rId20"/>
    <p:sldId id="382" r:id="rId21"/>
    <p:sldId id="383" r:id="rId22"/>
    <p:sldId id="384" r:id="rId23"/>
    <p:sldId id="385" r:id="rId24"/>
    <p:sldId id="386" r:id="rId25"/>
    <p:sldId id="387" r:id="rId26"/>
    <p:sldId id="388" r:id="rId27"/>
    <p:sldId id="389" r:id="rId28"/>
    <p:sldId id="390" r:id="rId29"/>
    <p:sldId id="39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1"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73" d="100"/>
          <a:sy n="73" d="100"/>
        </p:scale>
        <p:origin x="195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3/6/2014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extLst>
      <p:ext uri="{BB962C8B-B14F-4D97-AF65-F5344CB8AC3E}">
        <p14:creationId xmlns:p14="http://schemas.microsoft.com/office/powerpoint/2010/main" val="37840595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extLst>
      <p:ext uri="{BB962C8B-B14F-4D97-AF65-F5344CB8AC3E}">
        <p14:creationId xmlns:p14="http://schemas.microsoft.com/office/powerpoint/2010/main" val="1485418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extLst>
      <p:ext uri="{BB962C8B-B14F-4D97-AF65-F5344CB8AC3E}">
        <p14:creationId xmlns:p14="http://schemas.microsoft.com/office/powerpoint/2010/main" val="2661936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extLst>
      <p:ext uri="{BB962C8B-B14F-4D97-AF65-F5344CB8AC3E}">
        <p14:creationId xmlns:p14="http://schemas.microsoft.com/office/powerpoint/2010/main" val="3154881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extLst>
      <p:ext uri="{BB962C8B-B14F-4D97-AF65-F5344CB8AC3E}">
        <p14:creationId xmlns:p14="http://schemas.microsoft.com/office/powerpoint/2010/main" val="17501162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14</a:t>
            </a:fld>
            <a:endParaRPr lang="en-US"/>
          </a:p>
        </p:txBody>
      </p:sp>
    </p:spTree>
    <p:extLst>
      <p:ext uri="{BB962C8B-B14F-4D97-AF65-F5344CB8AC3E}">
        <p14:creationId xmlns:p14="http://schemas.microsoft.com/office/powerpoint/2010/main" val="1628205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15</a:t>
            </a:fld>
            <a:endParaRPr lang="en-US"/>
          </a:p>
        </p:txBody>
      </p:sp>
    </p:spTree>
    <p:extLst>
      <p:ext uri="{BB962C8B-B14F-4D97-AF65-F5344CB8AC3E}">
        <p14:creationId xmlns:p14="http://schemas.microsoft.com/office/powerpoint/2010/main" val="32121650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16</a:t>
            </a:fld>
            <a:endParaRPr lang="en-US"/>
          </a:p>
        </p:txBody>
      </p:sp>
    </p:spTree>
    <p:extLst>
      <p:ext uri="{BB962C8B-B14F-4D97-AF65-F5344CB8AC3E}">
        <p14:creationId xmlns:p14="http://schemas.microsoft.com/office/powerpoint/2010/main" val="2493905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17</a:t>
            </a:fld>
            <a:endParaRPr lang="en-US"/>
          </a:p>
        </p:txBody>
      </p:sp>
    </p:spTree>
    <p:extLst>
      <p:ext uri="{BB962C8B-B14F-4D97-AF65-F5344CB8AC3E}">
        <p14:creationId xmlns:p14="http://schemas.microsoft.com/office/powerpoint/2010/main" val="37984901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18</a:t>
            </a:fld>
            <a:endParaRPr lang="en-US"/>
          </a:p>
        </p:txBody>
      </p:sp>
    </p:spTree>
    <p:extLst>
      <p:ext uri="{BB962C8B-B14F-4D97-AF65-F5344CB8AC3E}">
        <p14:creationId xmlns:p14="http://schemas.microsoft.com/office/powerpoint/2010/main" val="29540315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19</a:t>
            </a:fld>
            <a:endParaRPr lang="en-US"/>
          </a:p>
        </p:txBody>
      </p:sp>
    </p:spTree>
    <p:extLst>
      <p:ext uri="{BB962C8B-B14F-4D97-AF65-F5344CB8AC3E}">
        <p14:creationId xmlns:p14="http://schemas.microsoft.com/office/powerpoint/2010/main" val="2075719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Teacher Note: </a:t>
            </a:r>
            <a:r>
              <a:rPr lang="en-US" dirty="0" smtClean="0"/>
              <a:t>In this presentation, the myth or fact is presented in one slide and identified as myth or as fact in the next slide. </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extLst>
      <p:ext uri="{BB962C8B-B14F-4D97-AF65-F5344CB8AC3E}">
        <p14:creationId xmlns:p14="http://schemas.microsoft.com/office/powerpoint/2010/main" val="34833359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20</a:t>
            </a:fld>
            <a:endParaRPr lang="en-US"/>
          </a:p>
        </p:txBody>
      </p:sp>
    </p:spTree>
    <p:extLst>
      <p:ext uri="{BB962C8B-B14F-4D97-AF65-F5344CB8AC3E}">
        <p14:creationId xmlns:p14="http://schemas.microsoft.com/office/powerpoint/2010/main" val="6576168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21</a:t>
            </a:fld>
            <a:endParaRPr lang="en-US"/>
          </a:p>
        </p:txBody>
      </p:sp>
    </p:spTree>
    <p:extLst>
      <p:ext uri="{BB962C8B-B14F-4D97-AF65-F5344CB8AC3E}">
        <p14:creationId xmlns:p14="http://schemas.microsoft.com/office/powerpoint/2010/main" val="17541160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22</a:t>
            </a:fld>
            <a:endParaRPr lang="en-US"/>
          </a:p>
        </p:txBody>
      </p:sp>
    </p:spTree>
    <p:extLst>
      <p:ext uri="{BB962C8B-B14F-4D97-AF65-F5344CB8AC3E}">
        <p14:creationId xmlns:p14="http://schemas.microsoft.com/office/powerpoint/2010/main" val="937155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23</a:t>
            </a:fld>
            <a:endParaRPr lang="en-US"/>
          </a:p>
        </p:txBody>
      </p:sp>
    </p:spTree>
    <p:extLst>
      <p:ext uri="{BB962C8B-B14F-4D97-AF65-F5344CB8AC3E}">
        <p14:creationId xmlns:p14="http://schemas.microsoft.com/office/powerpoint/2010/main" val="13322382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24</a:t>
            </a:fld>
            <a:endParaRPr lang="en-US"/>
          </a:p>
        </p:txBody>
      </p:sp>
    </p:spTree>
    <p:extLst>
      <p:ext uri="{BB962C8B-B14F-4D97-AF65-F5344CB8AC3E}">
        <p14:creationId xmlns:p14="http://schemas.microsoft.com/office/powerpoint/2010/main" val="6798830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25</a:t>
            </a:fld>
            <a:endParaRPr lang="en-US"/>
          </a:p>
        </p:txBody>
      </p:sp>
    </p:spTree>
    <p:extLst>
      <p:ext uri="{BB962C8B-B14F-4D97-AF65-F5344CB8AC3E}">
        <p14:creationId xmlns:p14="http://schemas.microsoft.com/office/powerpoint/2010/main" val="39279342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26</a:t>
            </a:fld>
            <a:endParaRPr lang="en-US"/>
          </a:p>
        </p:txBody>
      </p:sp>
    </p:spTree>
    <p:extLst>
      <p:ext uri="{BB962C8B-B14F-4D97-AF65-F5344CB8AC3E}">
        <p14:creationId xmlns:p14="http://schemas.microsoft.com/office/powerpoint/2010/main" val="32966137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27</a:t>
            </a:fld>
            <a:endParaRPr lang="en-US"/>
          </a:p>
        </p:txBody>
      </p:sp>
    </p:spTree>
    <p:extLst>
      <p:ext uri="{BB962C8B-B14F-4D97-AF65-F5344CB8AC3E}">
        <p14:creationId xmlns:p14="http://schemas.microsoft.com/office/powerpoint/2010/main" val="23350458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28</a:t>
            </a:fld>
            <a:endParaRPr lang="en-US"/>
          </a:p>
        </p:txBody>
      </p:sp>
    </p:spTree>
    <p:extLst>
      <p:ext uri="{BB962C8B-B14F-4D97-AF65-F5344CB8AC3E}">
        <p14:creationId xmlns:p14="http://schemas.microsoft.com/office/powerpoint/2010/main" val="39301468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29</a:t>
            </a:fld>
            <a:endParaRPr lang="en-US"/>
          </a:p>
        </p:txBody>
      </p:sp>
    </p:spTree>
    <p:extLst>
      <p:ext uri="{BB962C8B-B14F-4D97-AF65-F5344CB8AC3E}">
        <p14:creationId xmlns:p14="http://schemas.microsoft.com/office/powerpoint/2010/main" val="3694285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extLst>
      <p:ext uri="{BB962C8B-B14F-4D97-AF65-F5344CB8AC3E}">
        <p14:creationId xmlns:p14="http://schemas.microsoft.com/office/powerpoint/2010/main" val="41678424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extLst>
      <p:ext uri="{BB962C8B-B14F-4D97-AF65-F5344CB8AC3E}">
        <p14:creationId xmlns:p14="http://schemas.microsoft.com/office/powerpoint/2010/main" val="3026433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extLst>
      <p:ext uri="{BB962C8B-B14F-4D97-AF65-F5344CB8AC3E}">
        <p14:creationId xmlns:p14="http://schemas.microsoft.com/office/powerpoint/2010/main" val="1740814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extLst>
      <p:ext uri="{BB962C8B-B14F-4D97-AF65-F5344CB8AC3E}">
        <p14:creationId xmlns:p14="http://schemas.microsoft.com/office/powerpoint/2010/main" val="42585679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extLst>
      <p:ext uri="{BB962C8B-B14F-4D97-AF65-F5344CB8AC3E}">
        <p14:creationId xmlns:p14="http://schemas.microsoft.com/office/powerpoint/2010/main" val="4503351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extLst>
      <p:ext uri="{BB962C8B-B14F-4D97-AF65-F5344CB8AC3E}">
        <p14:creationId xmlns:p14="http://schemas.microsoft.com/office/powerpoint/2010/main" val="8051133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extLst>
      <p:ext uri="{BB962C8B-B14F-4D97-AF65-F5344CB8AC3E}">
        <p14:creationId xmlns:p14="http://schemas.microsoft.com/office/powerpoint/2010/main" val="7897129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3/6/2014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The Gospel of John: </a:t>
            </a:r>
            <a:r>
              <a:rPr lang="en-US" dirty="0" smtClean="0"/>
              <a:t/>
            </a:r>
            <a:br>
              <a:rPr lang="en-US" dirty="0" smtClean="0"/>
            </a:br>
            <a:r>
              <a:rPr lang="en-US" dirty="0" smtClean="0"/>
              <a:t>Myths </a:t>
            </a:r>
            <a:r>
              <a:rPr lang="en-US" dirty="0"/>
              <a:t>and Facts</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TX002270</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John’s account of the birth of Jesus is the basis for many popular Christmas traditions.</a:t>
            </a:r>
          </a:p>
        </p:txBody>
      </p:sp>
    </p:spTree>
    <p:extLst>
      <p:ext uri="{BB962C8B-B14F-4D97-AF65-F5344CB8AC3E}">
        <p14:creationId xmlns:p14="http://schemas.microsoft.com/office/powerpoint/2010/main" val="360020361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474893"/>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John does not contain an account of the birth of Jesus.</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170252406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523220"/>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begins with a poem.</a:t>
            </a:r>
          </a:p>
        </p:txBody>
      </p:sp>
    </p:spTree>
    <p:extLst>
      <p:ext uri="{BB962C8B-B14F-4D97-AF65-F5344CB8AC3E}">
        <p14:creationId xmlns:p14="http://schemas.microsoft.com/office/powerpoint/2010/main" val="4258487597"/>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1815882"/>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FACT. Rather than beginning, as Matthew and Luke do, with an infancy narrative, John begins with a poem that presents Jesus as the preexistent Word.</a:t>
            </a: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685699339"/>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In the Gospel of John, Jesus does not </a:t>
            </a:r>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en-US" sz="2800" dirty="0" smtClean="0">
                <a:latin typeface="Arial" pitchFamily="34" charset="0"/>
                <a:cs typeface="Arial" pitchFamily="34" charset="0"/>
              </a:rPr>
              <a:t>perform </a:t>
            </a:r>
            <a:r>
              <a:rPr lang="en-US" sz="2800" dirty="0">
                <a:latin typeface="Arial" pitchFamily="34" charset="0"/>
                <a:cs typeface="Arial" pitchFamily="34" charset="0"/>
              </a:rPr>
              <a:t>miracles.</a:t>
            </a:r>
          </a:p>
        </p:txBody>
      </p:sp>
    </p:spTree>
    <p:extLst>
      <p:ext uri="{BB962C8B-B14F-4D97-AF65-F5344CB8AC3E}">
        <p14:creationId xmlns:p14="http://schemas.microsoft.com/office/powerpoint/2010/main" val="2705930756"/>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501205"/>
            <a:ext cx="7890680" cy="1384995"/>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Jesus does perform miracles in John’s Gospel, but only seven of them. They are also called </a:t>
            </a:r>
            <a:r>
              <a:rPr lang="en-US" sz="2800" i="1" dirty="0">
                <a:latin typeface="Arial" pitchFamily="34" charset="0"/>
                <a:cs typeface="Arial" pitchFamily="34" charset="0"/>
              </a:rPr>
              <a:t>signs</a:t>
            </a:r>
            <a:r>
              <a:rPr lang="en-US" sz="2800" dirty="0">
                <a:latin typeface="Arial" pitchFamily="34" charset="0"/>
                <a:cs typeface="Arial" pitchFamily="34" charset="0"/>
              </a:rPr>
              <a:t> rather than miracles.</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3266190544"/>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uses more metaphors and symbolism than do the synoptic Gospels.</a:t>
            </a:r>
          </a:p>
        </p:txBody>
      </p:sp>
    </p:spTree>
    <p:extLst>
      <p:ext uri="{BB962C8B-B14F-4D97-AF65-F5344CB8AC3E}">
        <p14:creationId xmlns:p14="http://schemas.microsoft.com/office/powerpoint/2010/main" val="3329734743"/>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FACT. John is filled with vivid images and thought-provoking symbols.</a:t>
            </a: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188211691"/>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1384995"/>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was written during a time of great turmoil and transition in the early Christian community.</a:t>
            </a:r>
          </a:p>
        </p:txBody>
      </p:sp>
    </p:spTree>
    <p:extLst>
      <p:ext uri="{BB962C8B-B14F-4D97-AF65-F5344CB8AC3E}">
        <p14:creationId xmlns:p14="http://schemas.microsoft.com/office/powerpoint/2010/main" val="420255573"/>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1815882"/>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FACT. Because the Gospel of John was written late in the first century AD, the early Christians were beginning the tumultuous process of separating themselves from their Jewish roots.</a:t>
            </a: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195558030"/>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has nothing in common with the synoptic </a:t>
            </a:r>
            <a:r>
              <a:rPr lang="en-US" sz="2800" dirty="0" smtClean="0">
                <a:latin typeface="Arial" pitchFamily="34" charset="0"/>
                <a:cs typeface="Arial" pitchFamily="34" charset="0"/>
              </a:rPr>
              <a:t>Gospels.</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4137900773"/>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is incomprehensible to most Catholics.</a:t>
            </a:r>
          </a:p>
        </p:txBody>
      </p:sp>
    </p:spTree>
    <p:extLst>
      <p:ext uri="{BB962C8B-B14F-4D97-AF65-F5344CB8AC3E}">
        <p14:creationId xmlns:p14="http://schemas.microsoft.com/office/powerpoint/2010/main" val="1335965161"/>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451318"/>
            <a:ext cx="7890680" cy="1815882"/>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Although the Gospel of John can be confusing and difficult, close reading and careful study can make sense of even the most obscure texts.</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269239573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1384995"/>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Key texts from John’s Gospel are used in the liturgies of Lent, Holy Thursday, </a:t>
            </a:r>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en-US" sz="2800" dirty="0" smtClean="0">
                <a:latin typeface="Arial" pitchFamily="34" charset="0"/>
                <a:cs typeface="Arial" pitchFamily="34" charset="0"/>
              </a:rPr>
              <a:t>and </a:t>
            </a:r>
            <a:r>
              <a:rPr lang="en-US" sz="2800" dirty="0">
                <a:latin typeface="Arial" pitchFamily="34" charset="0"/>
                <a:cs typeface="Arial" pitchFamily="34" charset="0"/>
              </a:rPr>
              <a:t>Good Friday.</a:t>
            </a:r>
          </a:p>
        </p:txBody>
      </p:sp>
    </p:spTree>
    <p:extLst>
      <p:ext uri="{BB962C8B-B14F-4D97-AF65-F5344CB8AC3E}">
        <p14:creationId xmlns:p14="http://schemas.microsoft.com/office/powerpoint/2010/main" val="159568509"/>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8271680" cy="3785652"/>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400" dirty="0">
                <a:latin typeface="Arial" pitchFamily="34" charset="0"/>
                <a:cs typeface="Arial" pitchFamily="34" charset="0"/>
              </a:rPr>
              <a:t>FACT. The stories of the woman at the well, the man born blind, and the raising of Lazarus are proclaimed during the Sunday liturgies of Lent, especially when adults preparing for Baptism are present. John’s account of the Last Supper, which is the only one to recount the story of Jesus washing the disciples’ feet, is always proclaimed at the Mass of the Lord’s Supper on Holy Thursday evening. The Good Friday liturgy, commemorating the Passion and death of the Lord, always includes a proclamation of John’s Passion narrative.</a:t>
            </a: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716891795"/>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was the last canonical Gospel written.</a:t>
            </a:r>
          </a:p>
        </p:txBody>
      </p:sp>
    </p:spTree>
    <p:extLst>
      <p:ext uri="{BB962C8B-B14F-4D97-AF65-F5344CB8AC3E}">
        <p14:creationId xmlns:p14="http://schemas.microsoft.com/office/powerpoint/2010/main" val="1731621349"/>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FACT. John was written between AD 90 </a:t>
            </a:r>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en-US" sz="2800" dirty="0" smtClean="0">
                <a:latin typeface="Arial" pitchFamily="34" charset="0"/>
                <a:cs typeface="Arial" pitchFamily="34" charset="0"/>
              </a:rPr>
              <a:t>and </a:t>
            </a:r>
            <a:r>
              <a:rPr lang="en-US" sz="2800" dirty="0">
                <a:latin typeface="Arial" pitchFamily="34" charset="0"/>
                <a:cs typeface="Arial" pitchFamily="34" charset="0"/>
              </a:rPr>
              <a:t>100.</a:t>
            </a: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3880430580"/>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John’s Gospel follows the same basic structure as the synoptic Gospels.</a:t>
            </a:r>
          </a:p>
        </p:txBody>
      </p:sp>
    </p:spTree>
    <p:extLst>
      <p:ext uri="{BB962C8B-B14F-4D97-AF65-F5344CB8AC3E}">
        <p14:creationId xmlns:p14="http://schemas.microsoft.com/office/powerpoint/2010/main" val="2696556286"/>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451318"/>
            <a:ext cx="7890680" cy="1815882"/>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John has a </a:t>
            </a:r>
            <a:r>
              <a:rPr lang="en-US" sz="2800" dirty="0" smtClean="0">
                <a:latin typeface="Arial" pitchFamily="34" charset="0"/>
                <a:cs typeface="Arial" pitchFamily="34" charset="0"/>
              </a:rPr>
              <a:t>unique </a:t>
            </a:r>
            <a:r>
              <a:rPr lang="en-US" sz="2800" dirty="0">
                <a:latin typeface="Arial" pitchFamily="34" charset="0"/>
                <a:cs typeface="Arial" pitchFamily="34" charset="0"/>
              </a:rPr>
              <a:t>three-part structure: a prologue, a Book of Signs, and a Book of Glory, as well as an epilogue that scholars believe was written later.</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2928843775"/>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2677656"/>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Many famous and well-loved passages in John’s Gospel—like “I am the vine, you are the branches” (John 15:5), “I am the bread of life” (John 6:3), and “I am the way and the truth and the life” (John 14:6</a:t>
            </a:r>
            <a:r>
              <a:rPr lang="en-US" sz="2800" dirty="0" smtClean="0">
                <a:latin typeface="Arial" pitchFamily="34" charset="0"/>
                <a:cs typeface="Arial" pitchFamily="34" charset="0"/>
              </a:rPr>
              <a:t>)—do </a:t>
            </a:r>
            <a:r>
              <a:rPr lang="en-US" sz="2800" dirty="0">
                <a:latin typeface="Arial" pitchFamily="34" charset="0"/>
                <a:cs typeface="Arial" pitchFamily="34" charset="0"/>
              </a:rPr>
              <a:t>not appear in the synoptic Gospels.</a:t>
            </a:r>
          </a:p>
        </p:txBody>
      </p:sp>
    </p:spTree>
    <p:extLst>
      <p:ext uri="{BB962C8B-B14F-4D97-AF65-F5344CB8AC3E}">
        <p14:creationId xmlns:p14="http://schemas.microsoft.com/office/powerpoint/2010/main" val="118869785"/>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2246769"/>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FACT. These are examples of the kind of metaphoric or symbolic language John frequently employs. </a:t>
            </a:r>
            <a:r>
              <a:rPr lang="en-US" sz="2800">
                <a:latin typeface="Arial" pitchFamily="34" charset="0"/>
                <a:cs typeface="Arial" pitchFamily="34" charset="0"/>
              </a:rPr>
              <a:t>We will learn more about the particular significance of the </a:t>
            </a:r>
            <a:r>
              <a:rPr lang="en-US" sz="2800" smtClean="0">
                <a:latin typeface="Arial" pitchFamily="34" charset="0"/>
                <a:cs typeface="Arial" pitchFamily="34" charset="0"/>
              </a:rPr>
              <a:t/>
            </a:r>
            <a:br>
              <a:rPr lang="en-US" sz="2800" smtClean="0">
                <a:latin typeface="Arial" pitchFamily="34" charset="0"/>
                <a:cs typeface="Arial" pitchFamily="34" charset="0"/>
              </a:rPr>
            </a:br>
            <a:r>
              <a:rPr lang="en-US" sz="2800" smtClean="0">
                <a:latin typeface="Arial" pitchFamily="34" charset="0"/>
                <a:cs typeface="Arial" pitchFamily="34" charset="0"/>
              </a:rPr>
              <a:t>“</a:t>
            </a:r>
            <a:r>
              <a:rPr lang="en-US" sz="2800">
                <a:latin typeface="Arial" pitchFamily="34" charset="0"/>
                <a:cs typeface="Arial" pitchFamily="34" charset="0"/>
              </a:rPr>
              <a:t>I AM” statements.</a:t>
            </a:r>
            <a:endParaRPr lang="en-US" sz="2800" dirty="0">
              <a:latin typeface="Arial" pitchFamily="34" charset="0"/>
              <a:cs typeface="Arial" pitchFamily="34" charset="0"/>
            </a:endParaRP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247589267"/>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503944"/>
            <a:ext cx="7890680" cy="2677656"/>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The Gospel of John, though unique in many ways, shares basic content with the </a:t>
            </a:r>
            <a:r>
              <a:rPr lang="en-US" sz="2800" dirty="0" smtClean="0">
                <a:latin typeface="Arial" pitchFamily="34" charset="0"/>
                <a:cs typeface="Arial" pitchFamily="34" charset="0"/>
              </a:rPr>
              <a:t>synoptic Gospels, </a:t>
            </a:r>
            <a:r>
              <a:rPr lang="en-US" sz="2800" dirty="0">
                <a:latin typeface="Arial" pitchFamily="34" charset="0"/>
                <a:cs typeface="Arial" pitchFamily="34" charset="0"/>
              </a:rPr>
              <a:t>namely, the focus on the life, ministry, death, and Resurrection of Jesus and the meaning of these saving events for believers today.</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In the Gospel of John, Jesus is a divine being, not a human being.</a:t>
            </a:r>
          </a:p>
        </p:txBody>
      </p:sp>
    </p:spTree>
    <p:extLst>
      <p:ext uri="{BB962C8B-B14F-4D97-AF65-F5344CB8AC3E}">
        <p14:creationId xmlns:p14="http://schemas.microsoft.com/office/powerpoint/2010/main" val="1593540787"/>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501205"/>
            <a:ext cx="7890680" cy="1384995"/>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All four Gospels, including John, present Jesus as both fully divine and fully human.</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79146665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emphasizes </a:t>
            </a:r>
            <a:r>
              <a:rPr lang="en-US" sz="2800" dirty="0" smtClean="0">
                <a:latin typeface="Arial" pitchFamily="34" charset="0"/>
                <a:cs typeface="Arial" pitchFamily="34" charset="0"/>
              </a:rPr>
              <a:t/>
            </a:r>
            <a:br>
              <a:rPr lang="en-US" sz="2800" dirty="0" smtClean="0">
                <a:latin typeface="Arial" pitchFamily="34" charset="0"/>
                <a:cs typeface="Arial" pitchFamily="34" charset="0"/>
              </a:rPr>
            </a:br>
            <a:r>
              <a:rPr lang="en-US" sz="2800" dirty="0" smtClean="0">
                <a:latin typeface="Arial" pitchFamily="34" charset="0"/>
                <a:cs typeface="Arial" pitchFamily="34" charset="0"/>
              </a:rPr>
              <a:t>Jesus</a:t>
            </a:r>
            <a:r>
              <a:rPr lang="en-US" sz="2800" dirty="0">
                <a:latin typeface="Arial" pitchFamily="34" charset="0"/>
                <a:cs typeface="Arial" pitchFamily="34" charset="0"/>
              </a:rPr>
              <a:t>’ divinity.</a:t>
            </a:r>
          </a:p>
        </p:txBody>
      </p:sp>
    </p:spTree>
    <p:extLst>
      <p:ext uri="{BB962C8B-B14F-4D97-AF65-F5344CB8AC3E}">
        <p14:creationId xmlns:p14="http://schemas.microsoft.com/office/powerpoint/2010/main" val="1934277126"/>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1384995"/>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FACT. Much as Mark—the first Gospel—emphasizes Jesus’ humanity, John—the last Gospel—emphasizes his divinity.</a:t>
            </a:r>
          </a:p>
        </p:txBody>
      </p:sp>
      <p:sp>
        <p:nvSpPr>
          <p:cNvPr id="2" name="Rectangle 1"/>
          <p:cNvSpPr/>
          <p:nvPr/>
        </p:nvSpPr>
        <p:spPr>
          <a:xfrm>
            <a:off x="3553382" y="914400"/>
            <a:ext cx="2037236" cy="1569660"/>
          </a:xfrm>
          <a:prstGeom prst="rect">
            <a:avLst/>
          </a:prstGeom>
          <a:noFill/>
          <a:effectLst>
            <a:reflection blurRad="6350" stA="50000" endA="300" endPos="55000" dir="5400000" sy="-100000" algn="bl" rotWithShape="0"/>
          </a:effectLst>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a:ln w="11430"/>
                <a:solidFill>
                  <a:srgbClr val="92D050"/>
                </a:solidFill>
                <a:effectLst>
                  <a:outerShdw blurRad="76200" dist="50800" dir="5400000" algn="tl" rotWithShape="0">
                    <a:srgbClr val="000000">
                      <a:alpha val="65000"/>
                    </a:srgbClr>
                  </a:outerShdw>
                </a:effectLst>
                <a:latin typeface="Wingdings 2"/>
              </a:rPr>
              <a:t>P</a:t>
            </a:r>
            <a:endParaRPr lang="en-US" sz="9600" b="1" cap="none" spc="50" dirty="0">
              <a:ln w="11430"/>
              <a:solidFill>
                <a:srgbClr val="92D050"/>
              </a:soli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38755871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362200"/>
            <a:ext cx="7890680" cy="954107"/>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The Gospel of John promotes hatred of and discrimination against Jewish people.</a:t>
            </a:r>
          </a:p>
        </p:txBody>
      </p:sp>
    </p:spTree>
    <p:extLst>
      <p:ext uri="{BB962C8B-B14F-4D97-AF65-F5344CB8AC3E}">
        <p14:creationId xmlns:p14="http://schemas.microsoft.com/office/powerpoint/2010/main" val="2734502494"/>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bwMode="auto">
          <a:xfrm>
            <a:off x="567520" y="2454057"/>
            <a:ext cx="7890680" cy="3108543"/>
          </a:xfrm>
          <a:prstGeom prst="rect">
            <a:avLst/>
          </a:prstGeom>
          <a:noFill/>
          <a:ln w="9525">
            <a:noFill/>
            <a:miter lim="800000"/>
            <a:headEnd/>
            <a:tailEnd/>
          </a:ln>
        </p:spPr>
        <p:txBody>
          <a:bodyPr wrap="square" rtlCol="0">
            <a:spAutoFit/>
          </a:bodyPr>
          <a:lstStyle/>
          <a:p>
            <a:pPr marL="285750" lvl="0" indent="-285750" algn="ctr">
              <a:buFont typeface="Arial" pitchFamily="34" charset="0"/>
              <a:buChar char="•"/>
            </a:pPr>
            <a:r>
              <a:rPr lang="en-US" sz="2800" dirty="0">
                <a:latin typeface="Arial" pitchFamily="34" charset="0"/>
                <a:cs typeface="Arial" pitchFamily="34" charset="0"/>
              </a:rPr>
              <a:t>MYTH. Unfortunately, throughout </a:t>
            </a:r>
            <a:r>
              <a:rPr lang="en-US" sz="2800" dirty="0" smtClean="0">
                <a:latin typeface="Arial" pitchFamily="34" charset="0"/>
                <a:cs typeface="Arial" pitchFamily="34" charset="0"/>
              </a:rPr>
              <a:t>history </a:t>
            </a:r>
            <a:r>
              <a:rPr lang="en-US" sz="2800" dirty="0">
                <a:latin typeface="Arial" pitchFamily="34" charset="0"/>
                <a:cs typeface="Arial" pitchFamily="34" charset="0"/>
              </a:rPr>
              <a:t>poor exegesis and lack of understanding regarding the historical setting of John’s Gospel has led people to misinterpret John’s portrayal of the Jews, believing the Gospel is anti-Semitic. Careful, academically responsible exegesis can help to avoid this pitfall.</a:t>
            </a:r>
          </a:p>
        </p:txBody>
      </p:sp>
      <p:sp>
        <p:nvSpPr>
          <p:cNvPr id="12" name="Rectangle 11"/>
          <p:cNvSpPr/>
          <p:nvPr/>
        </p:nvSpPr>
        <p:spPr>
          <a:xfrm>
            <a:off x="3688549" y="914400"/>
            <a:ext cx="1766901" cy="1569660"/>
          </a:xfrm>
          <a:prstGeom prst="rect">
            <a:avLst/>
          </a:prstGeom>
          <a:noFill/>
        </p:spPr>
        <p:txBody>
          <a:bodyPr wrap="square" lIns="91440" tIns="45720" rIns="91440" bIns="45720">
            <a:spAutoFit/>
          </a:bodyPr>
          <a:lstStyle/>
          <a:p>
            <a:pPr algn="ctr"/>
            <a:r>
              <a:rPr lang="en-US" sz="9600" b="1" spc="200" dirty="0" smtClean="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rPr>
              <a:t>M</a:t>
            </a:r>
            <a:endParaRPr lang="en-US" sz="9600" b="1" spc="200" dirty="0">
              <a:ln w="29210">
                <a:solidFill>
                  <a:schemeClr val="accent3">
                    <a:tint val="10000"/>
                  </a:schemeClr>
                </a:solidFill>
              </a:ln>
              <a:solidFill>
                <a:srgbClr val="FF0000">
                  <a:alpha val="50000"/>
                </a:srgbClr>
              </a:solidFill>
              <a:effectLst>
                <a:outerShdw blurRad="50800" dist="38100" dir="5400000" algn="t" rotWithShape="0">
                  <a:prstClr val="black">
                    <a:alpha val="40000"/>
                  </a:prstClr>
                </a:outerShdw>
                <a:reflection blurRad="6350" stA="55000" endA="50" endPos="85000" dir="5400000" sy="-100000" algn="bl" rotWithShape="0"/>
              </a:effectLst>
              <a:latin typeface="Arial Black" pitchFamily="34" charset="0"/>
            </a:endParaRPr>
          </a:p>
        </p:txBody>
      </p:sp>
    </p:spTree>
    <p:extLst>
      <p:ext uri="{BB962C8B-B14F-4D97-AF65-F5344CB8AC3E}">
        <p14:creationId xmlns:p14="http://schemas.microsoft.com/office/powerpoint/2010/main" val="319057052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1223</TotalTime>
  <Words>752</Words>
  <Application>Microsoft Office PowerPoint</Application>
  <PresentationFormat>On-screen Show (4:3)</PresentationFormat>
  <Paragraphs>75</Paragraphs>
  <Slides>29</Slides>
  <Notes>29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Arial Black</vt:lpstr>
      <vt:lpstr>Calibri</vt:lpstr>
      <vt:lpstr>Wingdings 2</vt:lpstr>
      <vt:lpstr>LIC Presentation template-New</vt:lpstr>
      <vt:lpstr>The Gospel of John:  Myths and Facts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Brian Holzworth</cp:lastModifiedBy>
  <cp:revision>226</cp:revision>
  <dcterms:created xsi:type="dcterms:W3CDTF">2011-06-08T19:56:13Z</dcterms:created>
  <dcterms:modified xsi:type="dcterms:W3CDTF">2014-03-06T16:13:28Z</dcterms:modified>
</cp:coreProperties>
</file>