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9" r:id="rId4"/>
    <p:sldId id="262" r:id="rId5"/>
    <p:sldId id="263" r:id="rId6"/>
    <p:sldId id="264" r:id="rId7"/>
    <p:sldId id="265" r:id="rId8"/>
    <p:sldId id="267" r:id="rId9"/>
    <p:sldId id="268" r:id="rId10"/>
    <p:sldId id="269" r:id="rId11"/>
    <p:sldId id="274" r:id="rId12"/>
    <p:sldId id="275" r:id="rId13"/>
    <p:sldId id="276" r:id="rId14"/>
    <p:sldId id="278" r:id="rId15"/>
    <p:sldId id="283" r:id="rId16"/>
    <p:sldId id="284" r:id="rId17"/>
    <p:sldId id="28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en Yang" initials="CY" lastIdx="1" clrIdx="0">
    <p:extLst/>
  </p:cmAuthor>
  <p:cmAuthor id="2" name="Joanna Dailey" initials="JD" lastIdx="2" clrIdx="1">
    <p:extLst/>
  </p:cmAuthor>
  <p:cmAuthor id="3" name="Storm_Ruff" initials="S" lastIdx="1" clrIdx="2">
    <p:extLst>
      <p:ext uri="{19B8F6BF-5375-455C-9EA6-DF929625EA0E}">
        <p15:presenceInfo xmlns:p15="http://schemas.microsoft.com/office/powerpoint/2012/main" userId="Storm_Ru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382" autoAdjust="0"/>
    <p:restoredTop sz="78333" autoAdjust="0"/>
  </p:normalViewPr>
  <p:slideViewPr>
    <p:cSldViewPr>
      <p:cViewPr>
        <p:scale>
          <a:sx n="304" d="100"/>
          <a:sy n="304" d="100"/>
        </p:scale>
        <p:origin x="-8904" y="-9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0595AF-32B0-46FE-A6C7-18267E70C9BC}" type="datetimeFigureOut">
              <a:rPr lang="en-US" smtClean="0"/>
              <a:pPr/>
              <a:t>1/6/2016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4BC137-1A01-4218-B296-64D48532EE72}" type="slidenum">
              <a:rPr lang="en-US" smtClean="0"/>
              <a:pPr/>
              <a:t>‹#›</a:t>
            </a:fld>
            <a:endParaRPr lang="en-US"/>
          </a:p>
        </p:txBody>
      </p:sp>
    </p:spTree>
    <p:extLst>
      <p:ext uri="{BB962C8B-B14F-4D97-AF65-F5344CB8AC3E}">
        <p14:creationId xmlns:p14="http://schemas.microsoft.com/office/powerpoint/2010/main" val="3528176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a:t>
            </a:fld>
            <a:endParaRPr lang="en-US"/>
          </a:p>
        </p:txBody>
      </p:sp>
    </p:spTree>
    <p:extLst>
      <p:ext uri="{BB962C8B-B14F-4D97-AF65-F5344CB8AC3E}">
        <p14:creationId xmlns:p14="http://schemas.microsoft.com/office/powerpoint/2010/main" val="25682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Here is an opportunity for you to engage the class in discussion. The issues</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don’t have to be resolved right now, but just bring them to light for later discussion.</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10</a:t>
            </a:fld>
            <a:endParaRPr lang="en-US"/>
          </a:p>
        </p:txBody>
      </p:sp>
    </p:spTree>
    <p:extLst>
      <p:ext uri="{BB962C8B-B14F-4D97-AF65-F5344CB8AC3E}">
        <p14:creationId xmlns:p14="http://schemas.microsoft.com/office/powerpoint/2010/main" val="25144329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11</a:t>
            </a:fld>
            <a:endParaRPr lang="en-US"/>
          </a:p>
        </p:txBody>
      </p:sp>
    </p:spTree>
    <p:extLst>
      <p:ext uri="{BB962C8B-B14F-4D97-AF65-F5344CB8AC3E}">
        <p14:creationId xmlns:p14="http://schemas.microsoft.com/office/powerpoint/2010/main" val="56949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Be sure to address the fact that standing counter to society’s pressures is difficult, but that we are guided by the Church to stand for truth, no matter what pressures are put on us to change.</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12</a:t>
            </a:fld>
            <a:endParaRPr lang="en-US"/>
          </a:p>
        </p:txBody>
      </p:sp>
    </p:spTree>
    <p:extLst>
      <p:ext uri="{BB962C8B-B14F-4D97-AF65-F5344CB8AC3E}">
        <p14:creationId xmlns:p14="http://schemas.microsoft.com/office/powerpoint/2010/main" val="370018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Ask the students for ideas of how they might evangelize in their world (home, school, work, play).</a:t>
            </a: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13</a:t>
            </a:fld>
            <a:endParaRPr lang="en-US"/>
          </a:p>
        </p:txBody>
      </p:sp>
    </p:spTree>
    <p:extLst>
      <p:ext uri="{BB962C8B-B14F-4D97-AF65-F5344CB8AC3E}">
        <p14:creationId xmlns:p14="http://schemas.microsoft.com/office/powerpoint/2010/main" val="3890651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smtClean="0"/>
              <a:t>Notes:</a:t>
            </a:r>
            <a:r>
              <a:rPr lang="en-US" b="0" baseline="0" dirty="0" smtClean="0"/>
              <a:t> The candle with the map of the world behind it reminds us that we are called to bring light to the world. How can we do that in our current situation?</a:t>
            </a:r>
            <a:endParaRPr lang="en-US" b="0"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14</a:t>
            </a:fld>
            <a:endParaRPr lang="en-US"/>
          </a:p>
        </p:txBody>
      </p:sp>
    </p:spTree>
    <p:extLst>
      <p:ext uri="{BB962C8B-B14F-4D97-AF65-F5344CB8AC3E}">
        <p14:creationId xmlns:p14="http://schemas.microsoft.com/office/powerpoint/2010/main" val="34898421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kern="1200" dirty="0" smtClean="0">
                <a:solidFill>
                  <a:schemeClr val="tx1"/>
                </a:solidFill>
                <a:latin typeface="+mn-lt"/>
                <a:ea typeface="+mn-ea"/>
                <a:cs typeface="+mn-cs"/>
              </a:rPr>
              <a:t> Emphasize that the Church is the repository of truth as given to us by God and Christ. We must never lose sight of that fact. Other faiths possess truth, but the fullness of truth resides in the Catholic Church. However, the Church recognizes the presence of the Holy Spirit in the truths</a:t>
            </a:r>
            <a:r>
              <a:rPr lang="en-US" sz="1200" kern="1200" baseline="0" dirty="0" smtClean="0">
                <a:solidFill>
                  <a:schemeClr val="tx1"/>
                </a:solidFill>
                <a:latin typeface="+mn-lt"/>
                <a:ea typeface="+mn-ea"/>
                <a:cs typeface="+mn-cs"/>
              </a:rPr>
              <a:t> that we do share with other faiths and religions. See if the students can identify the houses of worship here: At left, large church: Catholic cathedral; at right, large church: Orthodox church or cathedral; top middle: Jewish temple; middle, between large churches: Protestant church; bottom row: mosque, Buddhist temple, Jain temple, Orthodox church.</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15</a:t>
            </a:fld>
            <a:endParaRPr lang="en-US"/>
          </a:p>
        </p:txBody>
      </p:sp>
    </p:spTree>
    <p:extLst>
      <p:ext uri="{BB962C8B-B14F-4D97-AF65-F5344CB8AC3E}">
        <p14:creationId xmlns:p14="http://schemas.microsoft.com/office/powerpoint/2010/main" val="1920430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16</a:t>
            </a:fld>
            <a:endParaRPr lang="en-US"/>
          </a:p>
        </p:txBody>
      </p:sp>
    </p:spTree>
    <p:extLst>
      <p:ext uri="{BB962C8B-B14F-4D97-AF65-F5344CB8AC3E}">
        <p14:creationId xmlns:p14="http://schemas.microsoft.com/office/powerpoint/2010/main" val="89927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2</a:t>
            </a:fld>
            <a:endParaRPr lang="en-US"/>
          </a:p>
        </p:txBody>
      </p:sp>
    </p:spTree>
    <p:extLst>
      <p:ext uri="{BB962C8B-B14F-4D97-AF65-F5344CB8AC3E}">
        <p14:creationId xmlns:p14="http://schemas.microsoft.com/office/powerpoint/2010/main" val="354357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a:t>
            </a:r>
            <a:r>
              <a:rPr lang="en-US" sz="1200" i="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If you wish to take the time now, you can stop here and discuss the Church’s activities in the world.</a:t>
            </a:r>
            <a:endParaRPr lang="en-US" dirty="0" smtClean="0"/>
          </a:p>
        </p:txBody>
      </p:sp>
      <p:sp>
        <p:nvSpPr>
          <p:cNvPr id="4" name="Slide Number Placeholder 3"/>
          <p:cNvSpPr>
            <a:spLocks noGrp="1"/>
          </p:cNvSpPr>
          <p:nvPr>
            <p:ph type="sldNum" sz="quarter" idx="10"/>
          </p:nvPr>
        </p:nvSpPr>
        <p:spPr/>
        <p:txBody>
          <a:bodyPr/>
          <a:lstStyle/>
          <a:p>
            <a:fld id="{3F4BC137-1A01-4218-B296-64D48532EE72}" type="slidenum">
              <a:rPr lang="en-US" smtClean="0"/>
              <a:pPr/>
              <a:t>3</a:t>
            </a:fld>
            <a:endParaRPr lang="en-US"/>
          </a:p>
        </p:txBody>
      </p:sp>
    </p:spTree>
    <p:extLst>
      <p:ext uri="{BB962C8B-B14F-4D97-AF65-F5344CB8AC3E}">
        <p14:creationId xmlns:p14="http://schemas.microsoft.com/office/powerpoint/2010/main" val="324793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Top right: The cathedral</a:t>
            </a:r>
            <a:r>
              <a:rPr lang="en-US" sz="1200" kern="1200" baseline="0" dirty="0" smtClean="0">
                <a:solidFill>
                  <a:schemeClr val="tx1"/>
                </a:solidFill>
                <a:latin typeface="+mn-lt"/>
                <a:ea typeface="+mn-ea"/>
                <a:cs typeface="+mn-cs"/>
              </a:rPr>
              <a:t> is the gathering place of the local church. The Cathedral of Saint Louis in New Orleans is the oldest cathedral in North America. It was founded as a Catholic parish in 1720. Bottom left: Pope Francis visited Cuba in September 2015. </a:t>
            </a:r>
            <a:r>
              <a:rPr lang="en-US" sz="1200" kern="1200" dirty="0" smtClean="0">
                <a:solidFill>
                  <a:schemeClr val="tx1"/>
                </a:solidFill>
                <a:latin typeface="+mn-lt"/>
                <a:ea typeface="+mn-ea"/>
                <a:cs typeface="+mn-cs"/>
              </a:rPr>
              <a:t>Emphasize that the Church is found in all countries of the world.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4</a:t>
            </a:fld>
            <a:endParaRPr lang="en-US"/>
          </a:p>
        </p:txBody>
      </p:sp>
    </p:spTree>
    <p:extLst>
      <p:ext uri="{BB962C8B-B14F-4D97-AF65-F5344CB8AC3E}">
        <p14:creationId xmlns:p14="http://schemas.microsoft.com/office/powerpoint/2010/main" val="2215767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5</a:t>
            </a:fld>
            <a:endParaRPr lang="en-US"/>
          </a:p>
        </p:txBody>
      </p:sp>
    </p:spTree>
    <p:extLst>
      <p:ext uri="{BB962C8B-B14F-4D97-AF65-F5344CB8AC3E}">
        <p14:creationId xmlns:p14="http://schemas.microsoft.com/office/powerpoint/2010/main" val="1777776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latin typeface="+mn-lt"/>
                <a:ea typeface="+mn-ea"/>
                <a:cs typeface="+mn-cs"/>
              </a:rPr>
              <a:t>Notes: </a:t>
            </a:r>
            <a:r>
              <a:rPr lang="en-US" sz="1200" kern="1200" dirty="0" smtClean="0">
                <a:solidFill>
                  <a:schemeClr val="tx1"/>
                </a:solidFill>
                <a:latin typeface="+mn-lt"/>
                <a:ea typeface="+mn-ea"/>
                <a:cs typeface="+mn-cs"/>
              </a:rPr>
              <a:t>T</a:t>
            </a:r>
            <a:r>
              <a:rPr lang="en-US" sz="1200" kern="1200" baseline="0" dirty="0" smtClean="0">
                <a:solidFill>
                  <a:schemeClr val="tx1"/>
                </a:solidFill>
                <a:latin typeface="+mn-lt"/>
                <a:ea typeface="+mn-ea"/>
                <a:cs typeface="+mn-cs"/>
              </a:rPr>
              <a:t>he Vatican II document </a:t>
            </a:r>
            <a:r>
              <a:rPr lang="en-US" sz="1200" i="1" kern="1200" baseline="0" dirty="0" smtClean="0">
                <a:solidFill>
                  <a:schemeClr val="tx1"/>
                </a:solidFill>
                <a:latin typeface="+mn-lt"/>
                <a:ea typeface="+mn-ea"/>
                <a:cs typeface="+mn-cs"/>
              </a:rPr>
              <a:t>Pastoral Constitution on the Church in the Modern World </a:t>
            </a:r>
            <a:r>
              <a:rPr lang="en-US" sz="1200" i="0" kern="1200" baseline="0" dirty="0" smtClean="0">
                <a:solidFill>
                  <a:schemeClr val="tx1"/>
                </a:solidFill>
                <a:latin typeface="+mn-lt"/>
                <a:ea typeface="+mn-ea"/>
                <a:cs typeface="+mn-cs"/>
              </a:rPr>
              <a:t>(</a:t>
            </a:r>
            <a:r>
              <a:rPr lang="en-US" sz="1200" i="1" kern="1200" baseline="0" dirty="0" err="1" smtClean="0">
                <a:solidFill>
                  <a:schemeClr val="tx1"/>
                </a:solidFill>
                <a:latin typeface="+mn-lt"/>
                <a:ea typeface="+mn-ea"/>
                <a:cs typeface="+mn-cs"/>
              </a:rPr>
              <a:t>Gaudium</a:t>
            </a:r>
            <a:r>
              <a:rPr lang="en-US" sz="1200" i="1" kern="1200" baseline="0" dirty="0" smtClean="0">
                <a:solidFill>
                  <a:schemeClr val="tx1"/>
                </a:solidFill>
                <a:latin typeface="+mn-lt"/>
                <a:ea typeface="+mn-ea"/>
                <a:cs typeface="+mn-cs"/>
              </a:rPr>
              <a:t> et </a:t>
            </a:r>
            <a:r>
              <a:rPr lang="en-US" sz="1200" i="1" kern="1200" baseline="0" dirty="0" err="1" smtClean="0">
                <a:solidFill>
                  <a:schemeClr val="tx1"/>
                </a:solidFill>
                <a:latin typeface="+mn-lt"/>
                <a:ea typeface="+mn-ea"/>
                <a:cs typeface="+mn-cs"/>
              </a:rPr>
              <a:t>Spes</a:t>
            </a:r>
            <a:r>
              <a:rPr lang="en-US" sz="1200" kern="1200" baseline="0" dirty="0" smtClean="0">
                <a:solidFill>
                  <a:schemeClr val="tx1"/>
                </a:solidFill>
                <a:latin typeface="+mn-lt"/>
                <a:ea typeface="+mn-ea"/>
                <a:cs typeface="+mn-cs"/>
              </a:rPr>
              <a:t>, 1965) proclaims that nothing human is foreign to the Church. Her mission is to bring God to the human person—of all races, cultures, and nations—and the human person to God. </a:t>
            </a:r>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6</a:t>
            </a:fld>
            <a:endParaRPr lang="en-US"/>
          </a:p>
        </p:txBody>
      </p:sp>
    </p:spTree>
    <p:extLst>
      <p:ext uri="{BB962C8B-B14F-4D97-AF65-F5344CB8AC3E}">
        <p14:creationId xmlns:p14="http://schemas.microsoft.com/office/powerpoint/2010/main" val="33763929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Notes: </a:t>
            </a:r>
            <a:r>
              <a:rPr lang="en-US" dirty="0" smtClean="0"/>
              <a:t>Ask the students to name some issues that concern them. The growth of science</a:t>
            </a:r>
            <a:r>
              <a:rPr lang="en-US" baseline="0" dirty="0" smtClean="0"/>
              <a:t> and technology is one issue that could be mentioned. </a:t>
            </a:r>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7</a:t>
            </a:fld>
            <a:endParaRPr lang="en-US"/>
          </a:p>
        </p:txBody>
      </p:sp>
    </p:spTree>
    <p:extLst>
      <p:ext uri="{BB962C8B-B14F-4D97-AF65-F5344CB8AC3E}">
        <p14:creationId xmlns:p14="http://schemas.microsoft.com/office/powerpoint/2010/main" val="17905372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8</a:t>
            </a:fld>
            <a:endParaRPr lang="en-US"/>
          </a:p>
        </p:txBody>
      </p:sp>
    </p:spTree>
    <p:extLst>
      <p:ext uri="{BB962C8B-B14F-4D97-AF65-F5344CB8AC3E}">
        <p14:creationId xmlns:p14="http://schemas.microsoft.com/office/powerpoint/2010/main" val="26677452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4BC137-1A01-4218-B296-64D48532EE72}" type="slidenum">
              <a:rPr lang="en-US" smtClean="0"/>
              <a:pPr/>
              <a:t>9</a:t>
            </a:fld>
            <a:endParaRPr lang="en-US"/>
          </a:p>
        </p:txBody>
      </p:sp>
    </p:spTree>
    <p:extLst>
      <p:ext uri="{BB962C8B-B14F-4D97-AF65-F5344CB8AC3E}">
        <p14:creationId xmlns:p14="http://schemas.microsoft.com/office/powerpoint/2010/main" val="1508387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49062" y="1981200"/>
            <a:ext cx="7772400" cy="1470025"/>
          </a:xfrm>
        </p:spPr>
        <p:txBody>
          <a:bodyPr>
            <a:normAutofit/>
          </a:bodyPr>
          <a:lstStyle>
            <a:lvl1pPr algn="ctr">
              <a:defRPr sz="4400" b="1">
                <a:solidFill>
                  <a:schemeClr val="tx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034862" y="3962400"/>
            <a:ext cx="6400800" cy="990600"/>
          </a:xfrm>
        </p:spPr>
        <p:txBody>
          <a:bodyPr>
            <a:normAutofit/>
          </a:bodyPr>
          <a:lstStyle>
            <a:lvl1pPr marL="0" indent="0" algn="ctr">
              <a:buNone/>
              <a:defRPr sz="2500" b="1">
                <a:solidFill>
                  <a:schemeClr val="tx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
        <p:nvSpPr>
          <p:cNvPr id="6"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7" name="Footer Placeholder 4"/>
          <p:cNvSpPr txBox="1">
            <a:spLocks/>
          </p:cNvSpPr>
          <p:nvPr userDrawn="1"/>
        </p:nvSpPr>
        <p:spPr>
          <a:xfrm>
            <a:off x="7620000" y="6181726"/>
            <a:ext cx="990600" cy="365125"/>
          </a:xfrm>
          <a:prstGeom prst="rect">
            <a:avLst/>
          </a:prstGeom>
        </p:spPr>
        <p:txBody>
          <a:bodyPr vert="horz" lIns="91440" tIns="45720" rIns="91440" bIns="45720" rtlCol="0" anchor="ctr"/>
          <a:lstStyle>
            <a:defPPr>
              <a:defRPr lang="en-US"/>
            </a:defPPr>
            <a:lvl1pPr marL="0" algn="ctr" defTabSz="914400" rtl="0" eaLnBrk="1" latinLnBrk="0" hangingPunct="1">
              <a:defRPr sz="500" b="0" kern="1200">
                <a:solidFill>
                  <a:schemeClr val="bg1">
                    <a:lumMod val="50000"/>
                  </a:schemeClr>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dirty="0" smtClean="0"/>
              <a:t>© 2016 Saint Mary’s Press</a:t>
            </a:r>
          </a:p>
          <a:p>
            <a:pPr algn="l"/>
            <a:r>
              <a:rPr lang="en-US" dirty="0" smtClean="0"/>
              <a:t>Living in Christ Series</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normAutofit/>
          </a:bodyPr>
          <a:lstStyle>
            <a:lvl1pPr>
              <a:defRPr sz="2400">
                <a:latin typeface="Arial" pitchFamily="34" charset="0"/>
                <a:cs typeface="Arial" pitchFamily="34" charset="0"/>
              </a:defRPr>
            </a:lvl1pPr>
            <a:lvl2pPr>
              <a:defRPr sz="2400">
                <a:latin typeface="Arial" pitchFamily="34" charset="0"/>
                <a:cs typeface="Arial" pitchFamily="34" charset="0"/>
              </a:defRPr>
            </a:lvl2pPr>
            <a:lvl3pPr>
              <a:defRPr sz="24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5" name="Picture 4"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3"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7" name="Picture 6"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4" name="Content Placeholder 3"/>
          <p:cNvSpPr>
            <a:spLocks noGrp="1"/>
          </p:cNvSpPr>
          <p:nvPr>
            <p:ph sz="half" idx="2"/>
          </p:nvPr>
        </p:nvSpPr>
        <p:spPr>
          <a:xfrm>
            <a:off x="4648200" y="1828800"/>
            <a:ext cx="4038600" cy="4297363"/>
          </a:xfrm>
        </p:spPr>
        <p:txBody>
          <a:bodyPr>
            <a:normAutofit/>
          </a:bodyPr>
          <a:lstStyle>
            <a:lvl1pPr>
              <a:defRPr sz="2400"/>
            </a:lvl1pPr>
            <a:lvl2pPr>
              <a:defRPr sz="2400"/>
            </a:lvl2pPr>
            <a:lvl3pPr>
              <a:defRPr sz="24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8" name="Picture 7" descr="BodySlide_2810.jpg                                             00000032DISK_IMG                       8EF45680:"/>
          <p:cNvPicPr>
            <a:picLocks noChangeAspect="1" noChangeArrowheads="1"/>
          </p:cNvPicPr>
          <p:nvPr userDrawn="1"/>
        </p:nvPicPr>
        <p:blipFill>
          <a:blip r:embed="rId2" cstate="print"/>
          <a:stretch>
            <a:fillRect/>
          </a:stretch>
        </p:blipFill>
        <p:spPr bwMode="auto">
          <a:xfrm>
            <a:off x="-794" y="-595"/>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800">
                <a:solidFill>
                  <a:schemeClr val="accent5">
                    <a:lumMod val="75000"/>
                  </a:schemeClr>
                </a:solidFill>
              </a:defRPr>
            </a:lvl1pPr>
            <a:lvl2pPr algn="ctr">
              <a:defRPr sz="2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normAutofit/>
          </a:bodyPr>
          <a:lstStyle>
            <a:lvl1pPr marL="457200" indent="-457200">
              <a:buAutoNum type="arabicPeriod"/>
              <a:defRPr sz="2400"/>
            </a:lvl1pPr>
            <a:lvl2pPr>
              <a:defRPr sz="2400"/>
            </a:lvl2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1/6/2016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3" r:id="rId3"/>
    <p:sldLayoutId id="2147483672" r:id="rId4"/>
    <p:sldLayoutId id="2147483651" r:id="rId5"/>
    <p:sldLayoutId id="2147483674" r:id="rId6"/>
    <p:sldLayoutId id="2147483652" r:id="rId7"/>
    <p:sldLayoutId id="2147483655" r:id="rId8"/>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Church in the World</a:t>
            </a:r>
            <a:endParaRPr lang="en-US" dirty="0"/>
          </a:p>
        </p:txBody>
      </p:sp>
      <p:sp>
        <p:nvSpPr>
          <p:cNvPr id="3" name="Subtitle 2"/>
          <p:cNvSpPr>
            <a:spLocks noGrp="1"/>
          </p:cNvSpPr>
          <p:nvPr>
            <p:ph type="subTitle" idx="1"/>
          </p:nvPr>
        </p:nvSpPr>
        <p:spPr/>
        <p:txBody>
          <a:bodyPr/>
          <a:lstStyle/>
          <a:p>
            <a:r>
              <a:rPr lang="en-US" dirty="0" smtClean="0"/>
              <a:t>The Church</a:t>
            </a:r>
          </a:p>
          <a:p>
            <a:r>
              <a:rPr lang="en-US" dirty="0" smtClean="0"/>
              <a:t>Unit 4</a:t>
            </a:r>
            <a:endParaRPr lang="en-US" dirty="0"/>
          </a:p>
        </p:txBody>
      </p:sp>
      <p:sp>
        <p:nvSpPr>
          <p:cNvPr id="4" name="Text Placeholder 8"/>
          <p:cNvSpPr>
            <a:spLocks noGrp="1"/>
          </p:cNvSpPr>
          <p:nvPr>
            <p:ph type="body" sz="quarter" idx="10"/>
          </p:nvPr>
        </p:nvSpPr>
        <p:spPr>
          <a:xfrm>
            <a:off x="7620000" y="6019800"/>
            <a:ext cx="1295400" cy="152400"/>
          </a:xfrm>
        </p:spPr>
        <p:txBody>
          <a:bodyPr>
            <a:normAutofit fontScale="62500" lnSpcReduction="20000"/>
          </a:bodyPr>
          <a:lstStyle>
            <a:lvl1pPr>
              <a:buNone/>
              <a:defRPr sz="800">
                <a:solidFill>
                  <a:schemeClr val="bg1">
                    <a:lumMod val="50000"/>
                  </a:schemeClr>
                </a:solidFill>
              </a:defRPr>
            </a:lvl1pPr>
          </a:lstStyle>
          <a:p>
            <a:pPr lvl="0"/>
            <a:r>
              <a:rPr lang="en-US" dirty="0" smtClean="0"/>
              <a:t>Document </a:t>
            </a:r>
            <a:r>
              <a:rPr lang="en-US" dirty="0" smtClean="0"/>
              <a:t>#: TX005573</a:t>
            </a:r>
            <a:endParaRPr lang="en-US" dirty="0" smtClean="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143000"/>
            <a:ext cx="7696200" cy="533400"/>
          </a:xfrm>
        </p:spPr>
        <p:txBody>
          <a:bodyPr>
            <a:normAutofit/>
          </a:bodyPr>
          <a:lstStyle/>
          <a:p>
            <a:r>
              <a:rPr lang="en-US" dirty="0" smtClean="0"/>
              <a:t>Today’s Issues</a:t>
            </a:r>
            <a:endParaRPr lang="en-US" dirty="0"/>
          </a:p>
        </p:txBody>
      </p:sp>
      <p:sp>
        <p:nvSpPr>
          <p:cNvPr id="3" name="Content Placeholder 2"/>
          <p:cNvSpPr>
            <a:spLocks noGrp="1"/>
          </p:cNvSpPr>
          <p:nvPr>
            <p:ph idx="1"/>
          </p:nvPr>
        </p:nvSpPr>
        <p:spPr>
          <a:xfrm>
            <a:off x="1447800" y="2895600"/>
            <a:ext cx="7391400" cy="4373563"/>
          </a:xfrm>
        </p:spPr>
        <p:txBody>
          <a:bodyPr>
            <a:normAutofit/>
          </a:bodyPr>
          <a:lstStyle/>
          <a:p>
            <a:pPr marL="0" indent="0">
              <a:buNone/>
            </a:pPr>
            <a:r>
              <a:rPr lang="en-US" dirty="0" smtClean="0"/>
              <a:t>What are some of the issues facing Catholics</a:t>
            </a:r>
            <a:br>
              <a:rPr lang="en-US" dirty="0" smtClean="0"/>
            </a:br>
            <a:r>
              <a:rPr lang="en-US" dirty="0" smtClean="0"/>
              <a:t>and the Church today?</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914400"/>
            <a:ext cx="7772400" cy="533400"/>
          </a:xfrm>
        </p:spPr>
        <p:txBody>
          <a:bodyPr/>
          <a:lstStyle/>
          <a:p>
            <a:r>
              <a:rPr lang="en-US" dirty="0" smtClean="0"/>
              <a:t>The Church and Politics</a:t>
            </a:r>
            <a:endParaRPr lang="en-US" dirty="0"/>
          </a:p>
        </p:txBody>
      </p:sp>
      <p:sp>
        <p:nvSpPr>
          <p:cNvPr id="3" name="Content Placeholder 2"/>
          <p:cNvSpPr>
            <a:spLocks noGrp="1"/>
          </p:cNvSpPr>
          <p:nvPr>
            <p:ph idx="1"/>
          </p:nvPr>
        </p:nvSpPr>
        <p:spPr>
          <a:xfrm>
            <a:off x="1219200" y="1524000"/>
            <a:ext cx="4038600" cy="4373563"/>
          </a:xfrm>
        </p:spPr>
        <p:txBody>
          <a:bodyPr/>
          <a:lstStyle/>
          <a:p>
            <a:pPr marL="0" indent="0">
              <a:buNone/>
            </a:pPr>
            <a:r>
              <a:rPr lang="en-US" dirty="0" smtClean="0"/>
              <a:t>What about the concept of separation of Church and state?</a:t>
            </a:r>
          </a:p>
          <a:p>
            <a:pPr lvl="0"/>
            <a:r>
              <a:rPr lang="en-US" dirty="0" smtClean="0"/>
              <a:t>This means that the government will not support a particular religion or establish a national religion.</a:t>
            </a:r>
          </a:p>
          <a:p>
            <a:pPr lvl="0"/>
            <a:r>
              <a:rPr lang="en-US" dirty="0" smtClean="0"/>
              <a:t>It does not mean that the Church can have no say in the political arena.</a:t>
            </a:r>
          </a:p>
          <a:p>
            <a:endParaRPr lang="en-US" dirty="0"/>
          </a:p>
        </p:txBody>
      </p:sp>
      <p:sp>
        <p:nvSpPr>
          <p:cNvPr id="5" name="TextBox 4"/>
          <p:cNvSpPr txBox="1"/>
          <p:nvPr/>
        </p:nvSpPr>
        <p:spPr bwMode="auto">
          <a:xfrm>
            <a:off x="8025708" y="4800600"/>
            <a:ext cx="11430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tomorrowspix</a:t>
            </a:r>
            <a:r>
              <a:rPr lang="en-US" sz="600" dirty="0">
                <a:solidFill>
                  <a:srgbClr val="A6A6A6"/>
                </a:solidFill>
              </a:rPr>
              <a:t> / </a:t>
            </a:r>
            <a:r>
              <a:rPr lang="en-US" sz="600" dirty="0" err="1">
                <a:solidFill>
                  <a:srgbClr val="A6A6A6"/>
                </a:solidFill>
              </a:rPr>
              <a:t>iStock.com</a:t>
            </a:r>
            <a:r>
              <a:rPr lang="en-US" sz="600" dirty="0">
                <a:solidFill>
                  <a:srgbClr val="A6A6A6"/>
                </a:solidFill>
              </a:rPr>
              <a:t> </a:t>
            </a:r>
          </a:p>
        </p:txBody>
      </p:sp>
      <p:pic>
        <p:nvPicPr>
          <p:cNvPr id="4" name="Picture 3" descr="U4S11-Church in World-iStock_000002596755_Medium.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1664" y="1828800"/>
            <a:ext cx="3972336" cy="297925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U4S12-Church in World-shutterstock_170788964.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2895600"/>
            <a:ext cx="4953000" cy="3414673"/>
          </a:xfrm>
          <a:prstGeom prst="rect">
            <a:avLst/>
          </a:prstGeom>
        </p:spPr>
      </p:pic>
      <p:sp>
        <p:nvSpPr>
          <p:cNvPr id="2" name="Title 1"/>
          <p:cNvSpPr>
            <a:spLocks noGrp="1"/>
          </p:cNvSpPr>
          <p:nvPr>
            <p:ph type="title"/>
          </p:nvPr>
        </p:nvSpPr>
        <p:spPr>
          <a:xfrm>
            <a:off x="990600" y="838200"/>
            <a:ext cx="7772400" cy="533400"/>
          </a:xfrm>
        </p:spPr>
        <p:txBody>
          <a:bodyPr/>
          <a:lstStyle/>
          <a:p>
            <a:r>
              <a:rPr lang="en-US" dirty="0" smtClean="0"/>
              <a:t>Right and Responsibility</a:t>
            </a:r>
            <a:endParaRPr lang="en-US" dirty="0"/>
          </a:p>
        </p:txBody>
      </p:sp>
      <p:sp>
        <p:nvSpPr>
          <p:cNvPr id="3" name="Content Placeholder 2"/>
          <p:cNvSpPr>
            <a:spLocks noGrp="1"/>
          </p:cNvSpPr>
          <p:nvPr>
            <p:ph idx="1"/>
          </p:nvPr>
        </p:nvSpPr>
        <p:spPr>
          <a:xfrm>
            <a:off x="990600" y="1447800"/>
            <a:ext cx="7086600" cy="4373563"/>
          </a:xfrm>
        </p:spPr>
        <p:txBody>
          <a:bodyPr/>
          <a:lstStyle/>
          <a:p>
            <a:pPr lvl="0"/>
            <a:r>
              <a:rPr lang="en-US" dirty="0" smtClean="0"/>
              <a:t>The Church has the right and the responsibility to bring Christian values into the public debate.</a:t>
            </a:r>
          </a:p>
          <a:p>
            <a:pPr lvl="0"/>
            <a:r>
              <a:rPr lang="en-US" dirty="0" smtClean="0"/>
              <a:t>She addresses specific issues that affirm or stand counter to the Gospel message.</a:t>
            </a:r>
          </a:p>
          <a:p>
            <a:pPr lvl="0"/>
            <a:r>
              <a:rPr lang="en-US" dirty="0" smtClean="0"/>
              <a:t>Her input strengthens the public debate.</a:t>
            </a:r>
          </a:p>
          <a:p>
            <a:pPr>
              <a:buNone/>
            </a:pPr>
            <a:endParaRPr lang="en-US" dirty="0"/>
          </a:p>
        </p:txBody>
      </p:sp>
      <p:sp>
        <p:nvSpPr>
          <p:cNvPr id="5" name="TextBox 4"/>
          <p:cNvSpPr txBox="1"/>
          <p:nvPr/>
        </p:nvSpPr>
        <p:spPr bwMode="auto">
          <a:xfrm>
            <a:off x="1828800" y="6326935"/>
            <a:ext cx="1752600" cy="184666"/>
          </a:xfrm>
          <a:prstGeom prst="rect">
            <a:avLst/>
          </a:prstGeom>
          <a:noFill/>
          <a:ln w="9525">
            <a:noFill/>
            <a:miter lim="800000"/>
            <a:headEnd/>
            <a:tailEnd/>
          </a:ln>
        </p:spPr>
        <p:txBody>
          <a:bodyPr wrap="square" rtlCol="0">
            <a:spAutoFit/>
          </a:bodyPr>
          <a:lstStyle/>
          <a:p>
            <a:r>
              <a:rPr lang="en-US" sz="600" dirty="0">
                <a:solidFill>
                  <a:srgbClr val="A6A6A6"/>
                </a:solidFill>
              </a:rPr>
              <a:t>©Jiri </a:t>
            </a:r>
            <a:r>
              <a:rPr lang="en-US" sz="600" dirty="0" err="1">
                <a:solidFill>
                  <a:srgbClr val="A6A6A6"/>
                </a:solidFill>
              </a:rPr>
              <a:t>Miklo</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005598"/>
            <a:ext cx="8229600" cy="533400"/>
          </a:xfrm>
        </p:spPr>
        <p:txBody>
          <a:bodyPr/>
          <a:lstStyle/>
          <a:p>
            <a:r>
              <a:rPr lang="en-US" dirty="0" smtClean="0"/>
              <a:t>Evangelization</a:t>
            </a:r>
            <a:endParaRPr lang="en-US" dirty="0"/>
          </a:p>
        </p:txBody>
      </p:sp>
      <p:sp>
        <p:nvSpPr>
          <p:cNvPr id="3" name="Content Placeholder 2"/>
          <p:cNvSpPr>
            <a:spLocks noGrp="1"/>
          </p:cNvSpPr>
          <p:nvPr>
            <p:ph idx="1"/>
          </p:nvPr>
        </p:nvSpPr>
        <p:spPr>
          <a:xfrm>
            <a:off x="1219200" y="1547019"/>
            <a:ext cx="6477000" cy="4373563"/>
          </a:xfrm>
        </p:spPr>
        <p:txBody>
          <a:bodyPr/>
          <a:lstStyle/>
          <a:p>
            <a:pPr lvl="0"/>
            <a:r>
              <a:rPr lang="en-US" dirty="0" smtClean="0"/>
              <a:t>The Church has a missionary mandate to help all people to share in the communion of the Holy Spirit.</a:t>
            </a:r>
          </a:p>
          <a:p>
            <a:pPr lvl="0"/>
            <a:r>
              <a:rPr lang="en-US" dirty="0" smtClean="0"/>
              <a:t>Evangelization is </a:t>
            </a:r>
            <a:br>
              <a:rPr lang="en-US" dirty="0" smtClean="0"/>
            </a:br>
            <a:r>
              <a:rPr lang="en-US" dirty="0" smtClean="0"/>
              <a:t>the primary way </a:t>
            </a:r>
            <a:br>
              <a:rPr lang="en-US" dirty="0" smtClean="0"/>
            </a:br>
            <a:r>
              <a:rPr lang="en-US" dirty="0" smtClean="0"/>
              <a:t>we accomplish that </a:t>
            </a:r>
            <a:br>
              <a:rPr lang="en-US" dirty="0" smtClean="0"/>
            </a:br>
            <a:r>
              <a:rPr lang="en-US" dirty="0" smtClean="0"/>
              <a:t>mission.</a:t>
            </a:r>
          </a:p>
          <a:p>
            <a:pPr lvl="0"/>
            <a:r>
              <a:rPr lang="en-US" dirty="0" smtClean="0"/>
              <a:t>We must teach the </a:t>
            </a:r>
            <a:br>
              <a:rPr lang="en-US" dirty="0" smtClean="0"/>
            </a:br>
            <a:r>
              <a:rPr lang="en-US" dirty="0" smtClean="0"/>
              <a:t>truth to the world.</a:t>
            </a:r>
          </a:p>
          <a:p>
            <a:pPr>
              <a:buNone/>
            </a:pPr>
            <a:endParaRPr lang="en-US" dirty="0"/>
          </a:p>
        </p:txBody>
      </p:sp>
      <p:sp>
        <p:nvSpPr>
          <p:cNvPr id="7" name="TextBox 6"/>
          <p:cNvSpPr txBox="1"/>
          <p:nvPr/>
        </p:nvSpPr>
        <p:spPr bwMode="auto">
          <a:xfrm>
            <a:off x="4537910" y="5454134"/>
            <a:ext cx="1939090" cy="184666"/>
          </a:xfrm>
          <a:prstGeom prst="rect">
            <a:avLst/>
          </a:prstGeom>
          <a:noFill/>
          <a:ln w="9525">
            <a:noFill/>
            <a:miter lim="800000"/>
            <a:headEnd/>
            <a:tailEnd/>
          </a:ln>
        </p:spPr>
        <p:txBody>
          <a:bodyPr wrap="square" rtlCol="0">
            <a:spAutoFit/>
          </a:bodyPr>
          <a:lstStyle/>
          <a:p>
            <a:r>
              <a:rPr lang="en-US" sz="600" dirty="0">
                <a:solidFill>
                  <a:srgbClr val="A6A6A6"/>
                </a:solidFill>
              </a:rPr>
              <a:t>© Monkey Business Images / </a:t>
            </a:r>
            <a:r>
              <a:rPr lang="en-US" sz="600" dirty="0" err="1">
                <a:solidFill>
                  <a:srgbClr val="A6A6A6"/>
                </a:solidFill>
              </a:rPr>
              <a:t>Shutterstock.com</a:t>
            </a:r>
            <a:r>
              <a:rPr lang="en-US" sz="600" dirty="0">
                <a:solidFill>
                  <a:srgbClr val="A6A6A6"/>
                </a:solidFill>
              </a:rPr>
              <a:t> </a:t>
            </a:r>
          </a:p>
        </p:txBody>
      </p:sp>
      <p:pic>
        <p:nvPicPr>
          <p:cNvPr id="4" name="Picture 3" descr="U4S13-Church in World-shutterstock_28036725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438400"/>
            <a:ext cx="4572000"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900" y="1066800"/>
            <a:ext cx="8229600" cy="533400"/>
          </a:xfrm>
        </p:spPr>
        <p:txBody>
          <a:bodyPr/>
          <a:lstStyle/>
          <a:p>
            <a:r>
              <a:rPr lang="en-US" dirty="0" smtClean="0"/>
              <a:t>Proclaiming</a:t>
            </a:r>
            <a:endParaRPr lang="en-US" dirty="0"/>
          </a:p>
        </p:txBody>
      </p:sp>
      <p:sp>
        <p:nvSpPr>
          <p:cNvPr id="3" name="Content Placeholder 2"/>
          <p:cNvSpPr>
            <a:spLocks noGrp="1"/>
          </p:cNvSpPr>
          <p:nvPr>
            <p:ph idx="1"/>
          </p:nvPr>
        </p:nvSpPr>
        <p:spPr>
          <a:xfrm>
            <a:off x="1155900" y="1638300"/>
            <a:ext cx="3429000" cy="4331874"/>
          </a:xfrm>
        </p:spPr>
        <p:txBody>
          <a:bodyPr/>
          <a:lstStyle/>
          <a:p>
            <a:pPr lvl="0"/>
            <a:r>
              <a:rPr lang="en-US" dirty="0" smtClean="0"/>
              <a:t>We are to proclaim Christ both by our words and by the witness of our lives.</a:t>
            </a:r>
          </a:p>
          <a:p>
            <a:pPr>
              <a:buNone/>
            </a:pPr>
            <a:endParaRPr lang="en-US" dirty="0"/>
          </a:p>
        </p:txBody>
      </p:sp>
      <p:sp>
        <p:nvSpPr>
          <p:cNvPr id="6" name="TextBox 5"/>
          <p:cNvSpPr txBox="1"/>
          <p:nvPr/>
        </p:nvSpPr>
        <p:spPr bwMode="auto">
          <a:xfrm>
            <a:off x="4724400" y="5486400"/>
            <a:ext cx="1524000" cy="184666"/>
          </a:xfrm>
          <a:prstGeom prst="rect">
            <a:avLst/>
          </a:prstGeom>
          <a:noFill/>
          <a:ln w="9525">
            <a:noFill/>
            <a:miter lim="800000"/>
            <a:headEnd/>
            <a:tailEnd/>
          </a:ln>
        </p:spPr>
        <p:txBody>
          <a:bodyPr wrap="square" rtlCol="0">
            <a:spAutoFit/>
          </a:bodyPr>
          <a:lstStyle/>
          <a:p>
            <a:r>
              <a:rPr lang="en-US" sz="600" dirty="0">
                <a:solidFill>
                  <a:srgbClr val="A6A6A6"/>
                </a:solidFill>
              </a:rPr>
              <a:t>©Freedom Studio / </a:t>
            </a:r>
            <a:r>
              <a:rPr lang="en-US" sz="600" dirty="0" err="1">
                <a:solidFill>
                  <a:srgbClr val="A6A6A6"/>
                </a:solidFill>
              </a:rPr>
              <a:t>Shutterstock.com</a:t>
            </a:r>
            <a:r>
              <a:rPr lang="en-US" sz="600" dirty="0">
                <a:solidFill>
                  <a:srgbClr val="A6A6A6"/>
                </a:solidFill>
              </a:rPr>
              <a:t> </a:t>
            </a:r>
          </a:p>
        </p:txBody>
      </p:sp>
      <p:pic>
        <p:nvPicPr>
          <p:cNvPr id="5" name="Picture 4" descr="U4S14-Church in World-shutterstock_29390187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3333" y="2590800"/>
            <a:ext cx="4343400" cy="2895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14400"/>
            <a:ext cx="7772400" cy="533400"/>
          </a:xfrm>
        </p:spPr>
        <p:txBody>
          <a:bodyPr>
            <a:normAutofit/>
          </a:bodyPr>
          <a:lstStyle/>
          <a:p>
            <a:r>
              <a:rPr lang="en-US" dirty="0" smtClean="0"/>
              <a:t>Dialogue</a:t>
            </a:r>
            <a:endParaRPr lang="en-US" dirty="0"/>
          </a:p>
        </p:txBody>
      </p:sp>
      <p:sp>
        <p:nvSpPr>
          <p:cNvPr id="3" name="Content Placeholder 2"/>
          <p:cNvSpPr>
            <a:spLocks noGrp="1"/>
          </p:cNvSpPr>
          <p:nvPr>
            <p:ph idx="1"/>
          </p:nvPr>
        </p:nvSpPr>
        <p:spPr>
          <a:xfrm>
            <a:off x="914400" y="1524000"/>
            <a:ext cx="7239000" cy="4373563"/>
          </a:xfrm>
        </p:spPr>
        <p:txBody>
          <a:bodyPr/>
          <a:lstStyle/>
          <a:p>
            <a:pPr lvl="0"/>
            <a:r>
              <a:rPr lang="en-US" dirty="0" smtClean="0"/>
              <a:t>The Church seeks dialogue with people of different religions, witnessing to her own faith while acknowledging and encouraging the spiritual and moral truths found in their religions.</a:t>
            </a:r>
          </a:p>
          <a:p>
            <a:pPr lvl="0"/>
            <a:r>
              <a:rPr lang="en-US" dirty="0" smtClean="0"/>
              <a:t>But the Church does </a:t>
            </a:r>
            <a:br>
              <a:rPr lang="en-US" dirty="0" smtClean="0"/>
            </a:br>
            <a:r>
              <a:rPr lang="en-US" dirty="0" smtClean="0"/>
              <a:t>not support any religious </a:t>
            </a:r>
            <a:br>
              <a:rPr lang="en-US" dirty="0" smtClean="0"/>
            </a:br>
            <a:r>
              <a:rPr lang="en-US" dirty="0" smtClean="0"/>
              <a:t>groups that lead people </a:t>
            </a:r>
            <a:br>
              <a:rPr lang="en-US" dirty="0" smtClean="0"/>
            </a:br>
            <a:r>
              <a:rPr lang="en-US" dirty="0" smtClean="0"/>
              <a:t>astray or distort the image </a:t>
            </a:r>
            <a:br>
              <a:rPr lang="en-US" dirty="0" smtClean="0"/>
            </a:br>
            <a:r>
              <a:rPr lang="en-US" dirty="0" smtClean="0"/>
              <a:t>of God found in all humans.</a:t>
            </a:r>
          </a:p>
        </p:txBody>
      </p:sp>
      <p:pic>
        <p:nvPicPr>
          <p:cNvPr id="5" name="Picture 4" descr="U4S15-Church in World-shutterstock_1664975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62600" y="3276600"/>
            <a:ext cx="2438400" cy="2438400"/>
          </a:xfrm>
          <a:prstGeom prst="rect">
            <a:avLst/>
          </a:prstGeom>
        </p:spPr>
      </p:pic>
      <p:sp>
        <p:nvSpPr>
          <p:cNvPr id="6" name="TextBox 5"/>
          <p:cNvSpPr txBox="1"/>
          <p:nvPr/>
        </p:nvSpPr>
        <p:spPr bwMode="auto">
          <a:xfrm>
            <a:off x="6781800" y="5682734"/>
            <a:ext cx="2438400" cy="184666"/>
          </a:xfrm>
          <a:prstGeom prst="rect">
            <a:avLst/>
          </a:prstGeom>
          <a:noFill/>
          <a:ln w="9525">
            <a:noFill/>
            <a:miter lim="800000"/>
            <a:headEnd/>
            <a:tailEnd/>
          </a:ln>
        </p:spPr>
        <p:txBody>
          <a:bodyPr wrap="square" rtlCol="0">
            <a:spAutoFit/>
          </a:bodyPr>
          <a:lstStyle/>
          <a:p>
            <a:r>
              <a:rPr lang="en-US" sz="600" dirty="0">
                <a:solidFill>
                  <a:srgbClr val="A6A6A6"/>
                </a:solidFill>
              </a:rPr>
              <a:t>©Denis </a:t>
            </a:r>
            <a:r>
              <a:rPr lang="en-US" sz="600" dirty="0" err="1">
                <a:solidFill>
                  <a:srgbClr val="A6A6A6"/>
                </a:solidFill>
              </a:rPr>
              <a:t>Dubrovin</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838200"/>
            <a:ext cx="7772400" cy="533400"/>
          </a:xfrm>
        </p:spPr>
        <p:txBody>
          <a:bodyPr/>
          <a:lstStyle/>
          <a:p>
            <a:r>
              <a:rPr lang="en-US" dirty="0" smtClean="0"/>
              <a:t>Diversity</a:t>
            </a:r>
            <a:endParaRPr lang="en-US" dirty="0"/>
          </a:p>
        </p:txBody>
      </p:sp>
      <p:sp>
        <p:nvSpPr>
          <p:cNvPr id="3" name="Content Placeholder 2"/>
          <p:cNvSpPr>
            <a:spLocks noGrp="1"/>
          </p:cNvSpPr>
          <p:nvPr>
            <p:ph idx="1"/>
          </p:nvPr>
        </p:nvSpPr>
        <p:spPr>
          <a:xfrm>
            <a:off x="1143000" y="1447800"/>
            <a:ext cx="6858000" cy="4373563"/>
          </a:xfrm>
        </p:spPr>
        <p:txBody>
          <a:bodyPr/>
          <a:lstStyle/>
          <a:p>
            <a:pPr marL="0" lvl="0" indent="0">
              <a:buNone/>
            </a:pPr>
            <a:r>
              <a:rPr lang="en-US" dirty="0" smtClean="0"/>
              <a:t>The Church recognizes and embraces diversity. </a:t>
            </a:r>
          </a:p>
          <a:p>
            <a:pPr lvl="0"/>
            <a:r>
              <a:rPr lang="en-US" dirty="0" smtClean="0"/>
              <a:t>“So then you are no longer strangers and sojourners, but you are fellow citizens with the holy ones and members of the household of God,  .  .  .  with Christ Jesus himself as the capstone” (Ephesians 2:19–20).</a:t>
            </a:r>
          </a:p>
          <a:p>
            <a:endParaRPr lang="en-US" dirty="0"/>
          </a:p>
        </p:txBody>
      </p:sp>
      <p:sp>
        <p:nvSpPr>
          <p:cNvPr id="5" name="TextBox 4"/>
          <p:cNvSpPr txBox="1"/>
          <p:nvPr/>
        </p:nvSpPr>
        <p:spPr bwMode="auto">
          <a:xfrm rot="16200000">
            <a:off x="6582861" y="5889368"/>
            <a:ext cx="1143000" cy="184666"/>
          </a:xfrm>
          <a:prstGeom prst="rect">
            <a:avLst/>
          </a:prstGeom>
          <a:noFill/>
          <a:ln w="9525">
            <a:noFill/>
            <a:miter lim="800000"/>
            <a:headEnd/>
            <a:tailEnd/>
          </a:ln>
        </p:spPr>
        <p:txBody>
          <a:bodyPr wrap="square" rtlCol="0">
            <a:spAutoFit/>
          </a:bodyPr>
          <a:lstStyle/>
          <a:p>
            <a:r>
              <a:rPr lang="en-US" sz="600" dirty="0">
                <a:solidFill>
                  <a:srgbClr val="A6A6A6"/>
                </a:solidFill>
              </a:rPr>
              <a:t>© Andresr/</a:t>
            </a:r>
            <a:r>
              <a:rPr lang="en-US" sz="600" dirty="0" err="1" smtClean="0">
                <a:solidFill>
                  <a:srgbClr val="A6A6A6"/>
                </a:solidFill>
              </a:rPr>
              <a:t>Shuttestock.com</a:t>
            </a:r>
            <a:endParaRPr lang="en-US" sz="600" dirty="0">
              <a:solidFill>
                <a:srgbClr val="A6A6A6"/>
              </a:solidFill>
            </a:endParaRPr>
          </a:p>
        </p:txBody>
      </p:sp>
      <p:pic>
        <p:nvPicPr>
          <p:cNvPr id="4" name="Picture 3" descr="U4S16-Church in World-shutterstock_21638899.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0800" y="3891236"/>
            <a:ext cx="4486021" cy="2661964"/>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a:t>
            </a:r>
            <a:endParaRPr lang="en-US" dirty="0"/>
          </a:p>
        </p:txBody>
      </p:sp>
      <p:sp>
        <p:nvSpPr>
          <p:cNvPr id="3" name="Content Placeholder 2"/>
          <p:cNvSpPr>
            <a:spLocks noGrp="1"/>
          </p:cNvSpPr>
          <p:nvPr>
            <p:ph idx="1"/>
          </p:nvPr>
        </p:nvSpPr>
        <p:spPr/>
        <p:txBody>
          <a:bodyPr>
            <a:normAutofit/>
          </a:bodyPr>
          <a:lstStyle/>
          <a:p>
            <a:pPr marL="0" indent="0">
              <a:buNone/>
            </a:pPr>
            <a:r>
              <a:rPr lang="en-US" sz="1800" dirty="0"/>
              <a:t>The Scripture quotation on slide </a:t>
            </a:r>
            <a:r>
              <a:rPr lang="en-US" sz="1800" dirty="0" smtClean="0"/>
              <a:t>16 is </a:t>
            </a:r>
            <a:r>
              <a:rPr lang="en-US" sz="1800" dirty="0"/>
              <a:t>from the </a:t>
            </a:r>
            <a:r>
              <a:rPr lang="en-US" sz="1800" i="1" dirty="0"/>
              <a:t>New American Bible, revised edition </a:t>
            </a:r>
            <a:r>
              <a:rPr lang="en-US" sz="1800" dirty="0"/>
              <a:t>© 2010, 1991, 1986, 1970 Confraternity of Christian Doctrine, Inc., Washington, D.C. All Rights Reserved. No part of this work may be reproduced or transmitted in any form or by any means, electronic or mechanical, including photocopying, recording, or by any information storage and retrieval system, without permission in writing from the copyright owners.</a:t>
            </a:r>
          </a:p>
        </p:txBody>
      </p:sp>
    </p:spTree>
    <p:extLst>
      <p:ext uri="{BB962C8B-B14F-4D97-AF65-F5344CB8AC3E}">
        <p14:creationId xmlns:p14="http://schemas.microsoft.com/office/powerpoint/2010/main" val="26261511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0600" y="971742"/>
            <a:ext cx="3505200" cy="533400"/>
          </a:xfrm>
        </p:spPr>
        <p:txBody>
          <a:bodyPr>
            <a:normAutofit fontScale="90000"/>
          </a:bodyPr>
          <a:lstStyle/>
          <a:p>
            <a:r>
              <a:rPr lang="en-US" dirty="0" smtClean="0"/>
              <a:t>Entrusted with Truth</a:t>
            </a:r>
            <a:endParaRPr lang="en-US" dirty="0"/>
          </a:p>
        </p:txBody>
      </p:sp>
      <p:sp>
        <p:nvSpPr>
          <p:cNvPr id="6" name="Content Placeholder 5"/>
          <p:cNvSpPr>
            <a:spLocks noGrp="1"/>
          </p:cNvSpPr>
          <p:nvPr>
            <p:ph idx="1"/>
          </p:nvPr>
        </p:nvSpPr>
        <p:spPr>
          <a:xfrm>
            <a:off x="990600" y="1657542"/>
            <a:ext cx="2743200" cy="4373563"/>
          </a:xfrm>
        </p:spPr>
        <p:txBody>
          <a:bodyPr/>
          <a:lstStyle/>
          <a:p>
            <a:pPr lvl="0"/>
            <a:r>
              <a:rPr lang="en-US" dirty="0" smtClean="0"/>
              <a:t>God has entrusted that truth to the Church.</a:t>
            </a:r>
          </a:p>
          <a:p>
            <a:pPr lvl="0"/>
            <a:r>
              <a:rPr lang="en-US" dirty="0" smtClean="0"/>
              <a:t>Thus the Church must proclaim the truth to the world.</a:t>
            </a:r>
          </a:p>
        </p:txBody>
      </p:sp>
      <p:pic>
        <p:nvPicPr>
          <p:cNvPr id="3" name="Picture 2" descr="U4S2-Church in World-shutterstock_16588182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13488" y="1752600"/>
            <a:ext cx="4918158" cy="3278772"/>
          </a:xfrm>
          <a:prstGeom prst="rect">
            <a:avLst/>
          </a:prstGeom>
        </p:spPr>
      </p:pic>
      <p:sp>
        <p:nvSpPr>
          <p:cNvPr id="4" name="TextBox 3"/>
          <p:cNvSpPr txBox="1"/>
          <p:nvPr/>
        </p:nvSpPr>
        <p:spPr bwMode="auto">
          <a:xfrm>
            <a:off x="4114800" y="4996934"/>
            <a:ext cx="167640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giulio</a:t>
            </a:r>
            <a:r>
              <a:rPr lang="en-US" sz="600" dirty="0">
                <a:solidFill>
                  <a:srgbClr val="A6A6A6"/>
                </a:solidFill>
              </a:rPr>
              <a:t> </a:t>
            </a:r>
            <a:r>
              <a:rPr lang="en-US" sz="600" dirty="0" err="1">
                <a:solidFill>
                  <a:srgbClr val="A6A6A6"/>
                </a:solidFill>
              </a:rPr>
              <a:t>napolitano</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143000"/>
            <a:ext cx="7772400" cy="533400"/>
          </a:xfrm>
        </p:spPr>
        <p:txBody>
          <a:bodyPr/>
          <a:lstStyle/>
          <a:p>
            <a:r>
              <a:rPr lang="en-US" dirty="0" smtClean="0"/>
              <a:t>Truth Inspires Activity</a:t>
            </a:r>
            <a:endParaRPr lang="en-US" dirty="0"/>
          </a:p>
        </p:txBody>
      </p:sp>
      <p:sp>
        <p:nvSpPr>
          <p:cNvPr id="3" name="Content Placeholder 2"/>
          <p:cNvSpPr>
            <a:spLocks noGrp="1"/>
          </p:cNvSpPr>
          <p:nvPr>
            <p:ph idx="1"/>
          </p:nvPr>
        </p:nvSpPr>
        <p:spPr>
          <a:xfrm>
            <a:off x="1905000" y="1752600"/>
            <a:ext cx="6477000" cy="4373563"/>
          </a:xfrm>
        </p:spPr>
        <p:txBody>
          <a:bodyPr>
            <a:normAutofit/>
          </a:bodyPr>
          <a:lstStyle/>
          <a:p>
            <a:pPr marL="0" indent="0" algn="ctr">
              <a:buNone/>
            </a:pPr>
            <a:endPar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None/>
            </a:pP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This obligation inspires and gives life to the Church’s missionary activity.</a:t>
            </a:r>
          </a:p>
          <a:p>
            <a:pPr algn="ctr"/>
            <a:endParaRPr lang="en-U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901" y="790247"/>
            <a:ext cx="7823200" cy="533400"/>
          </a:xfrm>
        </p:spPr>
        <p:txBody>
          <a:bodyPr/>
          <a:lstStyle/>
          <a:p>
            <a:r>
              <a:rPr lang="en-US" dirty="0" smtClean="0"/>
              <a:t>The Church Is Catholic</a:t>
            </a:r>
            <a:endParaRPr lang="en-US" dirty="0"/>
          </a:p>
        </p:txBody>
      </p:sp>
      <p:sp>
        <p:nvSpPr>
          <p:cNvPr id="3" name="Content Placeholder 2"/>
          <p:cNvSpPr>
            <a:spLocks noGrp="1"/>
          </p:cNvSpPr>
          <p:nvPr>
            <p:ph idx="1"/>
          </p:nvPr>
        </p:nvSpPr>
        <p:spPr>
          <a:xfrm>
            <a:off x="1526701" y="1384757"/>
            <a:ext cx="3045299" cy="2044244"/>
          </a:xfrm>
        </p:spPr>
        <p:txBody>
          <a:bodyPr/>
          <a:lstStyle/>
          <a:p>
            <a:pPr>
              <a:buNone/>
            </a:pPr>
            <a:r>
              <a:rPr lang="en-US" dirty="0" smtClean="0"/>
              <a:t>The Church is:</a:t>
            </a:r>
          </a:p>
          <a:p>
            <a:pPr lvl="0"/>
            <a:r>
              <a:rPr lang="en-US" dirty="0" smtClean="0"/>
              <a:t>local</a:t>
            </a:r>
          </a:p>
          <a:p>
            <a:pPr lvl="0"/>
            <a:r>
              <a:rPr lang="en-US" dirty="0"/>
              <a:t>n</a:t>
            </a:r>
            <a:r>
              <a:rPr lang="en-US" dirty="0" smtClean="0"/>
              <a:t>ational</a:t>
            </a:r>
          </a:p>
          <a:p>
            <a:pPr lvl="0"/>
            <a:r>
              <a:rPr lang="en-US" dirty="0" smtClean="0"/>
              <a:t>global</a:t>
            </a:r>
          </a:p>
        </p:txBody>
      </p:sp>
      <p:sp>
        <p:nvSpPr>
          <p:cNvPr id="6" name="TextBox 5"/>
          <p:cNvSpPr txBox="1"/>
          <p:nvPr/>
        </p:nvSpPr>
        <p:spPr bwMode="auto">
          <a:xfrm>
            <a:off x="5105400" y="4114800"/>
            <a:ext cx="1524000" cy="184666"/>
          </a:xfrm>
          <a:prstGeom prst="rect">
            <a:avLst/>
          </a:prstGeom>
          <a:noFill/>
          <a:ln w="9525">
            <a:noFill/>
            <a:miter lim="800000"/>
            <a:headEnd/>
            <a:tailEnd/>
          </a:ln>
        </p:spPr>
        <p:txBody>
          <a:bodyPr wrap="square" rtlCol="0">
            <a:spAutoFit/>
          </a:bodyPr>
          <a:lstStyle/>
          <a:p>
            <a:r>
              <a:rPr lang="en-US" sz="600" dirty="0">
                <a:solidFill>
                  <a:srgbClr val="A6A6A6"/>
                </a:solidFill>
              </a:rPr>
              <a:t>©Sam </a:t>
            </a:r>
            <a:r>
              <a:rPr lang="en-US" sz="600" dirty="0" err="1">
                <a:solidFill>
                  <a:srgbClr val="A6A6A6"/>
                </a:solidFill>
              </a:rPr>
              <a:t>Strickler</a:t>
            </a:r>
            <a:r>
              <a:rPr lang="en-US" sz="600" dirty="0">
                <a:solidFill>
                  <a:srgbClr val="A6A6A6"/>
                </a:solidFill>
              </a:rPr>
              <a:t> / </a:t>
            </a:r>
            <a:r>
              <a:rPr lang="en-US" sz="600" dirty="0" err="1">
                <a:solidFill>
                  <a:srgbClr val="A6A6A6"/>
                </a:solidFill>
              </a:rPr>
              <a:t>Shutterstock.com</a:t>
            </a:r>
            <a:r>
              <a:rPr lang="en-US" sz="600" dirty="0">
                <a:solidFill>
                  <a:srgbClr val="A6A6A6"/>
                </a:solidFill>
              </a:rPr>
              <a:t> </a:t>
            </a:r>
          </a:p>
        </p:txBody>
      </p:sp>
      <p:sp>
        <p:nvSpPr>
          <p:cNvPr id="7" name="TextBox 6"/>
          <p:cNvSpPr txBox="1"/>
          <p:nvPr/>
        </p:nvSpPr>
        <p:spPr bwMode="auto">
          <a:xfrm>
            <a:off x="1371600" y="6261556"/>
            <a:ext cx="1524000" cy="184666"/>
          </a:xfrm>
          <a:prstGeom prst="rect">
            <a:avLst/>
          </a:prstGeom>
          <a:noFill/>
          <a:ln w="9525">
            <a:noFill/>
            <a:miter lim="800000"/>
            <a:headEnd/>
            <a:tailEnd/>
          </a:ln>
        </p:spPr>
        <p:txBody>
          <a:bodyPr wrap="square" rtlCol="0">
            <a:spAutoFit/>
          </a:bodyPr>
          <a:lstStyle/>
          <a:p>
            <a:r>
              <a:rPr lang="en-US" sz="600" dirty="0">
                <a:solidFill>
                  <a:srgbClr val="A6A6A6"/>
                </a:solidFill>
              </a:rPr>
              <a:t>©rmnoa357 / </a:t>
            </a:r>
            <a:r>
              <a:rPr lang="en-US" sz="600" dirty="0" err="1">
                <a:solidFill>
                  <a:srgbClr val="A6A6A6"/>
                </a:solidFill>
              </a:rPr>
              <a:t>Shutterstock.com</a:t>
            </a:r>
            <a:r>
              <a:rPr lang="en-US" sz="600" dirty="0">
                <a:solidFill>
                  <a:srgbClr val="A6A6A6"/>
                </a:solidFill>
              </a:rPr>
              <a:t> </a:t>
            </a:r>
          </a:p>
        </p:txBody>
      </p:sp>
      <p:pic>
        <p:nvPicPr>
          <p:cNvPr id="5" name="Picture 4" descr="U4S4a-Church in World-shutterstock_6924686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6192" y="1524000"/>
            <a:ext cx="3962400" cy="2636624"/>
          </a:xfrm>
          <a:prstGeom prst="rect">
            <a:avLst/>
          </a:prstGeom>
        </p:spPr>
      </p:pic>
      <p:pic>
        <p:nvPicPr>
          <p:cNvPr id="10" name="Picture 9" descr="U4S4b-Church in World-shutterstock_324719999.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7800" y="3962400"/>
            <a:ext cx="3424108" cy="2286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143000"/>
            <a:ext cx="7772400" cy="533400"/>
          </a:xfrm>
        </p:spPr>
        <p:txBody>
          <a:bodyPr/>
          <a:lstStyle/>
          <a:p>
            <a:r>
              <a:rPr lang="en-US" dirty="0" smtClean="0"/>
              <a:t>Signs of the Times</a:t>
            </a:r>
            <a:endParaRPr lang="en-US" dirty="0"/>
          </a:p>
        </p:txBody>
      </p:sp>
      <p:sp>
        <p:nvSpPr>
          <p:cNvPr id="3" name="Content Placeholder 2"/>
          <p:cNvSpPr>
            <a:spLocks noGrp="1"/>
          </p:cNvSpPr>
          <p:nvPr>
            <p:ph idx="1"/>
          </p:nvPr>
        </p:nvSpPr>
        <p:spPr>
          <a:xfrm>
            <a:off x="1371600" y="1752600"/>
            <a:ext cx="6934200" cy="4373563"/>
          </a:xfrm>
        </p:spPr>
        <p:txBody>
          <a:bodyPr/>
          <a:lstStyle/>
          <a:p>
            <a:pPr marL="0" indent="0" algn="ctr">
              <a:buNone/>
            </a:pP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0" indent="0">
              <a:buNone/>
            </a:pP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The Church is responsible for looking at the particular circumstances of each generation and interpreting them in light of Scripture and Tradition.</a:t>
            </a:r>
          </a:p>
          <a:p>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884237"/>
            <a:ext cx="7772400" cy="533400"/>
          </a:xfrm>
        </p:spPr>
        <p:txBody>
          <a:bodyPr/>
          <a:lstStyle/>
          <a:p>
            <a:r>
              <a:rPr lang="en-US" dirty="0" smtClean="0"/>
              <a:t>Church and the Modern World</a:t>
            </a:r>
            <a:endParaRPr lang="en-US" dirty="0"/>
          </a:p>
        </p:txBody>
      </p:sp>
      <p:sp>
        <p:nvSpPr>
          <p:cNvPr id="3" name="Content Placeholder 2"/>
          <p:cNvSpPr>
            <a:spLocks noGrp="1"/>
          </p:cNvSpPr>
          <p:nvPr>
            <p:ph idx="1"/>
          </p:nvPr>
        </p:nvSpPr>
        <p:spPr>
          <a:xfrm>
            <a:off x="1371600" y="1493837"/>
            <a:ext cx="6477000" cy="4373563"/>
          </a:xfrm>
        </p:spPr>
        <p:txBody>
          <a:bodyPr/>
          <a:lstStyle/>
          <a:p>
            <a:pPr lvl="0"/>
            <a:r>
              <a:rPr lang="en-US" dirty="0" smtClean="0"/>
              <a:t>Interpreting the signs of the times in light of the Gospels brings the Church into dialogue with different cultures and groups.</a:t>
            </a:r>
          </a:p>
          <a:p>
            <a:pPr lvl="0"/>
            <a:r>
              <a:rPr lang="en-US" dirty="0" smtClean="0"/>
              <a:t>But she always remains constant in her universal mission.</a:t>
            </a:r>
          </a:p>
          <a:p>
            <a:pPr>
              <a:buNone/>
            </a:pPr>
            <a:endParaRPr lang="en-US" dirty="0"/>
          </a:p>
        </p:txBody>
      </p:sp>
      <p:pic>
        <p:nvPicPr>
          <p:cNvPr id="4" name="Picture 3" descr="U4S6-Church in World-shutterstock_23332147.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76400" y="3733800"/>
            <a:ext cx="5157636" cy="2593196"/>
          </a:xfrm>
          <a:prstGeom prst="rect">
            <a:avLst/>
          </a:prstGeom>
        </p:spPr>
      </p:pic>
      <p:sp>
        <p:nvSpPr>
          <p:cNvPr id="6" name="TextBox 5"/>
          <p:cNvSpPr txBox="1"/>
          <p:nvPr/>
        </p:nvSpPr>
        <p:spPr bwMode="auto">
          <a:xfrm>
            <a:off x="5334000" y="6324600"/>
            <a:ext cx="1828800" cy="184666"/>
          </a:xfrm>
          <a:prstGeom prst="rect">
            <a:avLst/>
          </a:prstGeom>
          <a:noFill/>
          <a:ln w="9525">
            <a:noFill/>
            <a:miter lim="800000"/>
            <a:headEnd/>
            <a:tailEnd/>
          </a:ln>
        </p:spPr>
        <p:txBody>
          <a:bodyPr wrap="square" rtlCol="0">
            <a:spAutoFit/>
          </a:bodyPr>
          <a:lstStyle/>
          <a:p>
            <a:r>
              <a:rPr lang="en-US" sz="600" dirty="0">
                <a:solidFill>
                  <a:srgbClr val="A6A6A6"/>
                </a:solidFill>
              </a:rPr>
              <a:t>©Dawn Hudson / </a:t>
            </a:r>
            <a:r>
              <a:rPr lang="en-US" sz="600" dirty="0" err="1">
                <a:solidFill>
                  <a:srgbClr val="A6A6A6"/>
                </a:solidFill>
              </a:rPr>
              <a:t>Shutterstock.com</a:t>
            </a:r>
            <a:r>
              <a:rPr lang="en-US" sz="600" dirty="0">
                <a:solidFill>
                  <a:srgbClr val="A6A6A6"/>
                </a:solidFill>
              </a:rPr>
              <a:t>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990600"/>
            <a:ext cx="7772400" cy="533400"/>
          </a:xfrm>
        </p:spPr>
        <p:txBody>
          <a:bodyPr/>
          <a:lstStyle/>
          <a:p>
            <a:r>
              <a:rPr lang="en-US" dirty="0" smtClean="0"/>
              <a:t>Proclaim and Act</a:t>
            </a:r>
            <a:endParaRPr lang="en-US" dirty="0"/>
          </a:p>
        </p:txBody>
      </p:sp>
      <p:sp>
        <p:nvSpPr>
          <p:cNvPr id="3" name="Content Placeholder 2"/>
          <p:cNvSpPr>
            <a:spLocks noGrp="1"/>
          </p:cNvSpPr>
          <p:nvPr>
            <p:ph idx="1"/>
          </p:nvPr>
        </p:nvSpPr>
        <p:spPr>
          <a:xfrm>
            <a:off x="1143000" y="1600200"/>
            <a:ext cx="6477000" cy="4373563"/>
          </a:xfrm>
        </p:spPr>
        <p:txBody>
          <a:bodyPr/>
          <a:lstStyle/>
          <a:p>
            <a:pPr lvl="0"/>
            <a:r>
              <a:rPr lang="en-US" dirty="0" smtClean="0"/>
              <a:t>It is not enough for the Church to proclaim the Gospel message.</a:t>
            </a:r>
          </a:p>
          <a:p>
            <a:r>
              <a:rPr lang="en-US" dirty="0" smtClean="0"/>
              <a:t>She must be able to </a:t>
            </a:r>
            <a:br>
              <a:rPr lang="en-US" dirty="0" smtClean="0"/>
            </a:br>
            <a:r>
              <a:rPr lang="en-US" dirty="0" smtClean="0"/>
              <a:t>apply that message </a:t>
            </a:r>
            <a:br>
              <a:rPr lang="en-US" dirty="0" smtClean="0"/>
            </a:br>
            <a:r>
              <a:rPr lang="en-US" dirty="0" smtClean="0"/>
              <a:t>to the issues facing </a:t>
            </a:r>
            <a:br>
              <a:rPr lang="en-US" dirty="0" smtClean="0"/>
            </a:br>
            <a:r>
              <a:rPr lang="en-US" dirty="0" smtClean="0"/>
              <a:t>each generation.</a:t>
            </a:r>
            <a:endParaRPr lang="en-US" dirty="0"/>
          </a:p>
        </p:txBody>
      </p:sp>
      <p:sp>
        <p:nvSpPr>
          <p:cNvPr id="5" name="TextBox 4"/>
          <p:cNvSpPr txBox="1"/>
          <p:nvPr/>
        </p:nvSpPr>
        <p:spPr bwMode="auto">
          <a:xfrm>
            <a:off x="7391400" y="5105400"/>
            <a:ext cx="2743200" cy="184666"/>
          </a:xfrm>
          <a:prstGeom prst="rect">
            <a:avLst/>
          </a:prstGeom>
          <a:noFill/>
          <a:ln w="9525">
            <a:noFill/>
            <a:miter lim="800000"/>
            <a:headEnd/>
            <a:tailEnd/>
          </a:ln>
        </p:spPr>
        <p:txBody>
          <a:bodyPr wrap="square" rtlCol="0">
            <a:spAutoFit/>
          </a:bodyPr>
          <a:lstStyle/>
          <a:p>
            <a:r>
              <a:rPr lang="en-US" sz="600" dirty="0">
                <a:solidFill>
                  <a:srgbClr val="A6A6A6"/>
                </a:solidFill>
              </a:rPr>
              <a:t>©Monkey Business Images  / </a:t>
            </a:r>
            <a:r>
              <a:rPr lang="en-US" sz="600" dirty="0" err="1">
                <a:solidFill>
                  <a:srgbClr val="A6A6A6"/>
                </a:solidFill>
              </a:rPr>
              <a:t>Shutterstock.com</a:t>
            </a:r>
            <a:r>
              <a:rPr lang="en-US" sz="600" dirty="0">
                <a:solidFill>
                  <a:srgbClr val="A6A6A6"/>
                </a:solidFill>
              </a:rPr>
              <a:t> </a:t>
            </a:r>
          </a:p>
        </p:txBody>
      </p:sp>
      <p:pic>
        <p:nvPicPr>
          <p:cNvPr id="6" name="Picture 5" descr="U4S7-Church in World-shutterstock_199091375.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2209800"/>
            <a:ext cx="4419600" cy="29464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09637"/>
            <a:ext cx="7772400" cy="533400"/>
          </a:xfrm>
        </p:spPr>
        <p:txBody>
          <a:bodyPr/>
          <a:lstStyle/>
          <a:p>
            <a:r>
              <a:rPr lang="en-US" dirty="0" smtClean="0"/>
              <a:t>Ageless Message</a:t>
            </a:r>
            <a:endParaRPr lang="en-US" dirty="0"/>
          </a:p>
        </p:txBody>
      </p:sp>
      <p:sp>
        <p:nvSpPr>
          <p:cNvPr id="3" name="Content Placeholder 2"/>
          <p:cNvSpPr>
            <a:spLocks noGrp="1"/>
          </p:cNvSpPr>
          <p:nvPr>
            <p:ph idx="1"/>
          </p:nvPr>
        </p:nvSpPr>
        <p:spPr>
          <a:xfrm>
            <a:off x="685800" y="1519237"/>
            <a:ext cx="3962400" cy="4373563"/>
          </a:xfrm>
        </p:spPr>
        <p:txBody>
          <a:bodyPr/>
          <a:lstStyle/>
          <a:p>
            <a:pPr marL="0" lvl="0" indent="0">
              <a:buNone/>
            </a:pPr>
            <a:r>
              <a:rPr lang="en-US" dirty="0" smtClean="0"/>
              <a:t>The essential Gospel message does not change, but it requires wisdom and discernment to understand how it applies to these and other particular issues.</a:t>
            </a:r>
          </a:p>
        </p:txBody>
      </p:sp>
      <p:sp>
        <p:nvSpPr>
          <p:cNvPr id="5" name="TextBox 4"/>
          <p:cNvSpPr txBox="1"/>
          <p:nvPr/>
        </p:nvSpPr>
        <p:spPr bwMode="auto">
          <a:xfrm>
            <a:off x="4724400" y="4562475"/>
            <a:ext cx="1289050" cy="184666"/>
          </a:xfrm>
          <a:prstGeom prst="rect">
            <a:avLst/>
          </a:prstGeom>
          <a:noFill/>
          <a:ln w="9525">
            <a:noFill/>
            <a:miter lim="800000"/>
            <a:headEnd/>
            <a:tailEnd/>
          </a:ln>
        </p:spPr>
        <p:txBody>
          <a:bodyPr wrap="square" rtlCol="0">
            <a:spAutoFit/>
          </a:bodyPr>
          <a:lstStyle/>
          <a:p>
            <a:r>
              <a:rPr lang="en-US" sz="600" dirty="0">
                <a:solidFill>
                  <a:srgbClr val="A6A6A6"/>
                </a:solidFill>
              </a:rPr>
              <a:t>© </a:t>
            </a:r>
            <a:r>
              <a:rPr lang="en-US" sz="600" dirty="0" err="1">
                <a:solidFill>
                  <a:srgbClr val="A6A6A6"/>
                </a:solidFill>
              </a:rPr>
              <a:t>Stokkete</a:t>
            </a:r>
            <a:r>
              <a:rPr lang="en-US" sz="600" dirty="0">
                <a:solidFill>
                  <a:srgbClr val="A6A6A6"/>
                </a:solidFill>
              </a:rPr>
              <a:t> </a:t>
            </a:r>
            <a:r>
              <a:rPr lang="en-US" sz="600" dirty="0" smtClean="0">
                <a:solidFill>
                  <a:srgbClr val="A6A6A6"/>
                </a:solidFill>
              </a:rPr>
              <a:t>/Shutterstock.com </a:t>
            </a:r>
            <a:endParaRPr lang="en-US" sz="600" dirty="0">
              <a:solidFill>
                <a:srgbClr val="A6A6A6"/>
              </a:solidFill>
            </a:endParaRPr>
          </a:p>
        </p:txBody>
      </p:sp>
      <p:pic>
        <p:nvPicPr>
          <p:cNvPr id="4" name="Picture 3" descr="U4S8-Church in World-shutterstock_25272316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676400"/>
            <a:ext cx="4343400" cy="2895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861" y="838200"/>
            <a:ext cx="7772400" cy="533400"/>
          </a:xfrm>
        </p:spPr>
        <p:txBody>
          <a:bodyPr/>
          <a:lstStyle/>
          <a:p>
            <a:r>
              <a:rPr lang="en-US" dirty="0" smtClean="0"/>
              <a:t>Engaging Modern Culture</a:t>
            </a:r>
            <a:endParaRPr lang="en-US" dirty="0"/>
          </a:p>
        </p:txBody>
      </p:sp>
      <p:sp>
        <p:nvSpPr>
          <p:cNvPr id="3" name="Content Placeholder 2"/>
          <p:cNvSpPr>
            <a:spLocks noGrp="1"/>
          </p:cNvSpPr>
          <p:nvPr>
            <p:ph idx="1"/>
          </p:nvPr>
        </p:nvSpPr>
        <p:spPr>
          <a:xfrm>
            <a:off x="931861" y="1447800"/>
            <a:ext cx="7239000" cy="4373563"/>
          </a:xfrm>
        </p:spPr>
        <p:txBody>
          <a:bodyPr/>
          <a:lstStyle/>
          <a:p>
            <a:pPr lvl="0"/>
            <a:r>
              <a:rPr lang="en-US" dirty="0" smtClean="0"/>
              <a:t>The Church has a responsibility to be active in the modern world, promoting and proclaiming the truth that has been entrusted to her—by God.</a:t>
            </a:r>
          </a:p>
          <a:p>
            <a:pPr lvl="0"/>
            <a:r>
              <a:rPr lang="en-US" dirty="0" smtClean="0"/>
              <a:t>The Church often finds itself in the position of standing counter to the</a:t>
            </a:r>
            <a:br>
              <a:rPr lang="en-US" dirty="0" smtClean="0"/>
            </a:br>
            <a:r>
              <a:rPr lang="en-US" dirty="0" smtClean="0"/>
              <a:t>developments in our </a:t>
            </a:r>
            <a:br>
              <a:rPr lang="en-US" dirty="0" smtClean="0"/>
            </a:br>
            <a:r>
              <a:rPr lang="en-US" dirty="0" smtClean="0"/>
              <a:t>modern society.</a:t>
            </a:r>
          </a:p>
          <a:p>
            <a:pPr>
              <a:buNone/>
            </a:pPr>
            <a:endParaRPr lang="en-US" dirty="0"/>
          </a:p>
        </p:txBody>
      </p:sp>
      <p:sp>
        <p:nvSpPr>
          <p:cNvPr id="5" name="TextBox 4"/>
          <p:cNvSpPr txBox="1"/>
          <p:nvPr/>
        </p:nvSpPr>
        <p:spPr bwMode="auto">
          <a:xfrm>
            <a:off x="5410200" y="5943600"/>
            <a:ext cx="1143000" cy="169277"/>
          </a:xfrm>
          <a:prstGeom prst="rect">
            <a:avLst/>
          </a:prstGeom>
          <a:noFill/>
          <a:ln w="9525">
            <a:noFill/>
            <a:miter lim="800000"/>
            <a:headEnd/>
            <a:tailEnd/>
          </a:ln>
        </p:spPr>
        <p:txBody>
          <a:bodyPr wrap="square" rtlCol="0">
            <a:spAutoFit/>
          </a:bodyPr>
          <a:lstStyle/>
          <a:p>
            <a:r>
              <a:rPr lang="en-US" sz="500" dirty="0">
                <a:solidFill>
                  <a:schemeClr val="bg1">
                    <a:lumMod val="50000"/>
                  </a:schemeClr>
                </a:solidFill>
              </a:rPr>
              <a:t>© Coast-to-Coast/iStock.com</a:t>
            </a:r>
          </a:p>
        </p:txBody>
      </p:sp>
      <p:pic>
        <p:nvPicPr>
          <p:cNvPr id="4" name="Picture 3" descr="U4S9-Church in World-iStock_000023031356_Large.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0" y="3200399"/>
            <a:ext cx="3686790" cy="276509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LIC Presentation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w="9525">
          <a:noFill/>
          <a:miter lim="800000"/>
          <a:headEnd/>
          <a:tailEnd/>
        </a:ln>
      </a:spPr>
      <a:bodyPr>
        <a:spAutoFit/>
      </a:bodyPr>
      <a:lstStyle>
        <a:defPPr>
          <a:defRPr sz="800" dirty="0">
            <a:solidFill>
              <a:schemeClr val="bg1">
                <a:lumMod val="65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Template>
  <TotalTime>950</TotalTime>
  <Words>1036</Words>
  <Application>Microsoft Office PowerPoint</Application>
  <PresentationFormat>On-screen Show (4:3)</PresentationFormat>
  <Paragraphs>91</Paragraphs>
  <Slides>17</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LIC Presentation template</vt:lpstr>
      <vt:lpstr>The Church in the World</vt:lpstr>
      <vt:lpstr>Entrusted with Truth</vt:lpstr>
      <vt:lpstr>Truth Inspires Activity</vt:lpstr>
      <vt:lpstr>The Church Is Catholic</vt:lpstr>
      <vt:lpstr>Signs of the Times</vt:lpstr>
      <vt:lpstr>Church and the Modern World</vt:lpstr>
      <vt:lpstr>Proclaim and Act</vt:lpstr>
      <vt:lpstr>Ageless Message</vt:lpstr>
      <vt:lpstr>Engaging Modern Culture</vt:lpstr>
      <vt:lpstr>Today’s Issues</vt:lpstr>
      <vt:lpstr>The Church and Politics</vt:lpstr>
      <vt:lpstr>Right and Responsibility</vt:lpstr>
      <vt:lpstr>Evangelization</vt:lpstr>
      <vt:lpstr>Proclaiming</vt:lpstr>
      <vt:lpstr>Dialogue</vt:lpstr>
      <vt:lpstr>Diversity</vt:lpstr>
      <vt:lpstr>Acknowledgment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Church in the World</dc:title>
  <dc:creator>bmartinka</dc:creator>
  <cp:lastModifiedBy>Brooke Saron</cp:lastModifiedBy>
  <cp:revision>138</cp:revision>
  <dcterms:created xsi:type="dcterms:W3CDTF">2010-11-23T15:13:05Z</dcterms:created>
  <dcterms:modified xsi:type="dcterms:W3CDTF">2016-01-06T18:24:55Z</dcterms:modified>
</cp:coreProperties>
</file>