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8" r:id="rId3"/>
    <p:sldId id="336" r:id="rId4"/>
    <p:sldId id="359" r:id="rId5"/>
    <p:sldId id="360" r:id="rId6"/>
    <p:sldId id="361" r:id="rId7"/>
    <p:sldId id="364" r:id="rId8"/>
    <p:sldId id="363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Singer-Towns" initials="bst" lastIdx="12" clrIdx="0"/>
  <p:cmAuthor id="1" name="lberg" initials="l" lastIdx="2" clrIdx="1"/>
  <p:cmAuthor id="2" name="bholzworth" initials="b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4" autoAdjust="0"/>
    <p:restoredTop sz="82460" autoAdjust="0"/>
  </p:normalViewPr>
  <p:slideViewPr>
    <p:cSldViewPr>
      <p:cViewPr>
        <p:scale>
          <a:sx n="100" d="100"/>
          <a:sy n="100" d="100"/>
        </p:scale>
        <p:origin x="1162" y="-14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[Music: Introduction music such as “Peace Is Flowing like a River”]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3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6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11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92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40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0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8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90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0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7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scriptural quotation in this presentation is from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American Bible with Revised New Testament and Revised Psalms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Copyright © 1991, 1986, and 1970 by the Confraternity of Christian Doctrine, Washington, D.C. Used by the permission of the copyright owner. All Rights Reserved. No part of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American Bible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be reproduced in any form without permission in writing from the copyright owner.)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7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5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1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0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8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8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9"/>
            <a:ext cx="9145586" cy="68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3" r:id="rId5"/>
    <p:sldLayoutId id="2147483672" r:id="rId6"/>
    <p:sldLayoutId id="2147483651" r:id="rId7"/>
    <p:sldLayoutId id="2147483674" r:id="rId8"/>
    <p:sldLayoutId id="2147483652" r:id="rId9"/>
    <p:sldLayoutId id="2147483655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Promoting Peace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Catholic </a:t>
            </a:r>
            <a:r>
              <a:rPr lang="en-US" i="1"/>
              <a:t>Social </a:t>
            </a:r>
            <a:r>
              <a:rPr lang="en-US" i="1" smtClean="0"/>
              <a:t>Justice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20000" y="6019800"/>
            <a:ext cx="1295400" cy="1524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#: TX002005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4800600" y="1430923"/>
            <a:ext cx="3352800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War and Legitimate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Self-Defense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605247" y="4038600"/>
            <a:ext cx="8538753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War and terrorism have been condemned by the Church’s Magisterium throughout all of Catholic social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teaching.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540623" y="2346692"/>
            <a:ext cx="42223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Starting a war is an immoral act and a sin against the Fifth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Commandment.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9600" y="4800600"/>
            <a:ext cx="8538753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War is a threat to the sacredness of life.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93874" y="5257800"/>
            <a:ext cx="8538753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Church tries to prevent war from starting.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4" y="1049923"/>
            <a:ext cx="3543300" cy="2362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93874" y="3564523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err="1" smtClean="0">
                <a:latin typeface="Arial" pitchFamily="34" charset="0"/>
                <a:cs typeface="Arial" pitchFamily="34" charset="0"/>
              </a:rPr>
              <a:t>WikiMediaCommons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89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838200" y="2139733"/>
            <a:ext cx="7543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Legitimate Self-Defense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605247" y="4179332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Legitimate defense can be not only a right but a duty for one who is responsible for the lives of others.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05247" y="3352800"/>
            <a:ext cx="82361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When threatened with bodily harm by an unjust aggressor, we have a right to defend ourselves and other innocent people.</a:t>
            </a:r>
          </a:p>
        </p:txBody>
      </p:sp>
    </p:spTree>
    <p:extLst>
      <p:ext uri="{BB962C8B-B14F-4D97-AF65-F5344CB8AC3E}">
        <p14:creationId xmlns:p14="http://schemas.microsoft.com/office/powerpoint/2010/main" val="1322778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2286000" y="762000"/>
            <a:ext cx="7543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Just War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323262" y="1281007"/>
            <a:ext cx="42111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To help states to determine when war is justified, the Church has developed criteria that must be met for a war to be morally permissible. The conditions for a just war are as follows: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09600" y="2743200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Just cause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The state must have a just cause—that is, it must be using war to prevent or correct a grave, public evil.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9600" y="3276600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Comparative justice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good achieved through war must far outweigh the resulting loss of life and disruption to society.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609600" y="3810000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Legitimate authority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Only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duly constituted public authorities may use deadly force or wage war.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609600" y="4191000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Probability of success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War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may not be used in a futile cause or in a case where disproportionate measures—for example, using nuclear or biological weapons, resulting in massive loss of life—are required to achieve success.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609600" y="4953000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Proportionality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overall destruction expected from the use of force must be outweighed by the good to be achieved. In particular the loss of civilian lives must be avoided at all costs.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609600" y="5562600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Last resort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Force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may be used only after all peaceful alternatives have been seriously tried and exhausted.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" y="687667"/>
            <a:ext cx="261620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9320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304800" y="989052"/>
            <a:ext cx="2819401" cy="5598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The Arms Race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85800" y="1524000"/>
            <a:ext cx="396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After World War II, the United States and the Soviet Union (which included Russia and ten other Eastern European countries) each developed stockpiles of nuclear bombs.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85799" y="3352800"/>
            <a:ext cx="3962401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 policy developed, known as mutually assured destruction (MAD): If one country launched weapons, the other country would immediately launch its own (rather than risk being destroyed), causing catastrophic death and destruction in both countries.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21" y="1090426"/>
            <a:ext cx="3440579" cy="4319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075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304800" y="877669"/>
            <a:ext cx="2438400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The Arms Race (continued)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04801" y="1831538"/>
            <a:ext cx="4533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arms race is a sinful social structure that supports escalating violent conflict between nations.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5300" y="2764393"/>
            <a:ext cx="4381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It has led to the creation of weapons of mass destruction (WMD)—weapons with tremendous destructive potential, capable of killing thousands or millions of people.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5300" y="4306669"/>
            <a:ext cx="43434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Modern weapons include chemical weapons and nuclear weapons.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33400" y="5068669"/>
            <a:ext cx="43053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Use of these weapons always constitutes an unjust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21" y="1090426"/>
            <a:ext cx="3440579" cy="4319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1537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862445" y="1181100"/>
            <a:ext cx="7543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The Arms Trade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609600" y="3262076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Church teaches that the arms race is a serious </a:t>
            </a:r>
            <a:r>
              <a:rPr lang="en-US" dirty="0">
                <a:latin typeface="Arial" pitchFamily="34" charset="0"/>
                <a:cs typeface="Arial" pitchFamily="34" charset="0"/>
              </a:rPr>
              <a:t>threat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peace.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09600" y="1828800"/>
            <a:ext cx="82361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arms race is the international </a:t>
            </a:r>
            <a:r>
              <a:rPr lang="en-US" dirty="0">
                <a:latin typeface="Arial" pitchFamily="34" charset="0"/>
                <a:cs typeface="Arial" pitchFamily="34" charset="0"/>
              </a:rPr>
              <a:t>sale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weapons for profit, without any concern for the moral issues at stake. It is a race, because as one side in a conflict buys weapons, the other side in the conflict responds by buying more weapons too.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05245" y="3886200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Catholic social teaching makes clear that nations have a moral responsibility to regulate arms trade, production, stockpiling, sale, and trafficking.</a:t>
            </a:r>
          </a:p>
        </p:txBody>
      </p:sp>
    </p:spTree>
    <p:extLst>
      <p:ext uri="{BB962C8B-B14F-4D97-AF65-F5344CB8AC3E}">
        <p14:creationId xmlns:p14="http://schemas.microsoft.com/office/powerpoint/2010/main" val="3924072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4909170" y="1371600"/>
            <a:ext cx="2160574" cy="5076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Land Mines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5061570" y="2964432"/>
            <a:ext cx="3930029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After a war is over, the unexploded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land mines </a:t>
            </a:r>
            <a:r>
              <a:rPr lang="en-US" dirty="0">
                <a:latin typeface="Arial" pitchFamily="34" charset="0"/>
                <a:cs typeface="Arial" pitchFamily="34" charset="0"/>
              </a:rPr>
              <a:t>are usually not recovered until they are set off by an unsuspecting passerby, such as a farmer or even a child, causing death or the loss of limbs.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061570" y="1955466"/>
            <a:ext cx="39300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Use of antipersonnel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land mines </a:t>
            </a:r>
            <a:r>
              <a:rPr lang="en-US" dirty="0">
                <a:latin typeface="Arial" pitchFamily="34" charset="0"/>
                <a:cs typeface="Arial" pitchFamily="34" charset="0"/>
              </a:rPr>
              <a:t>is an example of a grave moral issue connected to modern warfare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94506" y="4953000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8" y="1421456"/>
            <a:ext cx="4685705" cy="3074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7175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495971" y="1066800"/>
            <a:ext cx="2644055" cy="44106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Waging Peace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" y="1600200"/>
            <a:ext cx="34333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peaceful </a:t>
            </a:r>
            <a:r>
              <a:rPr lang="en-US" dirty="0">
                <a:latin typeface="Arial" pitchFamily="34" charset="0"/>
                <a:cs typeface="Arial" pitchFamily="34" charset="0"/>
              </a:rPr>
              <a:t>societies requires as much work, dedication, and sacrifice as fighting a war.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1553" y="2819400"/>
            <a:ext cx="342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True peace is the result of working for forgiveness, reconciliation, and justice.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838200" y="47244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Discussion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57200" y="512451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What are some ways I can demonstrate love of enemies?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23" y="844067"/>
            <a:ext cx="4462577" cy="3346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882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4863741" y="1219200"/>
            <a:ext cx="2133600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The Church and Racism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 rot="-1200000">
            <a:off x="3104897" y="4210377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Image in </a:t>
            </a:r>
            <a:r>
              <a:rPr lang="en-US" sz="500" dirty="0" err="1" smtClean="0">
                <a:latin typeface="Arial" pitchFamily="34" charset="0"/>
                <a:cs typeface="Arial" pitchFamily="34" charset="0"/>
              </a:rPr>
              <a:t>shutterstock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5007435" y="2169672"/>
            <a:ext cx="4127859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saving work of Jesus Christ ushers in God’s Kingdom of peace.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016141" y="2855472"/>
            <a:ext cx="4127859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Peace is a divine gift, a fruit of the Holy Spirit, given to those who place their faith in Jesus Christ.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5007435" y="3846072"/>
            <a:ext cx="4127859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Peace is more than just the absence of violence.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/>
          <a:stretch/>
        </p:blipFill>
        <p:spPr>
          <a:xfrm>
            <a:off x="381000" y="1113000"/>
            <a:ext cx="4191000" cy="338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0735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300447" y="1140157"/>
            <a:ext cx="3027528" cy="91724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Waging Peace through Love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239000" y="4402723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err="1" smtClean="0">
                <a:latin typeface="Arial" pitchFamily="34" charset="0"/>
                <a:cs typeface="Arial" pitchFamily="34" charset="0"/>
              </a:rPr>
              <a:t>WikkiMediaCommons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529047" y="2057400"/>
            <a:ext cx="3429000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Work to correct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injustice.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3400" y="2514600"/>
            <a:ext cx="3429000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Build solidarity.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29047" y="2971800"/>
            <a:ext cx="3429000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Promote </a:t>
            </a:r>
            <a:r>
              <a:rPr lang="en-US" dirty="0">
                <a:latin typeface="Arial" pitchFamily="34" charset="0"/>
                <a:cs typeface="Arial" pitchFamily="34" charset="0"/>
              </a:rPr>
              <a:t>forgiveness and reconciliation.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29047" y="3581400"/>
            <a:ext cx="3429000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Make time for prayer.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743200" y="45720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Discussion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56397" y="5096470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How can I commit myself to a life of love, not hatred or violence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dirty="0">
                <a:latin typeface="Arial" pitchFamily="34" charset="0"/>
                <a:cs typeface="Arial" pitchFamily="34" charset="0"/>
              </a:rPr>
              <a:t>steps can I take today?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66800"/>
            <a:ext cx="4281066" cy="3210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955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605247" y="2590800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God calls us to live in peace, respect all creation, and “do to others as you would have them do to you” (Luke 6:31).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758735" y="4895910"/>
            <a:ext cx="8231777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How do you carry out God’s call on a daily basis? Give examples.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56853" y="44958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Discussion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605247" y="914400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Injustice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178923" y="1524000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Oppression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09800" y="763488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Genocide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061063" y="1500851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Torture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962400" y="912911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War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52553" y="1654739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Discrimination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99462" y="946479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Prejudice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248400" y="1477702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Poverty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7348946" y="1065532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Murder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0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4572000" y="1219200"/>
            <a:ext cx="2819400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Commit to Nonviolence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09600" y="5088523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Image in </a:t>
            </a:r>
            <a:r>
              <a:rPr lang="en-US" sz="500" dirty="0" err="1" smtClean="0">
                <a:latin typeface="Arial" pitchFamily="34" charset="0"/>
                <a:cs typeface="Arial" pitchFamily="34" charset="0"/>
              </a:rPr>
              <a:t>shutterstock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4802776" y="2095500"/>
            <a:ext cx="4032071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When we love our enemies, we show them love of God.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807129" y="2781300"/>
            <a:ext cx="403207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People who practice nonviolent love of enemies place trust in God. God calls us to be peacemakers.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802776" y="3771900"/>
            <a:ext cx="4032071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True peace is achieved through nonviolence, acts of love, and constant prayer.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914479" cy="4146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1755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447800" y="3581400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Catholic social teaching defines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violence</a:t>
            </a:r>
            <a:r>
              <a:rPr lang="en-US" dirty="0">
                <a:latin typeface="Arial" pitchFamily="34" charset="0"/>
                <a:cs typeface="Arial" pitchFamily="34" charset="0"/>
              </a:rPr>
              <a:t> as “any human action that causes harm to the life or dignity of another person.”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47800" y="4306669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Acts of violence can be any psychological, social, spiritual, or physical attack on another person or persons.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990600" y="2438400"/>
            <a:ext cx="7543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The Root Cause of Violence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47800" y="31242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root cause of violence is the negative effect of Original Sin.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05247" y="914400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Injustice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78923" y="1524000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Oppression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209800" y="763488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Genocide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061063" y="1500851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Torture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962400" y="912911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War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52553" y="1654739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Discrimination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499462" y="946479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Prejudice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6248400" y="1477702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Poverty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348946" y="1065532"/>
            <a:ext cx="2442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Murder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625962" y="2133600"/>
            <a:ext cx="4289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calling another person a derogatory name or belittling another’s appearance, beliefs, or background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25962" y="3048000"/>
            <a:ext cx="4060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slandering another person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762500" y="1447800"/>
            <a:ext cx="3771900" cy="2438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 Violence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95400" y="36576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bullying another person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295400" y="40386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forcing someone into having sex against his or her will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295400" y="44196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prohibiting </a:t>
            </a:r>
            <a:r>
              <a:rPr lang="en-US" dirty="0">
                <a:latin typeface="Arial" pitchFamily="34" charset="0"/>
                <a:cs typeface="Arial" pitchFamily="34" charset="0"/>
              </a:rPr>
              <a:t>someone from practicing his or her faith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295400" y="4800600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causing people to be poor, hungry, or illiterate because of the unjust distribution of the earth’s resources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289892" y="5462546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selling weapons that will be used in immoral armed conflicts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295400" y="5867400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causing people illness or even death by tampering with the earth’s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50203"/>
            <a:ext cx="2766793" cy="2766793"/>
          </a:xfrm>
          <a:prstGeom prst="rect">
            <a:avLst/>
          </a:prstGeom>
        </p:spPr>
      </p:pic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289892" y="3505200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©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Jomar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Aplaon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Shutterstock.com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4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" grpId="0"/>
      <p:bldP spid="14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609600" y="4114800"/>
            <a:ext cx="8305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Poverty, oppression, discrimination, and other social sins make individuals and groups more prone to look for violent solutions to the problems that face them.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990600" y="3505200"/>
            <a:ext cx="7543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 Violence (continued)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609600" y="5226424"/>
            <a:ext cx="8231777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conditions in your local community might cause people to resort to violence to solve problems?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29788" y="4826314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Partner Share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000"/>
            <a:ext cx="3806626" cy="2583391"/>
          </a:xfrm>
          <a:prstGeom prst="rect">
            <a:avLst/>
          </a:prstGeo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743200" y="3335923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© 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shalunts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Shutterstock.com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9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295400" y="4472494"/>
            <a:ext cx="7086600" cy="36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Brazilian Archbishop Dom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Hélder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Câmara</a:t>
            </a:r>
            <a:r>
              <a:rPr lang="en-US" dirty="0">
                <a:latin typeface="Arial" pitchFamily="34" charset="0"/>
                <a:cs typeface="Arial" pitchFamily="34" charset="0"/>
              </a:rPr>
              <a:t> (1909–1999) first proposed the image of violence as a spiral.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95400" y="5121563"/>
            <a:ext cx="7391400" cy="36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This image portrays how violence and injustice are related and are rooted in the human tendency toward retaliation and revenge.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838200" y="4179999"/>
            <a:ext cx="7543800" cy="9892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The Spiral of Violence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4130758" cy="34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838200" y="1219200"/>
            <a:ext cx="7543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The Spiral of Violence (continued)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605247" y="2650123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Violent response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dirty="0">
                <a:latin typeface="Arial" pitchFamily="34" charset="0"/>
                <a:cs typeface="Arial" pitchFamily="34" charset="0"/>
              </a:rPr>
              <a:t>the injustice is severe, it prompts a response from those affected by it.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605247" y="1964323"/>
            <a:ext cx="82361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Basic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injustice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spiral begins when people resolve a conflict selfishly, by seeking only their own interests at the expense of others.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09600" y="3335923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Violent counter-response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Once </a:t>
            </a:r>
            <a:r>
              <a:rPr lang="en-US" dirty="0">
                <a:latin typeface="Arial" pitchFamily="34" charset="0"/>
                <a:cs typeface="Arial" pitchFamily="34" charset="0"/>
              </a:rPr>
              <a:t>one side decides to use violence to solve the conflict, the other side might see no other choice but to respond with greater violence.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9600" y="4326523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Escalating violence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The level of violence escalates as each side attempts to overcome the other with the use of greater force.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605247" y="5029200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Violence ends temporarily, followed by more injustice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When </a:t>
            </a:r>
            <a:r>
              <a:rPr lang="en-US" dirty="0">
                <a:latin typeface="Arial" pitchFamily="34" charset="0"/>
                <a:cs typeface="Arial" pitchFamily="34" charset="0"/>
              </a:rPr>
              <a:t>one side finally uses enough force to overwhelm the other side, the conflict may temporarily appear to end.</a:t>
            </a:r>
          </a:p>
        </p:txBody>
      </p:sp>
    </p:spTree>
    <p:extLst>
      <p:ext uri="{BB962C8B-B14F-4D97-AF65-F5344CB8AC3E}">
        <p14:creationId xmlns:p14="http://schemas.microsoft.com/office/powerpoint/2010/main" val="2511986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4267200" y="1447800"/>
            <a:ext cx="38481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Ways to Confront Violence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1062447" y="3977356"/>
            <a:ext cx="8538753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nonviolent conflict resolution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1066800" y="4358356"/>
            <a:ext cx="8231777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nonviolent resistance to evil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83784" y="3581400"/>
            <a:ext cx="8236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self-defense from unjust attacker, using minimal violence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38200" y="531489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Discussion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90600" y="5715548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are some ways I can demonstrate love of enemies?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609600" y="4815556"/>
            <a:ext cx="8231777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Jesus teaches: “Love your enemies.”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09600" y="318129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There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morally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acceptable ways to respond to violent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situations: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7865"/>
            <a:ext cx="3044588" cy="2055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62000" y="2878723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Image in </a:t>
            </a:r>
            <a:r>
              <a:rPr lang="en-US" sz="500" dirty="0" err="1" smtClean="0">
                <a:latin typeface="Arial" pitchFamily="34" charset="0"/>
                <a:cs typeface="Arial" pitchFamily="34" charset="0"/>
              </a:rPr>
              <a:t>shutterstock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86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914400" y="2971800"/>
            <a:ext cx="80010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bishops have called for the government, the entertainment industry, citizens, and parents to be morally responsible in regulating, creating, and using media with explicit sexual and violent content.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14400" y="4191000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You have a responsibility to feed your mind, heart, and soul with media choices that nourish your respect for human dignity.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838200" y="2133600"/>
            <a:ext cx="7543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The Impact of Violent Media</a:t>
            </a:r>
          </a:p>
        </p:txBody>
      </p:sp>
    </p:spTree>
    <p:extLst>
      <p:ext uri="{BB962C8B-B14F-4D97-AF65-F5344CB8AC3E}">
        <p14:creationId xmlns:p14="http://schemas.microsoft.com/office/powerpoint/2010/main" val="1863304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789</TotalTime>
  <Words>1467</Words>
  <Application>Microsoft Office PowerPoint</Application>
  <PresentationFormat>On-screen Show (4:3)</PresentationFormat>
  <Paragraphs>143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LIC Presentation template-New</vt:lpstr>
      <vt:lpstr>Promoting Peace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Brian Holzworth</cp:lastModifiedBy>
  <cp:revision>154</cp:revision>
  <dcterms:created xsi:type="dcterms:W3CDTF">2011-06-08T19:56:13Z</dcterms:created>
  <dcterms:modified xsi:type="dcterms:W3CDTF">2014-03-06T15:54:16Z</dcterms:modified>
</cp:coreProperties>
</file>