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5171" autoAdjust="0"/>
  </p:normalViewPr>
  <p:slideViewPr>
    <p:cSldViewPr>
      <p:cViewPr varScale="1">
        <p:scale>
          <a:sx n="90" d="100"/>
          <a:sy n="90" d="100"/>
        </p:scale>
        <p:origin x="1482"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91079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the importance of the third principle. Ask how that point might affect the principle that follows it.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for a definition of </a:t>
            </a:r>
            <a:r>
              <a:rPr lang="en-US" sz="1200" i="1" kern="1200" dirty="0" smtClean="0">
                <a:solidFill>
                  <a:schemeClr val="tx1"/>
                </a:solidFill>
                <a:latin typeface="+mn-lt"/>
                <a:ea typeface="+mn-ea"/>
                <a:cs typeface="+mn-cs"/>
              </a:rPr>
              <a:t>evangelization</a:t>
            </a:r>
            <a:r>
              <a:rPr lang="en-US" sz="1200" kern="1200" dirty="0" smtClean="0">
                <a:solidFill>
                  <a:schemeClr val="tx1"/>
                </a:solidFill>
                <a:latin typeface="+mn-lt"/>
                <a:ea typeface="+mn-ea"/>
                <a:cs typeface="+mn-cs"/>
              </a:rPr>
              <a:t> (the proclamation of Christ through both word and deed).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aloud the paragraph that concludes article 53 of the student book, “In our present world  .  .  .” Ask the question following that paragraph: “What is one ‘sign of the times’ today that you think merits the Church’s attention?”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With the students, brainstorm some issues illustrating the last point. Include a range of issues, reflecting the Church’s teachings on social justice, the media, family life, and personal morality.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the principle of separation of church and state does not require the Church, or other faith communities, to refrain from stating their views about political issues. Discuss the second sidebar in article 54 of the student book, “Faithful Citizenship.”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the Church recognizes that all human life, from the moment of conception to natural death, is sacred and should be treated with dignity. Ask for examples of efforts the students have been involved in to promote a culture of life. Consider sharing your own efforts.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who in the Church has a responsibility to share the Good News of Jesus Christ (everyone). Remind the students of the evangelizing activity of Jesus and his Apostles, and the mission the Risen Lord gave to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how people they know evangelize by the witness of their lives. Ask how the deacons and priests in their parish evangelize in a special way. (See article 55, the section “Examples of Evangelization,” in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think about their own parish or school: Are there people whose culture is not represented in worship practices? How might the principle of </a:t>
            </a:r>
            <a:r>
              <a:rPr lang="en-US" sz="1200" kern="1200" dirty="0" err="1" smtClean="0">
                <a:solidFill>
                  <a:schemeClr val="tx1"/>
                </a:solidFill>
                <a:latin typeface="+mn-lt"/>
                <a:ea typeface="+mn-ea"/>
                <a:cs typeface="+mn-cs"/>
              </a:rPr>
              <a:t>inculturation</a:t>
            </a:r>
            <a:r>
              <a:rPr lang="en-US" sz="1200" kern="1200" dirty="0" smtClean="0">
                <a:solidFill>
                  <a:schemeClr val="tx1"/>
                </a:solidFill>
                <a:latin typeface="+mn-lt"/>
                <a:ea typeface="+mn-ea"/>
                <a:cs typeface="+mn-cs"/>
              </a:rPr>
              <a:t> be applied or extended?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Church </a:t>
            </a:r>
            <a:r>
              <a:rPr lang="en-US" dirty="0" smtClean="0"/>
              <a:t/>
            </a:r>
            <a:br>
              <a:rPr lang="en-US" dirty="0" smtClean="0"/>
            </a:br>
            <a:r>
              <a:rPr lang="en-US" dirty="0" smtClean="0"/>
              <a:t>and </a:t>
            </a:r>
            <a:r>
              <a:rPr lang="en-US" dirty="0"/>
              <a:t>the World</a:t>
            </a:r>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dirty="0" smtClean="0"/>
              <a:t>The Church</a:t>
            </a:r>
          </a:p>
          <a:p>
            <a:pPr marL="0" indent="0" algn="ctr">
              <a:buNone/>
            </a:pPr>
            <a:r>
              <a:rPr lang="en-US" dirty="0" smtClean="0"/>
              <a:t>Unit </a:t>
            </a:r>
            <a:r>
              <a:rPr lang="en-US" dirty="0" smtClean="0"/>
              <a:t>4, </a:t>
            </a:r>
            <a:r>
              <a:rPr lang="en-US" dirty="0"/>
              <a:t>Chapter </a:t>
            </a:r>
            <a:r>
              <a:rPr lang="en-US" dirty="0" smtClean="0"/>
              <a:t>13</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TX005563</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Evangelization</a:t>
            </a:r>
          </a:p>
        </p:txBody>
      </p:sp>
      <p:sp>
        <p:nvSpPr>
          <p:cNvPr id="7" name="Text Placeholder 3"/>
          <p:cNvSpPr>
            <a:spLocks noGrp="1"/>
          </p:cNvSpPr>
          <p:nvPr>
            <p:ph idx="1"/>
          </p:nvPr>
        </p:nvSpPr>
        <p:spPr>
          <a:prstGeom prst="rect">
            <a:avLst/>
          </a:prstGeom>
        </p:spPr>
        <p:txBody>
          <a:bodyPr/>
          <a:lstStyle/>
          <a:p>
            <a:r>
              <a:rPr lang="en-US" dirty="0"/>
              <a:t>We respect religious </a:t>
            </a:r>
            <a:r>
              <a:rPr lang="en-US" dirty="0" smtClean="0"/>
              <a:t>freedom,</a:t>
            </a:r>
            <a:br>
              <a:rPr lang="en-US" dirty="0" smtClean="0"/>
            </a:br>
            <a:r>
              <a:rPr lang="en-US" dirty="0" smtClean="0"/>
              <a:t>yet </a:t>
            </a:r>
            <a:r>
              <a:rPr lang="en-US" dirty="0"/>
              <a:t>we proclaim the truth boldly.</a:t>
            </a:r>
          </a:p>
          <a:p>
            <a:r>
              <a:rPr lang="en-US" dirty="0" smtClean="0"/>
              <a:t>We </a:t>
            </a:r>
            <a:r>
              <a:rPr lang="en-US" dirty="0"/>
              <a:t>use the latest </a:t>
            </a:r>
            <a:r>
              <a:rPr lang="en-US" dirty="0" smtClean="0"/>
              <a:t>technologies</a:t>
            </a:r>
            <a:br>
              <a:rPr lang="en-US" dirty="0" smtClean="0"/>
            </a:br>
            <a:r>
              <a:rPr lang="en-US" dirty="0" smtClean="0"/>
              <a:t>to </a:t>
            </a:r>
            <a:r>
              <a:rPr lang="en-US" dirty="0"/>
              <a:t>evangelize.</a:t>
            </a:r>
          </a:p>
          <a:p>
            <a:r>
              <a:rPr lang="en-US" dirty="0" smtClean="0"/>
              <a:t>We </a:t>
            </a:r>
            <a:r>
              <a:rPr lang="en-US" dirty="0"/>
              <a:t>commit to </a:t>
            </a:r>
            <a:r>
              <a:rPr lang="en-US" dirty="0" smtClean="0"/>
              <a:t/>
            </a:r>
            <a:br>
              <a:rPr lang="en-US" dirty="0" smtClean="0"/>
            </a:br>
            <a:r>
              <a:rPr lang="en-US" dirty="0" smtClean="0"/>
              <a:t>personal </a:t>
            </a:r>
            <a:r>
              <a:rPr lang="en-US" dirty="0"/>
              <a:t>holiness.</a:t>
            </a:r>
          </a:p>
          <a:p>
            <a:r>
              <a:rPr lang="en-US" dirty="0" smtClean="0"/>
              <a:t>We </a:t>
            </a:r>
            <a:r>
              <a:rPr lang="en-US" dirty="0"/>
              <a:t>reach out to </a:t>
            </a:r>
            <a:r>
              <a:rPr lang="en-US" dirty="0" smtClean="0"/>
              <a:t/>
            </a:r>
            <a:br>
              <a:rPr lang="en-US" dirty="0" smtClean="0"/>
            </a:br>
            <a:r>
              <a:rPr lang="en-US" dirty="0" smtClean="0"/>
              <a:t>people </a:t>
            </a:r>
            <a:r>
              <a:rPr lang="en-US" dirty="0"/>
              <a:t>of all ages.</a:t>
            </a:r>
          </a:p>
        </p:txBody>
      </p:sp>
      <p:sp>
        <p:nvSpPr>
          <p:cNvPr id="6" name="TextBox 5"/>
          <p:cNvSpPr txBox="1"/>
          <p:nvPr/>
        </p:nvSpPr>
        <p:spPr bwMode="auto">
          <a:xfrm>
            <a:off x="4577443" y="5519152"/>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Mark </a:t>
            </a:r>
            <a:r>
              <a:rPr lang="en-US" sz="800" dirty="0" err="1" smtClean="0">
                <a:solidFill>
                  <a:schemeClr val="bg1">
                    <a:lumMod val="65000"/>
                  </a:schemeClr>
                </a:solidFill>
              </a:rPr>
              <a:t>Skainy</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6" name="Picture 2" descr="C:\Users\bmartinka\Google Drive\SMP files\Church Chapter PPTs\New folder (2)\PPT_Images\C13S10-169126397Shutterstock.jpg"/>
          <p:cNvPicPr>
            <a:picLocks noChangeAspect="1" noChangeArrowheads="1"/>
          </p:cNvPicPr>
          <p:nvPr/>
        </p:nvPicPr>
        <p:blipFill>
          <a:blip r:embed="rId3" cstate="print"/>
          <a:srcRect/>
          <a:stretch>
            <a:fillRect/>
          </a:stretch>
        </p:blipFill>
        <p:spPr bwMode="auto">
          <a:xfrm>
            <a:off x="4724401" y="3124201"/>
            <a:ext cx="3581400" cy="2384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Engaging the </a:t>
            </a:r>
            <a:r>
              <a:rPr lang="en-US" dirty="0" smtClean="0"/>
              <a:t>World</a:t>
            </a:r>
            <a:endParaRPr lang="en-US" dirty="0"/>
          </a:p>
        </p:txBody>
      </p:sp>
      <p:sp>
        <p:nvSpPr>
          <p:cNvPr id="7" name="Text Placeholder 3"/>
          <p:cNvSpPr>
            <a:spLocks noGrp="1"/>
          </p:cNvSpPr>
          <p:nvPr>
            <p:ph idx="1"/>
          </p:nvPr>
        </p:nvSpPr>
        <p:spPr>
          <a:prstGeom prst="rect">
            <a:avLst/>
          </a:prstGeom>
        </p:spPr>
        <p:txBody>
          <a:bodyPr/>
          <a:lstStyle/>
          <a:p>
            <a:r>
              <a:rPr lang="en-US" dirty="0"/>
              <a:t>The Church is entrusted with handing down the truths of the Catholic faith.</a:t>
            </a:r>
          </a:p>
          <a:p>
            <a:r>
              <a:rPr lang="en-US" dirty="0" smtClean="0"/>
              <a:t>Evangelization </a:t>
            </a:r>
            <a:r>
              <a:rPr lang="en-US" dirty="0"/>
              <a:t>requires active engagement with modern life and culture. </a:t>
            </a:r>
          </a:p>
        </p:txBody>
      </p:sp>
      <p:sp>
        <p:nvSpPr>
          <p:cNvPr id="6" name="TextBox 5"/>
          <p:cNvSpPr txBox="1"/>
          <p:nvPr/>
        </p:nvSpPr>
        <p:spPr bwMode="auto">
          <a:xfrm>
            <a:off x="2438400" y="64901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Kobby Dagan / Shutterstock.com</a:t>
            </a:r>
            <a:endParaRPr lang="en-US" sz="800" dirty="0">
              <a:solidFill>
                <a:schemeClr val="bg1">
                  <a:lumMod val="65000"/>
                </a:schemeClr>
              </a:solidFill>
            </a:endParaRPr>
          </a:p>
        </p:txBody>
      </p:sp>
      <p:pic>
        <p:nvPicPr>
          <p:cNvPr id="9218" name="Picture 2" descr="C:\Users\bmartinka\Google Drive\SMP files\Church Chapter PPTs\New folder (2)\PPT_Images\C13S2-99185504Shutterstock.jpg"/>
          <p:cNvPicPr>
            <a:picLocks noChangeAspect="1" noChangeArrowheads="1"/>
          </p:cNvPicPr>
          <p:nvPr/>
        </p:nvPicPr>
        <p:blipFill>
          <a:blip r:embed="rId4" cstate="print"/>
          <a:srcRect/>
          <a:stretch>
            <a:fillRect/>
          </a:stretch>
        </p:blipFill>
        <p:spPr bwMode="auto">
          <a:xfrm>
            <a:off x="2551112" y="3657600"/>
            <a:ext cx="4154488" cy="27813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Signs of the Times</a:t>
            </a:r>
          </a:p>
        </p:txBody>
      </p:sp>
      <p:sp>
        <p:nvSpPr>
          <p:cNvPr id="7" name="Text Placeholder 3"/>
          <p:cNvSpPr>
            <a:spLocks noGrp="1"/>
          </p:cNvSpPr>
          <p:nvPr>
            <p:ph idx="1"/>
          </p:nvPr>
        </p:nvSpPr>
        <p:spPr>
          <a:prstGeom prst="rect">
            <a:avLst/>
          </a:prstGeom>
        </p:spPr>
        <p:txBody>
          <a:bodyPr/>
          <a:lstStyle/>
          <a:p>
            <a:r>
              <a:rPr lang="en-US" dirty="0"/>
              <a:t>The Church looks at the particular circumstances of each generation.</a:t>
            </a:r>
          </a:p>
          <a:p>
            <a:r>
              <a:rPr lang="en-US" dirty="0" smtClean="0"/>
              <a:t>She </a:t>
            </a:r>
            <a:r>
              <a:rPr lang="en-US" dirty="0"/>
              <a:t>interprets them in </a:t>
            </a:r>
            <a:r>
              <a:rPr lang="en-US" dirty="0" smtClean="0"/>
              <a:t/>
            </a:r>
            <a:br>
              <a:rPr lang="en-US" dirty="0" smtClean="0"/>
            </a:br>
            <a:r>
              <a:rPr lang="en-US" dirty="0" smtClean="0"/>
              <a:t>the </a:t>
            </a:r>
            <a:r>
              <a:rPr lang="en-US" dirty="0"/>
              <a:t>light of Sacred </a:t>
            </a:r>
            <a:r>
              <a:rPr lang="en-US" dirty="0" smtClean="0"/>
              <a:t/>
            </a:r>
            <a:br>
              <a:rPr lang="en-US" dirty="0" smtClean="0"/>
            </a:br>
            <a:r>
              <a:rPr lang="en-US" dirty="0" smtClean="0"/>
              <a:t>Scripture </a:t>
            </a:r>
            <a:r>
              <a:rPr lang="en-US" dirty="0"/>
              <a:t>and Tradition. </a:t>
            </a:r>
          </a:p>
          <a:p>
            <a:r>
              <a:rPr lang="en-US" dirty="0" smtClean="0"/>
              <a:t>The </a:t>
            </a:r>
            <a:r>
              <a:rPr lang="en-US" dirty="0"/>
              <a:t>Church must apply </a:t>
            </a:r>
            <a:r>
              <a:rPr lang="en-US" dirty="0" smtClean="0"/>
              <a:t/>
            </a:r>
            <a:br>
              <a:rPr lang="en-US" dirty="0" smtClean="0"/>
            </a:br>
            <a:r>
              <a:rPr lang="en-US" dirty="0" smtClean="0"/>
              <a:t>that </a:t>
            </a:r>
            <a:r>
              <a:rPr lang="en-US" dirty="0"/>
              <a:t>message to the </a:t>
            </a:r>
            <a:r>
              <a:rPr lang="en-US" dirty="0" smtClean="0"/>
              <a:t/>
            </a:r>
            <a:br>
              <a:rPr lang="en-US" dirty="0" smtClean="0"/>
            </a:br>
            <a:r>
              <a:rPr lang="en-US" dirty="0" smtClean="0"/>
              <a:t>issues </a:t>
            </a:r>
            <a:r>
              <a:rPr lang="en-US" dirty="0"/>
              <a:t>each generation </a:t>
            </a:r>
            <a:r>
              <a:rPr lang="en-US" dirty="0" smtClean="0"/>
              <a:t/>
            </a:r>
            <a:br>
              <a:rPr lang="en-US" dirty="0" smtClean="0"/>
            </a:br>
            <a:r>
              <a:rPr lang="en-US" dirty="0" smtClean="0"/>
              <a:t>faces</a:t>
            </a:r>
            <a:r>
              <a:rPr lang="en-US" dirty="0"/>
              <a:t>. </a:t>
            </a:r>
          </a:p>
        </p:txBody>
      </p:sp>
      <p:sp>
        <p:nvSpPr>
          <p:cNvPr id="6" name="TextBox 5"/>
          <p:cNvSpPr txBox="1"/>
          <p:nvPr/>
        </p:nvSpPr>
        <p:spPr bwMode="auto">
          <a:xfrm>
            <a:off x="5105400" y="514187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Robert J. </a:t>
            </a:r>
            <a:r>
              <a:rPr lang="en-US" sz="800" dirty="0" err="1" smtClean="0">
                <a:solidFill>
                  <a:schemeClr val="bg1">
                    <a:lumMod val="65000"/>
                  </a:schemeClr>
                </a:solidFill>
              </a:rPr>
              <a:t>Daveant</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descr="C:\Users\bmartinka\Google Drive\SMP files\Church Chapter PPTs\New folder (2)\PPT_Images\C13S3-5717038Shutterstock.jpg"/>
          <p:cNvPicPr>
            <a:picLocks noChangeAspect="1" noChangeArrowheads="1"/>
          </p:cNvPicPr>
          <p:nvPr/>
        </p:nvPicPr>
        <p:blipFill>
          <a:blip r:embed="rId3" cstate="print"/>
          <a:srcRect/>
          <a:stretch>
            <a:fillRect/>
          </a:stretch>
        </p:blipFill>
        <p:spPr bwMode="auto">
          <a:xfrm>
            <a:off x="5211702" y="2732051"/>
            <a:ext cx="3500697" cy="2333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Modern Culture</a:t>
            </a:r>
          </a:p>
        </p:txBody>
      </p:sp>
      <p:sp>
        <p:nvSpPr>
          <p:cNvPr id="7" name="Text Placeholder 3"/>
          <p:cNvSpPr>
            <a:spLocks noGrp="1"/>
          </p:cNvSpPr>
          <p:nvPr>
            <p:ph idx="1"/>
          </p:nvPr>
        </p:nvSpPr>
        <p:spPr>
          <a:xfrm>
            <a:off x="1371600" y="1752600"/>
            <a:ext cx="4419600" cy="4373563"/>
          </a:xfrm>
          <a:prstGeom prst="rect">
            <a:avLst/>
          </a:prstGeom>
        </p:spPr>
        <p:txBody>
          <a:bodyPr/>
          <a:lstStyle/>
          <a:p>
            <a:r>
              <a:rPr lang="en-US" dirty="0"/>
              <a:t>The Catholic Church must be active in the modern world, proclaiming the truth.</a:t>
            </a:r>
          </a:p>
          <a:p>
            <a:r>
              <a:rPr lang="en-US" dirty="0" smtClean="0"/>
              <a:t>She </a:t>
            </a:r>
            <a:r>
              <a:rPr lang="en-US" dirty="0"/>
              <a:t>must take advantage of the latest technologies and cultural developments.</a:t>
            </a:r>
          </a:p>
          <a:p>
            <a:r>
              <a:rPr lang="en-US" dirty="0" smtClean="0"/>
              <a:t>The </a:t>
            </a:r>
            <a:r>
              <a:rPr lang="en-US" dirty="0"/>
              <a:t>Church often stands counter to developments in our modern society.</a:t>
            </a:r>
          </a:p>
        </p:txBody>
      </p:sp>
      <p:sp>
        <p:nvSpPr>
          <p:cNvPr id="6" name="TextBox 5"/>
          <p:cNvSpPr txBox="1"/>
          <p:nvPr/>
        </p:nvSpPr>
        <p:spPr bwMode="auto">
          <a:xfrm>
            <a:off x="6094042" y="5334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Jiri Hera / Shutterstock.com</a:t>
            </a:r>
            <a:endParaRPr lang="en-US" sz="800" dirty="0">
              <a:solidFill>
                <a:schemeClr val="bg1">
                  <a:lumMod val="65000"/>
                </a:schemeClr>
              </a:solidFill>
            </a:endParaRPr>
          </a:p>
        </p:txBody>
      </p:sp>
      <p:pic>
        <p:nvPicPr>
          <p:cNvPr id="7170" name="Picture 2" descr="C:\Users\bmartinka\Google Drive\SMP files\Church Chapter PPTs\New folder (2)\PPT_Images\C13S4-210140266Shutterstock.jpg"/>
          <p:cNvPicPr>
            <a:picLocks noChangeAspect="1" noChangeArrowheads="1"/>
          </p:cNvPicPr>
          <p:nvPr/>
        </p:nvPicPr>
        <p:blipFill>
          <a:blip r:embed="rId3" cstate="print"/>
          <a:srcRect/>
          <a:stretch>
            <a:fillRect/>
          </a:stretch>
        </p:blipFill>
        <p:spPr bwMode="auto">
          <a:xfrm>
            <a:off x="6019800" y="1768043"/>
            <a:ext cx="2362572" cy="3544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Bringing Christian Values into Politics</a:t>
            </a:r>
          </a:p>
        </p:txBody>
      </p:sp>
      <p:sp>
        <p:nvSpPr>
          <p:cNvPr id="7" name="Text Placeholder 3"/>
          <p:cNvSpPr>
            <a:spLocks noGrp="1"/>
          </p:cNvSpPr>
          <p:nvPr>
            <p:ph idx="1"/>
          </p:nvPr>
        </p:nvSpPr>
        <p:spPr>
          <a:xfrm>
            <a:off x="3810000" y="1752600"/>
            <a:ext cx="4038600" cy="4373563"/>
          </a:xfrm>
          <a:prstGeom prst="rect">
            <a:avLst/>
          </a:prstGeom>
        </p:spPr>
        <p:txBody>
          <a:bodyPr/>
          <a:lstStyle/>
          <a:p>
            <a:r>
              <a:rPr lang="en-US" dirty="0"/>
              <a:t>The prophetic mission of the Church extends to political issues.</a:t>
            </a:r>
          </a:p>
          <a:p>
            <a:r>
              <a:rPr lang="en-US" dirty="0" smtClean="0"/>
              <a:t>The </a:t>
            </a:r>
            <a:r>
              <a:rPr lang="en-US" dirty="0"/>
              <a:t>Church is careful not to advocate for specific political candidates or parties;</a:t>
            </a:r>
          </a:p>
          <a:p>
            <a:r>
              <a:rPr lang="en-US" dirty="0" smtClean="0"/>
              <a:t>instead </a:t>
            </a:r>
            <a:r>
              <a:rPr lang="en-US" dirty="0"/>
              <a:t>she addresses specific issues.</a:t>
            </a:r>
          </a:p>
        </p:txBody>
      </p:sp>
      <p:sp>
        <p:nvSpPr>
          <p:cNvPr id="6" name="TextBox 5"/>
          <p:cNvSpPr txBox="1"/>
          <p:nvPr/>
        </p:nvSpPr>
        <p:spPr bwMode="auto">
          <a:xfrm rot="21277727">
            <a:off x="1147738" y="5333194"/>
            <a:ext cx="2434948"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nata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6146" name="Picture 2" descr="C:\Users\bmartinka\Google Drive\SMP files\Church Chapter PPTs\New folder (2)\PPT_Images\C13S5-517986Shutterstock.jpg"/>
          <p:cNvPicPr>
            <a:picLocks noChangeAspect="1" noChangeArrowheads="1"/>
          </p:cNvPicPr>
          <p:nvPr/>
        </p:nvPicPr>
        <p:blipFill>
          <a:blip r:embed="rId3" cstate="print"/>
          <a:srcRect/>
          <a:stretch>
            <a:fillRect/>
          </a:stretch>
        </p:blipFill>
        <p:spPr bwMode="auto">
          <a:xfrm>
            <a:off x="1143000" y="1981200"/>
            <a:ext cx="2159000" cy="32385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Pressing Issue: The Culture of Death</a:t>
            </a:r>
          </a:p>
        </p:txBody>
      </p:sp>
      <p:sp>
        <p:nvSpPr>
          <p:cNvPr id="7" name="Text Placeholder 3"/>
          <p:cNvSpPr>
            <a:spLocks noGrp="1"/>
          </p:cNvSpPr>
          <p:nvPr>
            <p:ph idx="1"/>
          </p:nvPr>
        </p:nvSpPr>
        <p:spPr>
          <a:prstGeom prst="rect">
            <a:avLst/>
          </a:prstGeom>
        </p:spPr>
        <p:txBody>
          <a:bodyPr/>
          <a:lstStyle/>
          <a:p>
            <a:r>
              <a:rPr lang="en-US" dirty="0"/>
              <a:t>The Church works to address poverty, environmental issues  .  .  .</a:t>
            </a:r>
          </a:p>
          <a:p>
            <a:r>
              <a:rPr lang="en-US" dirty="0" smtClean="0"/>
              <a:t>whatever </a:t>
            </a:r>
            <a:r>
              <a:rPr lang="en-US" dirty="0"/>
              <a:t>threatens the dignity of the human person.</a:t>
            </a:r>
          </a:p>
          <a:p>
            <a:r>
              <a:rPr lang="en-US" dirty="0" smtClean="0"/>
              <a:t>The </a:t>
            </a:r>
            <a:r>
              <a:rPr lang="en-US" dirty="0"/>
              <a:t>Church stands firm in promoting a culture of life. </a:t>
            </a:r>
          </a:p>
        </p:txBody>
      </p:sp>
      <p:sp>
        <p:nvSpPr>
          <p:cNvPr id="6" name="TextBox 5"/>
          <p:cNvSpPr txBox="1"/>
          <p:nvPr/>
        </p:nvSpPr>
        <p:spPr bwMode="auto">
          <a:xfrm>
            <a:off x="2785274"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Strahil</a:t>
            </a:r>
            <a:r>
              <a:rPr lang="en-US" sz="800" dirty="0" smtClean="0">
                <a:solidFill>
                  <a:schemeClr val="bg1">
                    <a:lumMod val="65000"/>
                  </a:schemeClr>
                </a:solidFill>
              </a:rPr>
              <a:t> </a:t>
            </a:r>
            <a:r>
              <a:rPr lang="en-US" sz="800" dirty="0" err="1" smtClean="0">
                <a:solidFill>
                  <a:schemeClr val="bg1">
                    <a:lumMod val="65000"/>
                  </a:schemeClr>
                </a:solidFill>
              </a:rPr>
              <a:t>Dimitrov</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122" name="Picture 2" descr="C:\Users\bmartinka\Google Drive\SMP files\Church Chapter PPTs\New folder (2)\PPT_Images\C13S6-130322993Shutterstock.jpg"/>
          <p:cNvPicPr>
            <a:picLocks noChangeAspect="1" noChangeArrowheads="1"/>
          </p:cNvPicPr>
          <p:nvPr/>
        </p:nvPicPr>
        <p:blipFill>
          <a:blip r:embed="rId3" cstate="print"/>
          <a:srcRect/>
          <a:stretch>
            <a:fillRect/>
          </a:stretch>
        </p:blipFill>
        <p:spPr bwMode="auto">
          <a:xfrm>
            <a:off x="2743200" y="4191000"/>
            <a:ext cx="3619948" cy="2403872"/>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Evangelization</a:t>
            </a:r>
          </a:p>
        </p:txBody>
      </p:sp>
      <p:sp>
        <p:nvSpPr>
          <p:cNvPr id="7" name="Text Placeholder 3"/>
          <p:cNvSpPr>
            <a:spLocks noGrp="1"/>
          </p:cNvSpPr>
          <p:nvPr>
            <p:ph idx="1"/>
          </p:nvPr>
        </p:nvSpPr>
        <p:spPr>
          <a:prstGeom prst="rect">
            <a:avLst/>
          </a:prstGeom>
        </p:spPr>
        <p:txBody>
          <a:bodyPr/>
          <a:lstStyle/>
          <a:p>
            <a:r>
              <a:rPr lang="en-US" dirty="0"/>
              <a:t>The Church must reach </a:t>
            </a:r>
            <a:r>
              <a:rPr lang="en-US" dirty="0" smtClean="0"/>
              <a:t/>
            </a:r>
            <a:br>
              <a:rPr lang="en-US" dirty="0" smtClean="0"/>
            </a:br>
            <a:r>
              <a:rPr lang="en-US" dirty="0" smtClean="0"/>
              <a:t>out </a:t>
            </a:r>
            <a:r>
              <a:rPr lang="en-US" dirty="0"/>
              <a:t>to those who do not </a:t>
            </a:r>
            <a:r>
              <a:rPr lang="en-US" dirty="0" smtClean="0"/>
              <a:t/>
            </a:r>
            <a:br>
              <a:rPr lang="en-US" dirty="0" smtClean="0"/>
            </a:br>
            <a:r>
              <a:rPr lang="en-US" dirty="0" smtClean="0"/>
              <a:t>know </a:t>
            </a:r>
            <a:r>
              <a:rPr lang="en-US" dirty="0"/>
              <a:t>Christ or the </a:t>
            </a:r>
            <a:r>
              <a:rPr lang="en-US" dirty="0" smtClean="0"/>
              <a:t/>
            </a:r>
            <a:br>
              <a:rPr lang="en-US" dirty="0" smtClean="0"/>
            </a:br>
            <a:r>
              <a:rPr lang="en-US" dirty="0" smtClean="0"/>
              <a:t>Gospel</a:t>
            </a:r>
            <a:r>
              <a:rPr lang="en-US" dirty="0"/>
              <a:t>. </a:t>
            </a:r>
          </a:p>
          <a:p>
            <a:r>
              <a:rPr lang="en-US" dirty="0" smtClean="0"/>
              <a:t>She </a:t>
            </a:r>
            <a:r>
              <a:rPr lang="en-US" dirty="0"/>
              <a:t>must serve and </a:t>
            </a:r>
            <a:r>
              <a:rPr lang="en-US" dirty="0" smtClean="0"/>
              <a:t/>
            </a:r>
            <a:br>
              <a:rPr lang="en-US" dirty="0" smtClean="0"/>
            </a:br>
            <a:r>
              <a:rPr lang="en-US" dirty="0" smtClean="0"/>
              <a:t>care </a:t>
            </a:r>
            <a:r>
              <a:rPr lang="en-US" dirty="0"/>
              <a:t>for vibrant </a:t>
            </a:r>
            <a:r>
              <a:rPr lang="en-US" dirty="0" smtClean="0"/>
              <a:t/>
            </a:r>
            <a:br>
              <a:rPr lang="en-US" dirty="0" smtClean="0"/>
            </a:br>
            <a:r>
              <a:rPr lang="en-US" dirty="0" smtClean="0"/>
              <a:t>Christian </a:t>
            </a:r>
            <a:r>
              <a:rPr lang="en-US" dirty="0"/>
              <a:t>communities  .  .  .</a:t>
            </a:r>
          </a:p>
          <a:p>
            <a:r>
              <a:rPr lang="en-US" dirty="0" smtClean="0"/>
              <a:t>and </a:t>
            </a:r>
            <a:r>
              <a:rPr lang="en-US" dirty="0"/>
              <a:t>re-evangelize the baptized who no longer actively live their faith.</a:t>
            </a:r>
          </a:p>
        </p:txBody>
      </p:sp>
      <p:sp>
        <p:nvSpPr>
          <p:cNvPr id="6" name="TextBox 5"/>
          <p:cNvSpPr txBox="1"/>
          <p:nvPr/>
        </p:nvSpPr>
        <p:spPr bwMode="auto">
          <a:xfrm>
            <a:off x="5562600" y="4017843"/>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Vladimir Arndt / Shutterstock.com</a:t>
            </a:r>
            <a:endParaRPr lang="en-US" sz="800" dirty="0">
              <a:solidFill>
                <a:schemeClr val="bg1">
                  <a:lumMod val="65000"/>
                </a:schemeClr>
              </a:solidFill>
            </a:endParaRPr>
          </a:p>
        </p:txBody>
      </p:sp>
      <p:pic>
        <p:nvPicPr>
          <p:cNvPr id="4098" name="Picture 2" descr="C:\Users\bmartinka\Google Drive\SMP files\Church Chapter PPTs\New folder (2)\PPT_Images\C13S7-149028368Shutterstock.jpg"/>
          <p:cNvPicPr>
            <a:picLocks noChangeAspect="1" noChangeArrowheads="1"/>
          </p:cNvPicPr>
          <p:nvPr/>
        </p:nvPicPr>
        <p:blipFill>
          <a:blip r:embed="rId3" cstate="print"/>
          <a:srcRect/>
          <a:stretch>
            <a:fillRect/>
          </a:stretch>
        </p:blipFill>
        <p:spPr bwMode="auto">
          <a:xfrm>
            <a:off x="5238750" y="1775637"/>
            <a:ext cx="3295650" cy="22191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Evangelization</a:t>
            </a:r>
          </a:p>
        </p:txBody>
      </p:sp>
      <p:sp>
        <p:nvSpPr>
          <p:cNvPr id="7" name="Text Placeholder 3"/>
          <p:cNvSpPr>
            <a:spLocks noGrp="1"/>
          </p:cNvSpPr>
          <p:nvPr>
            <p:ph idx="1"/>
          </p:nvPr>
        </p:nvSpPr>
        <p:spPr>
          <a:prstGeom prst="rect">
            <a:avLst/>
          </a:prstGeom>
        </p:spPr>
        <p:txBody>
          <a:bodyPr/>
          <a:lstStyle/>
          <a:p>
            <a:r>
              <a:rPr lang="en-US" dirty="0"/>
              <a:t>The laity evangelize at home and at work, often by the witness of their lives. </a:t>
            </a:r>
          </a:p>
          <a:p>
            <a:r>
              <a:rPr lang="en-US" dirty="0" smtClean="0"/>
              <a:t>Religious </a:t>
            </a:r>
            <a:r>
              <a:rPr lang="en-US" dirty="0"/>
              <a:t>orders have played an important role in the evangelical mission of the Church. </a:t>
            </a:r>
          </a:p>
          <a:p>
            <a:r>
              <a:rPr lang="en-US" dirty="0" smtClean="0"/>
              <a:t>Deacons</a:t>
            </a:r>
            <a:r>
              <a:rPr lang="en-US" dirty="0"/>
              <a:t>, priests, and </a:t>
            </a:r>
            <a:r>
              <a:rPr lang="en-US" dirty="0" smtClean="0"/>
              <a:t/>
            </a:r>
            <a:br>
              <a:rPr lang="en-US" dirty="0" smtClean="0"/>
            </a:br>
            <a:r>
              <a:rPr lang="en-US" dirty="0" smtClean="0"/>
              <a:t>bishops </a:t>
            </a:r>
            <a:r>
              <a:rPr lang="en-US" dirty="0"/>
              <a:t>evangelize in </a:t>
            </a:r>
            <a:r>
              <a:rPr lang="en-US" dirty="0" smtClean="0"/>
              <a:t/>
            </a:r>
            <a:br>
              <a:rPr lang="en-US" dirty="0" smtClean="0"/>
            </a:br>
            <a:r>
              <a:rPr lang="en-US" dirty="0" smtClean="0"/>
              <a:t>a </a:t>
            </a:r>
            <a:r>
              <a:rPr lang="en-US" dirty="0"/>
              <a:t>special way.</a:t>
            </a:r>
          </a:p>
        </p:txBody>
      </p:sp>
      <p:sp>
        <p:nvSpPr>
          <p:cNvPr id="6" name="TextBox 5"/>
          <p:cNvSpPr txBox="1"/>
          <p:nvPr/>
        </p:nvSpPr>
        <p:spPr bwMode="auto">
          <a:xfrm>
            <a:off x="5062870" y="56134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bikeriderlondon</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3074" name="Picture 2" descr="C:\Users\bmartinka\Google Drive\SMP files\Church Chapter PPTs\New folder (2)\PPT_Images\C13S8-226243630Shutterstock.jpg"/>
          <p:cNvPicPr>
            <a:picLocks noChangeAspect="1" noChangeArrowheads="1"/>
          </p:cNvPicPr>
          <p:nvPr/>
        </p:nvPicPr>
        <p:blipFill>
          <a:blip r:embed="rId3" cstate="print"/>
          <a:srcRect/>
          <a:stretch>
            <a:fillRect/>
          </a:stretch>
        </p:blipFill>
        <p:spPr bwMode="auto">
          <a:xfrm>
            <a:off x="5181600" y="3429000"/>
            <a:ext cx="3276600" cy="2184400"/>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Inculturation</a:t>
            </a:r>
            <a:endParaRPr lang="en-US" dirty="0"/>
          </a:p>
        </p:txBody>
      </p:sp>
      <p:sp>
        <p:nvSpPr>
          <p:cNvPr id="7" name="Text Placeholder 3"/>
          <p:cNvSpPr>
            <a:spLocks noGrp="1"/>
          </p:cNvSpPr>
          <p:nvPr>
            <p:ph idx="1"/>
          </p:nvPr>
        </p:nvSpPr>
        <p:spPr>
          <a:xfrm>
            <a:off x="1371600" y="1752600"/>
            <a:ext cx="4191000" cy="4373563"/>
          </a:xfrm>
          <a:prstGeom prst="rect">
            <a:avLst/>
          </a:prstGeom>
        </p:spPr>
        <p:txBody>
          <a:bodyPr/>
          <a:lstStyle/>
          <a:p>
            <a:r>
              <a:rPr lang="en-US" dirty="0" err="1"/>
              <a:t>Inculturation</a:t>
            </a:r>
            <a:r>
              <a:rPr lang="en-US" dirty="0"/>
              <a:t> involves a respectful encounter between the Christian faith and a particular culture.</a:t>
            </a:r>
          </a:p>
          <a:p>
            <a:r>
              <a:rPr lang="en-US" dirty="0" smtClean="0"/>
              <a:t>It </a:t>
            </a:r>
            <a:r>
              <a:rPr lang="en-US" dirty="0"/>
              <a:t>integrates particular cultural values into the life of the Church.</a:t>
            </a:r>
          </a:p>
          <a:p>
            <a:r>
              <a:rPr lang="en-US" dirty="0" smtClean="0"/>
              <a:t>It </a:t>
            </a:r>
            <a:r>
              <a:rPr lang="en-US" dirty="0"/>
              <a:t>proclaims the Gospel message in different cultural contexts.</a:t>
            </a:r>
          </a:p>
        </p:txBody>
      </p:sp>
      <p:sp>
        <p:nvSpPr>
          <p:cNvPr id="6" name="TextBox 5"/>
          <p:cNvSpPr txBox="1"/>
          <p:nvPr/>
        </p:nvSpPr>
        <p:spPr bwMode="auto">
          <a:xfrm>
            <a:off x="5551714" y="4749187"/>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maxstockphoto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2050" name="Picture 2" descr="C:\Users\bmartinka\Google Drive\SMP files\Church Chapter PPTs\New folder (2)\PPT_Images\C13S9-130745270Shutterstock.jpg"/>
          <p:cNvPicPr>
            <a:picLocks noChangeAspect="1" noChangeArrowheads="1"/>
          </p:cNvPicPr>
          <p:nvPr/>
        </p:nvPicPr>
        <p:blipFill>
          <a:blip r:embed="rId3" cstate="print"/>
          <a:srcRect/>
          <a:stretch>
            <a:fillRect/>
          </a:stretch>
        </p:blipFill>
        <p:spPr bwMode="auto">
          <a:xfrm>
            <a:off x="5638800" y="1828800"/>
            <a:ext cx="2895600" cy="2897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662</TotalTime>
  <Words>774</Words>
  <Application>Microsoft Office PowerPoint</Application>
  <PresentationFormat>On-screen Show (4:3)</PresentationFormat>
  <Paragraphs>88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Regular</vt:lpstr>
      <vt:lpstr>Calibri</vt:lpstr>
      <vt:lpstr>LIC Presentation template</vt:lpstr>
      <vt:lpstr>The Church  and the World</vt:lpstr>
      <vt:lpstr>Engaging the World</vt:lpstr>
      <vt:lpstr>Reading the Signs of the Times</vt:lpstr>
      <vt:lpstr>Engaging Modern Culture</vt:lpstr>
      <vt:lpstr>Bringing Christian Values into Politics</vt:lpstr>
      <vt:lpstr>One Pressing Issue: The Culture of Death</vt:lpstr>
      <vt:lpstr>Evangelization</vt:lpstr>
      <vt:lpstr>Examples of Evangelization</vt:lpstr>
      <vt:lpstr>Inculturation</vt:lpstr>
      <vt:lpstr>Principles of Evangelization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50</cp:revision>
  <dcterms:created xsi:type="dcterms:W3CDTF">2011-01-10T17:35:40Z</dcterms:created>
  <dcterms:modified xsi:type="dcterms:W3CDTF">2016-04-22T18:16:54Z</dcterms:modified>
</cp:coreProperties>
</file>