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3"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material on the Church’s mission and the images of the Church found in chapter 13. You may wish to use slides 5, 6, and 7 as journaling prompts.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1711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share what comes to mind when they hear the word </a:t>
            </a:r>
            <a:r>
              <a:rPr lang="en-US" sz="1200" i="1" kern="1200" dirty="0" smtClean="0">
                <a:solidFill>
                  <a:schemeClr val="tx1"/>
                </a:solidFill>
                <a:effectLst/>
                <a:latin typeface="+mn-lt"/>
                <a:ea typeface="+mn-ea"/>
                <a:cs typeface="+mn-cs"/>
              </a:rPr>
              <a:t>church</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2167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the bishops and the Pope are the primary teachers in the Church.</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6415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the Church proclaims the Good News of salvation. </a:t>
            </a:r>
            <a:r>
              <a:rPr lang="en-US" sz="1200" i="1" kern="1200" dirty="0" smtClean="0">
                <a:solidFill>
                  <a:schemeClr val="tx1"/>
                </a:solidFill>
                <a:effectLst/>
                <a:latin typeface="+mn-lt"/>
                <a:ea typeface="+mn-ea"/>
                <a:cs typeface="+mn-cs"/>
              </a:rPr>
              <a:t>(The proclamation of the Gospel at Mass)</a:t>
            </a:r>
            <a:r>
              <a:rPr lang="en-US" sz="1200" kern="1200" dirty="0" smtClean="0">
                <a:solidFill>
                  <a:schemeClr val="tx1"/>
                </a:solidFill>
                <a:effectLst/>
                <a:latin typeface="+mn-lt"/>
                <a:ea typeface="+mn-ea"/>
                <a:cs typeface="+mn-cs"/>
              </a:rPr>
              <a:t> Encourage the students to think of other ways as well, including through the Sacraments, education, missionary work, moral and political pronouncements, and ministries to those who are marginalized.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00118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journal on this question, and on the questions on the next two slides.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99257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Allow a few minutes for the students to journal on this question.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50480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Allow a few minutes for the students to journal on this question.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26309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 not already done so, encourage the students to reflect on their answers to the reflection questions on page 144. </a:t>
            </a:r>
            <a:r>
              <a:rPr lang="en-US" smtClean="0"/>
              <a:t>You may wish to have them write their answers in a journal, or you might want to encourage a classroom discussion.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516525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Call the students’ attention to the statement on page 103 of the student handbook, “The Church can only claim to be made up of sinful but redeemed (saved) people, relying on the power of the Holy Spirit to be a sign of the Reign of God in the world.” Ask the students how they see the Church doing this.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4003225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Mission of the </a:t>
            </a:r>
            <a:r>
              <a:rPr lang="en-US" dirty="0" smtClean="0"/>
              <a:t/>
            </a:r>
            <a:br>
              <a:rPr lang="en-US" dirty="0" smtClean="0"/>
            </a:br>
            <a:r>
              <a:rPr lang="en-US" dirty="0" smtClean="0"/>
              <a:t>Catholic </a:t>
            </a:r>
            <a:r>
              <a:rPr lang="en-US" dirty="0"/>
              <a:t>Church</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TX003144</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13</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685801" y="1485900"/>
            <a:ext cx="8078706" cy="876300"/>
          </a:xfrm>
          <a:prstGeom prst="rect">
            <a:avLst/>
          </a:prstGeom>
        </p:spPr>
        <p:txBody>
          <a:bodyPr>
            <a:noAutofit/>
          </a:bodyPr>
          <a:lstStyle/>
          <a:p>
            <a:pPr algn="ctr"/>
            <a:r>
              <a:rPr lang="en-US" sz="2400" b="1" dirty="0">
                <a:latin typeface="Arial" pitchFamily="34" charset="0"/>
                <a:cs typeface="Arial" pitchFamily="34" charset="0"/>
              </a:rPr>
              <a:t>What do you think of when you hear the </a:t>
            </a:r>
            <a:r>
              <a:rPr lang="en-US" sz="2400" b="1" dirty="0" smtClean="0">
                <a:latin typeface="Arial" pitchFamily="34" charset="0"/>
                <a:cs typeface="Arial" pitchFamily="34" charset="0"/>
              </a:rPr>
              <a:t>word </a:t>
            </a:r>
            <a:r>
              <a:rPr lang="en-US" sz="2400" b="1" i="1" dirty="0" smtClean="0">
                <a:latin typeface="Arial" pitchFamily="34" charset="0"/>
                <a:cs typeface="Arial" pitchFamily="34" charset="0"/>
              </a:rPr>
              <a:t>church</a:t>
            </a:r>
            <a:r>
              <a:rPr lang="en-US" sz="2400" b="1" dirty="0">
                <a:latin typeface="Arial" pitchFamily="34" charset="0"/>
                <a:cs typeface="Arial" pitchFamily="34" charset="0"/>
              </a:rPr>
              <a:t>?</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3378559" y="6079123"/>
            <a:ext cx="2184041"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isak55 / www.shutterstock.com</a:t>
            </a:r>
          </a:p>
        </p:txBody>
      </p:sp>
      <p:pic>
        <p:nvPicPr>
          <p:cNvPr id="1026" name="Picture 2" descr="E:\powerpoint images\chapter13\shutterstock_1109846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077" y="2330036"/>
            <a:ext cx="2767323" cy="3689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13890" y="3429000"/>
            <a:ext cx="273411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Maxisport</a:t>
            </a:r>
            <a:r>
              <a:rPr lang="en-US" sz="500" dirty="0">
                <a:latin typeface="Arial" pitchFamily="34" charset="0"/>
                <a:cs typeface="Arial" pitchFamily="34" charset="0"/>
              </a:rPr>
              <a:t> / www.shutterstock.com</a:t>
            </a:r>
          </a:p>
        </p:txBody>
      </p:sp>
      <p:sp>
        <p:nvSpPr>
          <p:cNvPr id="4" name="Content Placeholder 6"/>
          <p:cNvSpPr txBox="1">
            <a:spLocks/>
          </p:cNvSpPr>
          <p:nvPr/>
        </p:nvSpPr>
        <p:spPr>
          <a:xfrm>
            <a:off x="4416504" y="2247900"/>
            <a:ext cx="5565696" cy="876300"/>
          </a:xfrm>
          <a:prstGeom prst="rect">
            <a:avLst/>
          </a:prstGeom>
        </p:spPr>
        <p:txBody>
          <a:bodyPr>
            <a:noAutofit/>
          </a:bodyPr>
          <a:lstStyle/>
          <a:p>
            <a:r>
              <a:rPr lang="en-US" sz="2400" b="1" dirty="0">
                <a:latin typeface="Arial" pitchFamily="34" charset="0"/>
                <a:cs typeface="Arial" pitchFamily="34" charset="0"/>
              </a:rPr>
              <a:t>Founded by Christ</a:t>
            </a:r>
          </a:p>
        </p:txBody>
      </p:sp>
      <p:pic>
        <p:nvPicPr>
          <p:cNvPr id="2050" name="Picture 2" descr="E:\powerpoint images\chapter13\shutterstock_659459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51" y="1066800"/>
            <a:ext cx="3423649"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bwMode="auto">
          <a:xfrm>
            <a:off x="652118" y="3810000"/>
            <a:ext cx="8110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intended for his followers to continue his mission after he was gone.</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652118" y="4343400"/>
            <a:ext cx="82632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trained the Twelve Apostles for leadership, with Peter as their head.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52117" y="4840069"/>
            <a:ext cx="83226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Today’s bishops are the successors to the Apostles, and the Pope is the successor to Saint Peter.</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341447" y="3581400"/>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JHershPhoto</a:t>
            </a:r>
            <a:r>
              <a:rPr lang="en-US" sz="500" dirty="0">
                <a:latin typeface="Arial" pitchFamily="34" charset="0"/>
                <a:cs typeface="Arial" pitchFamily="34" charset="0"/>
              </a:rPr>
              <a:t> / www.shutterstock.com</a:t>
            </a:r>
          </a:p>
        </p:txBody>
      </p:sp>
      <p:sp>
        <p:nvSpPr>
          <p:cNvPr id="3" name="TextBox 2"/>
          <p:cNvSpPr txBox="1"/>
          <p:nvPr/>
        </p:nvSpPr>
        <p:spPr bwMode="auto">
          <a:xfrm>
            <a:off x="652118" y="3463221"/>
            <a:ext cx="45294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word </a:t>
            </a:r>
            <a:r>
              <a:rPr lang="en-US" i="1" dirty="0">
                <a:latin typeface="Arial" pitchFamily="34" charset="0"/>
                <a:cs typeface="Arial" pitchFamily="34" charset="0"/>
              </a:rPr>
              <a:t>church</a:t>
            </a:r>
            <a:r>
              <a:rPr lang="en-US" dirty="0">
                <a:latin typeface="Arial" pitchFamily="34" charset="0"/>
                <a:cs typeface="Arial" pitchFamily="34" charset="0"/>
              </a:rPr>
              <a:t> means “convocation.”</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685800" y="2286000"/>
            <a:ext cx="4150723" cy="685800"/>
          </a:xfrm>
          <a:prstGeom prst="rect">
            <a:avLst/>
          </a:prstGeom>
        </p:spPr>
        <p:txBody>
          <a:bodyPr>
            <a:noAutofit/>
          </a:bodyPr>
          <a:lstStyle/>
          <a:p>
            <a:r>
              <a:rPr lang="en-US" sz="2400" b="1" dirty="0">
                <a:latin typeface="Arial" pitchFamily="34" charset="0"/>
                <a:cs typeface="Arial" pitchFamily="34" charset="0"/>
              </a:rPr>
              <a:t>The Mission of the Church</a:t>
            </a:r>
          </a:p>
        </p:txBody>
      </p:sp>
      <p:sp>
        <p:nvSpPr>
          <p:cNvPr id="12" name="TextBox 11"/>
          <p:cNvSpPr txBox="1"/>
          <p:nvPr/>
        </p:nvSpPr>
        <p:spPr bwMode="auto">
          <a:xfrm>
            <a:off x="652118" y="4058086"/>
            <a:ext cx="82632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people who have been called together to continue Christ’s mission.</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652117" y="4594553"/>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is both the means and the goal of God’s plan.</a:t>
            </a:r>
            <a:endParaRPr lang="en-US" dirty="0">
              <a:solidFill>
                <a:schemeClr val="bg1">
                  <a:lumMod val="65000"/>
                </a:schemeClr>
              </a:solidFill>
              <a:latin typeface="Arial" pitchFamily="34" charset="0"/>
              <a:cs typeface="Arial" pitchFamily="34" charset="0"/>
            </a:endParaRPr>
          </a:p>
        </p:txBody>
      </p:sp>
      <p:pic>
        <p:nvPicPr>
          <p:cNvPr id="3074" name="Picture 2" descr="E:\powerpoint images\chapter13\shutterstock_1048269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143" y="1223735"/>
            <a:ext cx="3416857" cy="22814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9" name="TextBox 8"/>
          <p:cNvSpPr txBox="1"/>
          <p:nvPr/>
        </p:nvSpPr>
        <p:spPr bwMode="auto">
          <a:xfrm>
            <a:off x="652117" y="51170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is at once both visible and spiritual.</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2133601" y="1169719"/>
            <a:ext cx="4724399" cy="609600"/>
          </a:xfrm>
          <a:prstGeom prst="rect">
            <a:avLst/>
          </a:prstGeom>
        </p:spPr>
        <p:txBody>
          <a:bodyPr>
            <a:noAutofit/>
          </a:bodyPr>
          <a:lstStyle/>
          <a:p>
            <a:pPr algn="ctr"/>
            <a:r>
              <a:rPr lang="en-US" sz="2400" b="1" dirty="0">
                <a:latin typeface="Arial" pitchFamily="34" charset="0"/>
                <a:cs typeface="Arial" pitchFamily="34" charset="0"/>
              </a:rPr>
              <a:t>The People of God</a:t>
            </a:r>
          </a:p>
        </p:txBody>
      </p:sp>
      <p:pic>
        <p:nvPicPr>
          <p:cNvPr id="4098" name="Picture 2" descr="E:\powerpoint images\chapter13\shutterstock_107884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25140"/>
            <a:ext cx="4376691" cy="37566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6"/>
          <p:cNvSpPr txBox="1">
            <a:spLocks/>
          </p:cNvSpPr>
          <p:nvPr/>
        </p:nvSpPr>
        <p:spPr>
          <a:xfrm>
            <a:off x="1295400" y="1931719"/>
            <a:ext cx="70104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“You are a chosen race, a royal priesthood, a holy nation, God’s own people” (1 Peter 2:9).</a:t>
            </a:r>
          </a:p>
        </p:txBody>
      </p:sp>
      <p:sp>
        <p:nvSpPr>
          <p:cNvPr id="14" name="TextBox 5"/>
          <p:cNvSpPr txBox="1">
            <a:spLocks noChangeArrowheads="1"/>
          </p:cNvSpPr>
          <p:nvPr/>
        </p:nvSpPr>
        <p:spPr bwMode="auto">
          <a:xfrm>
            <a:off x="4657106" y="6612523"/>
            <a:ext cx="212469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Lisa F. Young / www.shutterstock.com</a:t>
            </a:r>
          </a:p>
        </p:txBody>
      </p:sp>
      <p:sp>
        <p:nvSpPr>
          <p:cNvPr id="12" name="Content Placeholder 6"/>
          <p:cNvSpPr txBox="1">
            <a:spLocks/>
          </p:cNvSpPr>
          <p:nvPr/>
        </p:nvSpPr>
        <p:spPr>
          <a:xfrm>
            <a:off x="1295400" y="2805545"/>
            <a:ext cx="70104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What does God expect of you as part of the People of God? </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2001" y="2810470"/>
            <a:ext cx="4267199"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“Now you are the body of Christ and individually members of it</a:t>
            </a:r>
            <a:r>
              <a:rPr lang="en-US" dirty="0" smtClean="0">
                <a:latin typeface="Arial" pitchFamily="34" charset="0"/>
                <a:cs typeface="Arial" pitchFamily="34" charset="0"/>
              </a:rPr>
              <a:t>”</a:t>
            </a:r>
            <a:br>
              <a:rPr lang="en-US" dirty="0" smtClean="0">
                <a:latin typeface="Arial" pitchFamily="34" charset="0"/>
                <a:cs typeface="Arial" pitchFamily="34" charset="0"/>
              </a:rPr>
            </a:br>
            <a:r>
              <a:rPr lang="en-US" dirty="0" smtClean="0">
                <a:latin typeface="Arial" pitchFamily="34" charset="0"/>
                <a:cs typeface="Arial" pitchFamily="34" charset="0"/>
              </a:rPr>
              <a:t>(</a:t>
            </a:r>
            <a:r>
              <a:rPr lang="en-US" dirty="0">
                <a:latin typeface="Arial" pitchFamily="34" charset="0"/>
                <a:cs typeface="Arial" pitchFamily="34" charset="0"/>
              </a:rPr>
              <a:t>1 Corinthians 12:27).</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3925669"/>
            <a:ext cx="3962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will you be Christ’s hands, feet, or eyes in the world? </a:t>
            </a:r>
          </a:p>
        </p:txBody>
      </p:sp>
      <p:sp>
        <p:nvSpPr>
          <p:cNvPr id="16" name="Content Placeholder 6"/>
          <p:cNvSpPr txBox="1">
            <a:spLocks/>
          </p:cNvSpPr>
          <p:nvPr/>
        </p:nvSpPr>
        <p:spPr>
          <a:xfrm>
            <a:off x="1904015" y="1676400"/>
            <a:ext cx="5030185" cy="685800"/>
          </a:xfrm>
          <a:prstGeom prst="rect">
            <a:avLst/>
          </a:prstGeom>
        </p:spPr>
        <p:txBody>
          <a:bodyPr>
            <a:noAutofit/>
          </a:bodyPr>
          <a:lstStyle/>
          <a:p>
            <a:pPr algn="ctr"/>
            <a:r>
              <a:rPr lang="en-US" sz="2400" b="1" dirty="0">
                <a:latin typeface="Arial" pitchFamily="34" charset="0"/>
                <a:cs typeface="Arial" pitchFamily="34" charset="0"/>
              </a:rPr>
              <a:t>The Body of Christ</a:t>
            </a:r>
          </a:p>
        </p:txBody>
      </p:sp>
      <p:sp>
        <p:nvSpPr>
          <p:cNvPr id="11" name="TextBox 5"/>
          <p:cNvSpPr txBox="1">
            <a:spLocks noChangeArrowheads="1"/>
          </p:cNvSpPr>
          <p:nvPr/>
        </p:nvSpPr>
        <p:spPr bwMode="auto">
          <a:xfrm>
            <a:off x="5562600" y="6231523"/>
            <a:ext cx="16002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Lisa F. Young / www.shutterstock.com</a:t>
            </a:r>
          </a:p>
        </p:txBody>
      </p:sp>
      <p:pic>
        <p:nvPicPr>
          <p:cNvPr id="2" name="Picture 2" descr="E:\powerpoint images\chapter13\shutterstock_12639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094" y="3128665"/>
            <a:ext cx="3406593" cy="30375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200400" y="1981200"/>
            <a:ext cx="5105400" cy="838200"/>
          </a:xfrm>
          <a:prstGeom prst="rect">
            <a:avLst/>
          </a:prstGeom>
        </p:spPr>
        <p:txBody>
          <a:bodyPr>
            <a:noAutofit/>
          </a:bodyPr>
          <a:lstStyle/>
          <a:p>
            <a:pPr algn="ctr"/>
            <a:r>
              <a:rPr lang="en-US" sz="2400" b="1" dirty="0">
                <a:latin typeface="Arial" pitchFamily="34" charset="0"/>
                <a:cs typeface="Arial" pitchFamily="34" charset="0"/>
              </a:rPr>
              <a:t>The Temple of the Holy Spirit</a:t>
            </a:r>
          </a:p>
        </p:txBody>
      </p:sp>
      <p:sp>
        <p:nvSpPr>
          <p:cNvPr id="2" name="TextBox 1"/>
          <p:cNvSpPr txBox="1"/>
          <p:nvPr/>
        </p:nvSpPr>
        <p:spPr bwMode="auto">
          <a:xfrm>
            <a:off x="3124200" y="3198674"/>
            <a:ext cx="5492199"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“Do you not know that you are God’s temple and that God’s Spirit dwells in you?” (1 Corinthians 3:16). </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304800" y="4326523"/>
            <a:ext cx="18288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Helga </a:t>
            </a:r>
            <a:r>
              <a:rPr lang="en-US" sz="500" dirty="0" err="1">
                <a:latin typeface="Arial" pitchFamily="34" charset="0"/>
                <a:cs typeface="Arial" pitchFamily="34" charset="0"/>
              </a:rPr>
              <a:t>Esteb</a:t>
            </a:r>
            <a:r>
              <a:rPr lang="en-US" sz="500" dirty="0">
                <a:latin typeface="Arial" pitchFamily="34" charset="0"/>
                <a:cs typeface="Arial" pitchFamily="34" charset="0"/>
              </a:rPr>
              <a:t> / www.shutterstock.com</a:t>
            </a:r>
          </a:p>
        </p:txBody>
      </p:sp>
      <p:sp>
        <p:nvSpPr>
          <p:cNvPr id="11" name="TextBox 10"/>
          <p:cNvSpPr txBox="1"/>
          <p:nvPr/>
        </p:nvSpPr>
        <p:spPr bwMode="auto">
          <a:xfrm>
            <a:off x="3124200" y="4154269"/>
            <a:ext cx="54921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gifts does the Holy Spirit nourish in you so you can contribute to Christ’s mission?</a:t>
            </a:r>
            <a:endParaRPr lang="en-US" dirty="0">
              <a:solidFill>
                <a:schemeClr val="bg1">
                  <a:lumMod val="65000"/>
                </a:schemeClr>
              </a:solidFill>
              <a:latin typeface="Arial" pitchFamily="34" charset="0"/>
              <a:cs typeface="Arial" pitchFamily="34" charset="0"/>
            </a:endParaRPr>
          </a:p>
        </p:txBody>
      </p:sp>
      <p:pic>
        <p:nvPicPr>
          <p:cNvPr id="3" name="Picture 2" descr="E:\powerpoint images\chapter13\shutterstock_77264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57672"/>
            <a:ext cx="2209800" cy="3309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67000" y="1460472"/>
            <a:ext cx="4269379" cy="673128"/>
          </a:xfrm>
          <a:prstGeom prst="rect">
            <a:avLst/>
          </a:prstGeom>
        </p:spPr>
        <p:txBody>
          <a:bodyPr>
            <a:noAutofit/>
          </a:bodyPr>
          <a:lstStyle/>
          <a:p>
            <a:pPr algn="ctr"/>
            <a:r>
              <a:rPr lang="en-US" sz="2400" b="1" dirty="0">
                <a:latin typeface="Arial" pitchFamily="34" charset="0"/>
                <a:cs typeface="Arial" pitchFamily="34" charset="0"/>
              </a:rPr>
              <a:t>Marks of the Church </a:t>
            </a:r>
          </a:p>
        </p:txBody>
      </p:sp>
      <p:sp>
        <p:nvSpPr>
          <p:cNvPr id="15" name="Content Placeholder 6"/>
          <p:cNvSpPr txBox="1">
            <a:spLocks/>
          </p:cNvSpPr>
          <p:nvPr/>
        </p:nvSpPr>
        <p:spPr>
          <a:xfrm>
            <a:off x="4800600" y="3276600"/>
            <a:ext cx="394817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Holy</a:t>
            </a:r>
          </a:p>
        </p:txBody>
      </p:sp>
      <p:sp>
        <p:nvSpPr>
          <p:cNvPr id="13" name="Content Placeholder 6"/>
          <p:cNvSpPr txBox="1">
            <a:spLocks/>
          </p:cNvSpPr>
          <p:nvPr/>
        </p:nvSpPr>
        <p:spPr>
          <a:xfrm>
            <a:off x="4800601" y="4343400"/>
            <a:ext cx="3632674"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Apostolic</a:t>
            </a:r>
          </a:p>
        </p:txBody>
      </p:sp>
      <p:sp>
        <p:nvSpPr>
          <p:cNvPr id="7" name="TextBox 6"/>
          <p:cNvSpPr txBox="1"/>
          <p:nvPr/>
        </p:nvSpPr>
        <p:spPr bwMode="auto">
          <a:xfrm>
            <a:off x="4800600" y="2743200"/>
            <a:ext cx="394817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One</a:t>
            </a:r>
          </a:p>
        </p:txBody>
      </p:sp>
      <p:sp>
        <p:nvSpPr>
          <p:cNvPr id="11" name="TextBox 5"/>
          <p:cNvSpPr txBox="1">
            <a:spLocks noChangeArrowheads="1"/>
          </p:cNvSpPr>
          <p:nvPr/>
        </p:nvSpPr>
        <p:spPr bwMode="auto">
          <a:xfrm>
            <a:off x="381000" y="5240923"/>
            <a:ext cx="2667000" cy="169277"/>
          </a:xfrm>
          <a:prstGeom prst="rect">
            <a:avLst/>
          </a:prstGeom>
          <a:noFill/>
          <a:ln w="9525">
            <a:noFill/>
            <a:miter lim="800000"/>
            <a:headEnd/>
            <a:tailEnd/>
          </a:ln>
        </p:spPr>
        <p:txBody>
          <a:bodyPr wrap="square">
            <a:spAutoFit/>
          </a:bodyPr>
          <a:lstStyle/>
          <a:p>
            <a:r>
              <a:rPr lang="pt-BR" sz="500" dirty="0">
                <a:latin typeface="Arial" pitchFamily="34" charset="0"/>
                <a:cs typeface="Arial" pitchFamily="34" charset="0"/>
              </a:rPr>
              <a:t>Copyright: Zvonimir Atletic / www.shutterstock.com</a:t>
            </a:r>
            <a:endParaRPr lang="en-US" sz="500" dirty="0">
              <a:latin typeface="Arial" pitchFamily="34" charset="0"/>
              <a:cs typeface="Arial" pitchFamily="34" charset="0"/>
            </a:endParaRPr>
          </a:p>
        </p:txBody>
      </p:sp>
      <p:pic>
        <p:nvPicPr>
          <p:cNvPr id="7170" name="Picture 2" descr="E:\powerpoint images\chapter13\shutterstock_1104598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55" y="2546866"/>
            <a:ext cx="3831817" cy="25585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9" name="Content Placeholder 6"/>
          <p:cNvSpPr txBox="1">
            <a:spLocks/>
          </p:cNvSpPr>
          <p:nvPr/>
        </p:nvSpPr>
        <p:spPr>
          <a:xfrm>
            <a:off x="4800600" y="3810000"/>
            <a:ext cx="3948173"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Catholic</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038600" y="2418424"/>
            <a:ext cx="4191000" cy="5334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disciples worked together to continue his mission.</a:t>
            </a:r>
          </a:p>
        </p:txBody>
      </p:sp>
      <p:sp>
        <p:nvSpPr>
          <p:cNvPr id="3" name="TextBox 2"/>
          <p:cNvSpPr txBox="1"/>
          <p:nvPr/>
        </p:nvSpPr>
        <p:spPr bwMode="auto">
          <a:xfrm>
            <a:off x="4038600" y="3115270"/>
            <a:ext cx="4113810"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need the love and support of other Christians to be true disciples of Jesus Christ.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4202668"/>
            <a:ext cx="739041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wants us to take part in proclaiming the Gospel message.</a:t>
            </a:r>
          </a:p>
        </p:txBody>
      </p:sp>
      <p:sp>
        <p:nvSpPr>
          <p:cNvPr id="16" name="Content Placeholder 6"/>
          <p:cNvSpPr txBox="1">
            <a:spLocks/>
          </p:cNvSpPr>
          <p:nvPr/>
        </p:nvSpPr>
        <p:spPr>
          <a:xfrm>
            <a:off x="4114800" y="1562100"/>
            <a:ext cx="4191000" cy="419100"/>
          </a:xfrm>
          <a:prstGeom prst="rect">
            <a:avLst/>
          </a:prstGeom>
        </p:spPr>
        <p:txBody>
          <a:bodyPr>
            <a:noAutofit/>
          </a:bodyPr>
          <a:lstStyle/>
          <a:p>
            <a:r>
              <a:rPr lang="en-US" sz="2400" b="1" dirty="0">
                <a:latin typeface="Arial" pitchFamily="34" charset="0"/>
                <a:cs typeface="Arial" pitchFamily="34" charset="0"/>
              </a:rPr>
              <a:t>A Community of Faith</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87671"/>
            <a:ext cx="3332764" cy="2218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5"/>
          <p:cNvSpPr txBox="1">
            <a:spLocks noChangeArrowheads="1"/>
          </p:cNvSpPr>
          <p:nvPr/>
        </p:nvSpPr>
        <p:spPr bwMode="auto">
          <a:xfrm>
            <a:off x="422465" y="3716923"/>
            <a:ext cx="16595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Rostislav</a:t>
            </a:r>
            <a:r>
              <a:rPr lang="en-US" sz="500" dirty="0">
                <a:latin typeface="Arial" pitchFamily="34" charset="0"/>
                <a:cs typeface="Arial" pitchFamily="34" charset="0"/>
              </a:rPr>
              <a:t> </a:t>
            </a:r>
            <a:r>
              <a:rPr lang="en-US" sz="500" dirty="0" err="1">
                <a:latin typeface="Arial" pitchFamily="34" charset="0"/>
                <a:cs typeface="Arial" pitchFamily="34" charset="0"/>
              </a:rPr>
              <a:t>Glinsky</a:t>
            </a:r>
            <a:r>
              <a:rPr lang="en-US" sz="500" dirty="0">
                <a:latin typeface="Arial" pitchFamily="34" charset="0"/>
                <a:cs typeface="Arial" pitchFamily="34" charset="0"/>
              </a:rPr>
              <a:t> / www.shutterstock.com</a:t>
            </a:r>
          </a:p>
        </p:txBody>
      </p:sp>
      <p:sp>
        <p:nvSpPr>
          <p:cNvPr id="12" name="TextBox 11"/>
          <p:cNvSpPr txBox="1"/>
          <p:nvPr/>
        </p:nvSpPr>
        <p:spPr bwMode="auto">
          <a:xfrm>
            <a:off x="762000" y="4809530"/>
            <a:ext cx="7924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continues to proclaim and make real the Kingdom of God. </a:t>
            </a:r>
          </a:p>
        </p:txBody>
      </p:sp>
      <p:sp>
        <p:nvSpPr>
          <p:cNvPr id="13" name="TextBox 12"/>
          <p:cNvSpPr txBox="1"/>
          <p:nvPr/>
        </p:nvSpPr>
        <p:spPr bwMode="auto">
          <a:xfrm>
            <a:off x="762000" y="5334000"/>
            <a:ext cx="7924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Church strives to be a sign of the Kingdom of God in the world. </a:t>
            </a:r>
          </a:p>
        </p:txBody>
      </p:sp>
    </p:spTree>
    <p:extLst>
      <p:ext uri="{BB962C8B-B14F-4D97-AF65-F5344CB8AC3E}">
        <p14:creationId xmlns:p14="http://schemas.microsoft.com/office/powerpoint/2010/main" val="1863304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8" grpId="0"/>
      <p:bldP spid="12" grpId="0"/>
      <p:bldP spid="13"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990</TotalTime>
  <Words>675</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The Mission of the  Catholic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187</cp:revision>
  <dcterms:created xsi:type="dcterms:W3CDTF">2011-06-08T19:56:13Z</dcterms:created>
  <dcterms:modified xsi:type="dcterms:W3CDTF">2013-02-05T15:42:00Z</dcterms:modified>
</cp:coreProperties>
</file>