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9" r:id="rId3"/>
    <p:sldId id="260" r:id="rId4"/>
    <p:sldId id="261" r:id="rId5"/>
    <p:sldId id="262" r:id="rId6"/>
    <p:sldId id="263" r:id="rId7"/>
    <p:sldId id="264" r:id="rId8"/>
    <p:sldId id="265" r:id="rId9"/>
    <p:sldId id="266" r:id="rId10"/>
    <p:sldId id="267" r:id="rId11"/>
    <p:sldId id="2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21382" autoAdjust="0"/>
    <p:restoredTop sz="84560" autoAdjust="0"/>
  </p:normalViewPr>
  <p:slideViewPr>
    <p:cSldViewPr>
      <p:cViewPr varScale="1">
        <p:scale>
          <a:sx n="121" d="100"/>
          <a:sy n="121" d="100"/>
        </p:scale>
        <p:origin x="-17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40722B-F27F-40E9-B25B-941AABE53BDB}" type="datetimeFigureOut">
              <a:rPr lang="en-US" smtClean="0"/>
              <a:t>1/7/15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980D4F-905A-41D3-87E2-0CFE7A3530E3}" type="slidenum">
              <a:rPr lang="en-US" smtClean="0"/>
              <a:t>‹#›</a:t>
            </a:fld>
            <a:endParaRPr lang="en-US"/>
          </a:p>
        </p:txBody>
      </p:sp>
    </p:spTree>
    <p:extLst>
      <p:ext uri="{BB962C8B-B14F-4D97-AF65-F5344CB8AC3E}">
        <p14:creationId xmlns:p14="http://schemas.microsoft.com/office/powerpoint/2010/main" val="69016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www.environment.gov.au/parks/kakadu/culture/index.html"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www.nps.gov/pipe/index.htm"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www.statemuseum.arizona.edu/artifact/dreamcatcher.shtml"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plainshumanities.unl.edu/encyclopedia/doc/egp.rel.046" TargetMode="External"/><Relationship Id="rId4" Type="http://schemas.openxmlformats.org/officeDocument/2006/relationships/hyperlink" Target="http://plainshumanities.unl.edu/encyclopedia/doc/egp.rel.023"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www.environment.gov.au/parks/uluru/"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archaeology.asu.edu/teo/fsp/index.htm"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The image shown on this slide is an example of Aboriginal art from </a:t>
            </a:r>
            <a:r>
              <a:rPr lang="en-US" sz="1200" kern="1200" dirty="0" err="1" smtClean="0">
                <a:solidFill>
                  <a:schemeClr val="tx1"/>
                </a:solidFill>
                <a:effectLst/>
                <a:latin typeface="+mn-lt"/>
                <a:ea typeface="+mn-ea"/>
                <a:cs typeface="+mn-cs"/>
              </a:rPr>
              <a:t>Kakadu</a:t>
            </a:r>
            <a:r>
              <a:rPr lang="en-US" sz="1200" kern="1200" dirty="0" smtClean="0">
                <a:solidFill>
                  <a:schemeClr val="tx1"/>
                </a:solidFill>
                <a:effectLst/>
                <a:latin typeface="+mn-lt"/>
                <a:ea typeface="+mn-ea"/>
                <a:cs typeface="+mn-cs"/>
              </a:rPr>
              <a:t> National Park in Australia’s Northern Territory. Helpful details on rock painting and other cultural aspects are available at the Park’s website: </a:t>
            </a:r>
            <a:r>
              <a:rPr lang="en-US" sz="1200" u="sng" kern="1200" dirty="0" smtClean="0">
                <a:solidFill>
                  <a:schemeClr val="tx1"/>
                </a:solidFill>
                <a:effectLst/>
                <a:latin typeface="+mn-lt"/>
                <a:ea typeface="+mn-ea"/>
                <a:cs typeface="+mn-cs"/>
                <a:hlinkClick r:id="rId3"/>
              </a:rPr>
              <a:t>http://www.environment.gov.au/parks/kakadu/culture/index.html</a:t>
            </a:r>
            <a:r>
              <a:rPr lang="en-US" sz="1200" u="sng"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980D4F-905A-41D3-87E2-0CFE7A3530E3}" type="slidenum">
              <a:rPr lang="en-US" smtClean="0"/>
              <a:t>2</a:t>
            </a:fld>
            <a:endParaRPr lang="en-US"/>
          </a:p>
        </p:txBody>
      </p:sp>
    </p:spTree>
    <p:extLst>
      <p:ext uri="{BB962C8B-B14F-4D97-AF65-F5344CB8AC3E}">
        <p14:creationId xmlns:p14="http://schemas.microsoft.com/office/powerpoint/2010/main" val="845328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Pipestone is found in only a few quarries, located in Minnesota, Wisconsin, and Ontario. Pipestone is known technically as </a:t>
            </a:r>
            <a:r>
              <a:rPr lang="en-US" sz="1200" kern="1200" dirty="0" err="1" smtClean="0">
                <a:solidFill>
                  <a:schemeClr val="tx1"/>
                </a:solidFill>
                <a:effectLst/>
                <a:latin typeface="+mn-lt"/>
                <a:ea typeface="+mn-ea"/>
                <a:cs typeface="+mn-cs"/>
              </a:rPr>
              <a:t>catlinite</a:t>
            </a:r>
            <a:r>
              <a:rPr lang="en-US" sz="1200" kern="1200" dirty="0" smtClean="0">
                <a:solidFill>
                  <a:schemeClr val="tx1"/>
                </a:solidFill>
                <a:effectLst/>
                <a:latin typeface="+mn-lt"/>
                <a:ea typeface="+mn-ea"/>
                <a:cs typeface="+mn-cs"/>
              </a:rPr>
              <a:t>, a metamorphosed mudstone. Pipestone National Monument, in Minnesota, established in 1937, provides an informative website: </a:t>
            </a:r>
            <a:r>
              <a:rPr lang="en-US" sz="1200" u="sng" kern="1200" dirty="0" smtClean="0">
                <a:solidFill>
                  <a:schemeClr val="tx1"/>
                </a:solidFill>
                <a:effectLst/>
                <a:latin typeface="+mn-lt"/>
                <a:ea typeface="+mn-ea"/>
                <a:cs typeface="+mn-cs"/>
                <a:hlinkClick r:id="rId3"/>
              </a:rPr>
              <a:t>http://www.nps.gov/pipe/index.htm</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D9980D4F-905A-41D3-87E2-0CFE7A3530E3}" type="slidenum">
              <a:rPr lang="en-US" smtClean="0"/>
              <a:t>11</a:t>
            </a:fld>
            <a:endParaRPr lang="en-US"/>
          </a:p>
        </p:txBody>
      </p:sp>
    </p:spTree>
    <p:extLst>
      <p:ext uri="{BB962C8B-B14F-4D97-AF65-F5344CB8AC3E}">
        <p14:creationId xmlns:p14="http://schemas.microsoft.com/office/powerpoint/2010/main" val="737027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 Originating in the upper Midwest, the </a:t>
            </a:r>
            <a:r>
              <a:rPr lang="en-US" sz="1200" kern="1200" dirty="0" err="1" smtClean="0">
                <a:solidFill>
                  <a:schemeClr val="tx1"/>
                </a:solidFill>
                <a:effectLst/>
                <a:latin typeface="+mn-lt"/>
                <a:ea typeface="+mn-ea"/>
                <a:cs typeface="+mn-cs"/>
              </a:rPr>
              <a:t>dreamcatcher</a:t>
            </a:r>
            <a:r>
              <a:rPr lang="en-US" sz="1200" kern="1200" dirty="0" smtClean="0">
                <a:solidFill>
                  <a:schemeClr val="tx1"/>
                </a:solidFill>
                <a:effectLst/>
                <a:latin typeface="+mn-lt"/>
                <a:ea typeface="+mn-ea"/>
                <a:cs typeface="+mn-cs"/>
              </a:rPr>
              <a:t> has come to represent a large variety of tribes and cultural traditions. </a:t>
            </a:r>
            <a:r>
              <a:rPr lang="en-US" sz="1200" kern="1200" dirty="0" err="1" smtClean="0">
                <a:solidFill>
                  <a:schemeClr val="tx1"/>
                </a:solidFill>
                <a:effectLst/>
                <a:latin typeface="+mn-lt"/>
                <a:ea typeface="+mn-ea"/>
                <a:cs typeface="+mn-cs"/>
              </a:rPr>
              <a:t>Iktomi</a:t>
            </a:r>
            <a:r>
              <a:rPr lang="en-US" sz="1200" kern="1200" dirty="0" smtClean="0">
                <a:solidFill>
                  <a:schemeClr val="tx1"/>
                </a:solidFill>
                <a:effectLst/>
                <a:latin typeface="+mn-lt"/>
                <a:ea typeface="+mn-ea"/>
                <a:cs typeface="+mn-cs"/>
              </a:rPr>
              <a:t> is the Lakota “trickster”—a mythic figure that is known to many indigenous peoples in various forms (Coyote being a popular form among some Native American tribes). </a:t>
            </a:r>
            <a:r>
              <a:rPr lang="en-US" sz="1200" kern="1200" dirty="0" err="1" smtClean="0">
                <a:solidFill>
                  <a:schemeClr val="tx1"/>
                </a:solidFill>
                <a:effectLst/>
                <a:latin typeface="+mn-lt"/>
                <a:ea typeface="+mn-ea"/>
                <a:cs typeface="+mn-cs"/>
              </a:rPr>
              <a:t>Iktomi</a:t>
            </a:r>
            <a:r>
              <a:rPr lang="en-US" sz="1200" kern="1200" dirty="0" smtClean="0">
                <a:solidFill>
                  <a:schemeClr val="tx1"/>
                </a:solidFill>
                <a:effectLst/>
                <a:latin typeface="+mn-lt"/>
                <a:ea typeface="+mn-ea"/>
                <a:cs typeface="+mn-cs"/>
              </a:rPr>
              <a:t> is said once to have provided to an elder vital wisdom on life while spinning its web. At the conclusion of his lesson, he instructed the elder to take the web and use it to help his people realize their dreams and goals; the </a:t>
            </a:r>
            <a:r>
              <a:rPr lang="en-US" sz="1200" kern="1200" dirty="0" err="1" smtClean="0">
                <a:solidFill>
                  <a:schemeClr val="tx1"/>
                </a:solidFill>
                <a:effectLst/>
                <a:latin typeface="+mn-lt"/>
                <a:ea typeface="+mn-ea"/>
                <a:cs typeface="+mn-cs"/>
              </a:rPr>
              <a:t>dreamcatcher</a:t>
            </a:r>
            <a:r>
              <a:rPr lang="en-US" sz="1200" kern="1200" dirty="0" smtClean="0">
                <a:solidFill>
                  <a:schemeClr val="tx1"/>
                </a:solidFill>
                <a:effectLst/>
                <a:latin typeface="+mn-lt"/>
                <a:ea typeface="+mn-ea"/>
                <a:cs typeface="+mn-cs"/>
              </a:rPr>
              <a:t> is thus symbolic of the web of life. A responsible recounting of this story is available at </a:t>
            </a:r>
            <a:r>
              <a:rPr lang="en-US" sz="1200" u="sng" kern="1200" dirty="0" smtClean="0">
                <a:solidFill>
                  <a:schemeClr val="tx1"/>
                </a:solidFill>
                <a:effectLst/>
                <a:latin typeface="+mn-lt"/>
                <a:ea typeface="+mn-ea"/>
                <a:cs typeface="+mn-cs"/>
                <a:hlinkClick r:id="rId3"/>
              </a:rPr>
              <a:t>http://www.statemuseum.arizona.edu/artifact/dreamcatcher.shtml</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D9980D4F-905A-41D3-87E2-0CFE7A3530E3}" type="slidenum">
              <a:rPr lang="en-US" smtClean="0"/>
              <a:t>3</a:t>
            </a:fld>
            <a:endParaRPr lang="en-US"/>
          </a:p>
        </p:txBody>
      </p:sp>
    </p:spTree>
    <p:extLst>
      <p:ext uri="{BB962C8B-B14F-4D97-AF65-F5344CB8AC3E}">
        <p14:creationId xmlns:p14="http://schemas.microsoft.com/office/powerpoint/2010/main" val="701190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Quetzalcoatl was regarded as a powerful god by various Mesoamerican cultures, including the Aztec culture. The myth tells specifically that Quetzalcoatl created the human beings who inhabit our present universe. Along with having created the calendar, Quetzalcoatl is credited with being the patron god of priests, and with other important functions. The slide shows one of many sculptures of Quetzalcoatl adorning the Temple of Quetzalcoatl, Teotihuacan, Mexico. The god was worshipped by three major cultures: </a:t>
            </a:r>
            <a:r>
              <a:rPr lang="en-US" sz="1200" kern="1200" dirty="0" err="1" smtClean="0">
                <a:solidFill>
                  <a:schemeClr val="tx1"/>
                </a:solidFill>
                <a:effectLst/>
                <a:latin typeface="+mn-lt"/>
                <a:ea typeface="+mn-ea"/>
                <a:cs typeface="+mn-cs"/>
              </a:rPr>
              <a:t>Teohuacan</a:t>
            </a:r>
            <a:r>
              <a:rPr lang="en-US" sz="1200" kern="1200" dirty="0" smtClean="0">
                <a:solidFill>
                  <a:schemeClr val="tx1"/>
                </a:solidFill>
                <a:effectLst/>
                <a:latin typeface="+mn-lt"/>
                <a:ea typeface="+mn-ea"/>
                <a:cs typeface="+mn-cs"/>
              </a:rPr>
              <a:t> (third through eighth centuries), Toltec (ninth through twelfth), and Aztec (fourteenth through sixteenth).</a:t>
            </a:r>
          </a:p>
          <a:p>
            <a:endParaRPr lang="en-US" dirty="0"/>
          </a:p>
        </p:txBody>
      </p:sp>
      <p:sp>
        <p:nvSpPr>
          <p:cNvPr id="4" name="Slide Number Placeholder 3"/>
          <p:cNvSpPr>
            <a:spLocks noGrp="1"/>
          </p:cNvSpPr>
          <p:nvPr>
            <p:ph type="sldNum" sz="quarter" idx="10"/>
          </p:nvPr>
        </p:nvSpPr>
        <p:spPr/>
        <p:txBody>
          <a:bodyPr/>
          <a:lstStyle/>
          <a:p>
            <a:fld id="{D9980D4F-905A-41D3-87E2-0CFE7A3530E3}" type="slidenum">
              <a:rPr lang="en-US" smtClean="0"/>
              <a:t>4</a:t>
            </a:fld>
            <a:endParaRPr lang="en-US"/>
          </a:p>
        </p:txBody>
      </p:sp>
    </p:spTree>
    <p:extLst>
      <p:ext uri="{BB962C8B-B14F-4D97-AF65-F5344CB8AC3E}">
        <p14:creationId xmlns:p14="http://schemas.microsoft.com/office/powerpoint/2010/main" val="2123722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The didgeridoo (or </a:t>
            </a:r>
            <a:r>
              <a:rPr lang="en-US" sz="1200" kern="1200" dirty="0" err="1" smtClean="0">
                <a:solidFill>
                  <a:schemeClr val="tx1"/>
                </a:solidFill>
                <a:effectLst/>
                <a:latin typeface="+mn-lt"/>
                <a:ea typeface="+mn-ea"/>
                <a:cs typeface="+mn-cs"/>
              </a:rPr>
              <a:t>didjeridu</a:t>
            </a:r>
            <a:r>
              <a:rPr lang="en-US" sz="1200" kern="1200" dirty="0" smtClean="0">
                <a:solidFill>
                  <a:schemeClr val="tx1"/>
                </a:solidFill>
                <a:effectLst/>
                <a:latin typeface="+mn-lt"/>
                <a:ea typeface="+mn-ea"/>
                <a:cs typeface="+mn-cs"/>
              </a:rPr>
              <a:t>) was invented by Aborigines at least one thousand years ago. Ranging from 3 to 10 feet in length, the instrument is categorized by musicologists as a brass </a:t>
            </a:r>
            <a:r>
              <a:rPr lang="en-US" sz="1200" kern="1200" dirty="0" err="1" smtClean="0">
                <a:solidFill>
                  <a:schemeClr val="tx1"/>
                </a:solidFill>
                <a:effectLst/>
                <a:latin typeface="+mn-lt"/>
                <a:ea typeface="+mn-ea"/>
                <a:cs typeface="+mn-cs"/>
              </a:rPr>
              <a:t>aerophone</a:t>
            </a:r>
            <a:r>
              <a:rPr lang="en-US" sz="1200" kern="1200" dirty="0" smtClean="0">
                <a:solidFill>
                  <a:schemeClr val="tx1"/>
                </a:solidFill>
                <a:effectLst/>
                <a:latin typeface="+mn-lt"/>
                <a:ea typeface="+mn-ea"/>
                <a:cs typeface="+mn-cs"/>
              </a:rPr>
              <a:t> (like a trumpet or trombone).</a:t>
            </a:r>
          </a:p>
          <a:p>
            <a:endParaRPr lang="en-US" dirty="0"/>
          </a:p>
        </p:txBody>
      </p:sp>
      <p:sp>
        <p:nvSpPr>
          <p:cNvPr id="4" name="Slide Number Placeholder 3"/>
          <p:cNvSpPr>
            <a:spLocks noGrp="1"/>
          </p:cNvSpPr>
          <p:nvPr>
            <p:ph type="sldNum" sz="quarter" idx="10"/>
          </p:nvPr>
        </p:nvSpPr>
        <p:spPr/>
        <p:txBody>
          <a:bodyPr/>
          <a:lstStyle/>
          <a:p>
            <a:fld id="{D9980D4F-905A-41D3-87E2-0CFE7A3530E3}" type="slidenum">
              <a:rPr lang="en-US" smtClean="0"/>
              <a:t>5</a:t>
            </a:fld>
            <a:endParaRPr lang="en-US"/>
          </a:p>
        </p:txBody>
      </p:sp>
    </p:spTree>
    <p:extLst>
      <p:ext uri="{BB962C8B-B14F-4D97-AF65-F5344CB8AC3E}">
        <p14:creationId xmlns:p14="http://schemas.microsoft.com/office/powerpoint/2010/main" val="4173913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The general topic of dance provides an opportunity to explore the vast diversity of African religious cultures. Ritual use of masks is another opportunity.</a:t>
            </a:r>
          </a:p>
          <a:p>
            <a:endParaRPr lang="en-US" dirty="0"/>
          </a:p>
        </p:txBody>
      </p:sp>
      <p:sp>
        <p:nvSpPr>
          <p:cNvPr id="4" name="Slide Number Placeholder 3"/>
          <p:cNvSpPr>
            <a:spLocks noGrp="1"/>
          </p:cNvSpPr>
          <p:nvPr>
            <p:ph type="sldNum" sz="quarter" idx="10"/>
          </p:nvPr>
        </p:nvSpPr>
        <p:spPr/>
        <p:txBody>
          <a:bodyPr/>
          <a:lstStyle/>
          <a:p>
            <a:fld id="{D9980D4F-905A-41D3-87E2-0CFE7A3530E3}" type="slidenum">
              <a:rPr lang="en-US" smtClean="0"/>
              <a:t>6</a:t>
            </a:fld>
            <a:endParaRPr lang="en-US"/>
          </a:p>
        </p:txBody>
      </p:sp>
    </p:spTree>
    <p:extLst>
      <p:ext uri="{BB962C8B-B14F-4D97-AF65-F5344CB8AC3E}">
        <p14:creationId xmlns:p14="http://schemas.microsoft.com/office/powerpoint/2010/main" val="3263973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The Sun Dance was traditionally performed by most nations of the Northern Plains, and now is performed by nations across North America. The Ghost Dance was developed in the late nineteenth century as a form of resistance against the cultural changes brought about by the influx of European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Americans into Native lands. Much good scholarship is available on both the Sun Dance and the Ghost Dance. The University of Nebraska provides succinct online descriptions of both</a:t>
            </a:r>
            <a:r>
              <a:rPr lang="en-US" sz="1200" kern="1200" baseline="0" dirty="0" smtClean="0">
                <a:solidFill>
                  <a:schemeClr val="tx1"/>
                </a:solidFill>
                <a:effectLst/>
                <a:latin typeface="+mn-lt"/>
                <a:ea typeface="+mn-ea"/>
                <a:cs typeface="+mn-cs"/>
              </a:rPr>
              <a:t> at</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3"/>
              </a:rPr>
              <a:t>http://plainshumanities.unl.edu/encyclopedia/doc/egp.rel.046</a:t>
            </a:r>
            <a:r>
              <a:rPr lang="en-US" sz="1200" kern="1200" dirty="0" smtClean="0">
                <a:solidFill>
                  <a:schemeClr val="tx1"/>
                </a:solidFill>
                <a:effectLst/>
                <a:latin typeface="+mn-lt"/>
                <a:ea typeface="+mn-ea"/>
                <a:cs typeface="+mn-cs"/>
              </a:rPr>
              <a:t> and </a:t>
            </a:r>
            <a:r>
              <a:rPr lang="en-US" sz="1200" u="sng" kern="1200" dirty="0" smtClean="0">
                <a:solidFill>
                  <a:schemeClr val="tx1"/>
                </a:solidFill>
                <a:effectLst/>
                <a:latin typeface="+mn-lt"/>
                <a:ea typeface="+mn-ea"/>
                <a:cs typeface="+mn-cs"/>
                <a:hlinkClick r:id="rId4"/>
              </a:rPr>
              <a:t>http://plainshumanities.unl.edu/encyclopedia/doc/egp.rel.023</a:t>
            </a:r>
            <a:r>
              <a:rPr lang="en-US" sz="1200" kern="1200" dirty="0" smtClean="0">
                <a:solidFill>
                  <a:schemeClr val="tx1"/>
                </a:solidFill>
                <a:effectLst/>
                <a:latin typeface="+mn-lt"/>
                <a:ea typeface="+mn-ea"/>
                <a:cs typeface="+mn-cs"/>
              </a:rPr>
              <a:t>. For a good book-length study of the Ghost Dance, see especially </a:t>
            </a:r>
            <a:r>
              <a:rPr lang="en-US" sz="1200" i="1" kern="1200" dirty="0" smtClean="0">
                <a:solidFill>
                  <a:schemeClr val="tx1"/>
                </a:solidFill>
                <a:effectLst/>
                <a:latin typeface="+mn-lt"/>
                <a:ea typeface="+mn-ea"/>
                <a:cs typeface="+mn-cs"/>
              </a:rPr>
              <a:t>The Ghost Dance: </a:t>
            </a:r>
            <a:r>
              <a:rPr lang="en-US" sz="1200" i="1" kern="1200" dirty="0" err="1" smtClean="0">
                <a:solidFill>
                  <a:schemeClr val="tx1"/>
                </a:solidFill>
                <a:effectLst/>
                <a:latin typeface="+mn-lt"/>
                <a:ea typeface="+mn-ea"/>
                <a:cs typeface="+mn-cs"/>
              </a:rPr>
              <a:t>Ethnohistory</a:t>
            </a:r>
            <a:r>
              <a:rPr lang="en-US" sz="1200" i="1" kern="1200" dirty="0" smtClean="0">
                <a:solidFill>
                  <a:schemeClr val="tx1"/>
                </a:solidFill>
                <a:effectLst/>
                <a:latin typeface="+mn-lt"/>
                <a:ea typeface="+mn-ea"/>
                <a:cs typeface="+mn-cs"/>
              </a:rPr>
              <a:t> and Revitalization, </a:t>
            </a:r>
            <a:r>
              <a:rPr lang="en-US" sz="1200" kern="1200" dirty="0" smtClean="0">
                <a:solidFill>
                  <a:schemeClr val="tx1"/>
                </a:solidFill>
                <a:effectLst/>
                <a:latin typeface="+mn-lt"/>
                <a:ea typeface="+mn-ea"/>
                <a:cs typeface="+mn-cs"/>
              </a:rPr>
              <a:t>by</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Alice Beck Kehoe (Austin, TX: Holt Rinehart &amp; Winston, 1989).</a:t>
            </a:r>
          </a:p>
          <a:p>
            <a:endParaRPr lang="en-US" dirty="0"/>
          </a:p>
        </p:txBody>
      </p:sp>
      <p:sp>
        <p:nvSpPr>
          <p:cNvPr id="4" name="Slide Number Placeholder 3"/>
          <p:cNvSpPr>
            <a:spLocks noGrp="1"/>
          </p:cNvSpPr>
          <p:nvPr>
            <p:ph type="sldNum" sz="quarter" idx="10"/>
          </p:nvPr>
        </p:nvSpPr>
        <p:spPr/>
        <p:txBody>
          <a:bodyPr/>
          <a:lstStyle/>
          <a:p>
            <a:fld id="{D9980D4F-905A-41D3-87E2-0CFE7A3530E3}" type="slidenum">
              <a:rPr lang="en-US" smtClean="0"/>
              <a:t>7</a:t>
            </a:fld>
            <a:endParaRPr lang="en-US"/>
          </a:p>
        </p:txBody>
      </p:sp>
    </p:spTree>
    <p:extLst>
      <p:ext uri="{BB962C8B-B14F-4D97-AF65-F5344CB8AC3E}">
        <p14:creationId xmlns:p14="http://schemas.microsoft.com/office/powerpoint/2010/main" val="4236353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For thousands of years, Uluru has been venerated by the </a:t>
            </a:r>
            <a:r>
              <a:rPr lang="en-US" sz="1200" kern="1200" dirty="0" err="1" smtClean="0">
                <a:solidFill>
                  <a:schemeClr val="tx1"/>
                </a:solidFill>
                <a:effectLst/>
                <a:latin typeface="+mn-lt"/>
                <a:ea typeface="+mn-ea"/>
                <a:cs typeface="+mn-cs"/>
              </a:rPr>
              <a:t>Anangu</a:t>
            </a:r>
            <a:r>
              <a:rPr lang="en-US" sz="1200" kern="1200" dirty="0" smtClean="0">
                <a:solidFill>
                  <a:schemeClr val="tx1"/>
                </a:solidFill>
                <a:effectLst/>
                <a:latin typeface="+mn-lt"/>
                <a:ea typeface="+mn-ea"/>
                <a:cs typeface="+mn-cs"/>
              </a:rPr>
              <a:t> peoples. The website of Uluru-Kata </a:t>
            </a:r>
            <a:r>
              <a:rPr lang="en-US" sz="1200" kern="1200" dirty="0" err="1" smtClean="0">
                <a:solidFill>
                  <a:schemeClr val="tx1"/>
                </a:solidFill>
                <a:effectLst/>
                <a:latin typeface="+mn-lt"/>
                <a:ea typeface="+mn-ea"/>
                <a:cs typeface="+mn-cs"/>
              </a:rPr>
              <a:t>Tjuta</a:t>
            </a:r>
            <a:r>
              <a:rPr lang="en-US" sz="1200" kern="1200" dirty="0" smtClean="0">
                <a:solidFill>
                  <a:schemeClr val="tx1"/>
                </a:solidFill>
                <a:effectLst/>
                <a:latin typeface="+mn-lt"/>
                <a:ea typeface="+mn-ea"/>
                <a:cs typeface="+mn-cs"/>
              </a:rPr>
              <a:t> National Park provides helpful information on “the oldest living culture on earth”: </a:t>
            </a:r>
            <a:r>
              <a:rPr lang="en-US" sz="1200" u="sng" kern="1200" dirty="0" smtClean="0">
                <a:solidFill>
                  <a:schemeClr val="tx1"/>
                </a:solidFill>
                <a:effectLst/>
                <a:latin typeface="+mn-lt"/>
                <a:ea typeface="+mn-ea"/>
                <a:cs typeface="+mn-cs"/>
                <a:hlinkClick r:id="rId3"/>
              </a:rPr>
              <a:t>http://www.environment.gov.au/parks/uluru/</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Further examples of the </a:t>
            </a:r>
            <a:r>
              <a:rPr lang="en-US" sz="1200" i="1" kern="1200" dirty="0" smtClean="0">
                <a:solidFill>
                  <a:schemeClr val="tx1"/>
                </a:solidFill>
                <a:effectLst/>
                <a:latin typeface="+mn-lt"/>
                <a:ea typeface="+mn-ea"/>
                <a:cs typeface="+mn-cs"/>
              </a:rPr>
              <a:t>axis mundi </a:t>
            </a:r>
            <a:r>
              <a:rPr lang="en-US" sz="1200" kern="1200" dirty="0" smtClean="0">
                <a:solidFill>
                  <a:schemeClr val="tx1"/>
                </a:solidFill>
                <a:effectLst/>
                <a:latin typeface="+mn-lt"/>
                <a:ea typeface="+mn-ea"/>
                <a:cs typeface="+mn-cs"/>
              </a:rPr>
              <a:t>could be cited. The concept is developed and explored by </a:t>
            </a:r>
            <a:r>
              <a:rPr lang="en-US" sz="1200" kern="1200" dirty="0" err="1" smtClean="0">
                <a:solidFill>
                  <a:schemeClr val="tx1"/>
                </a:solidFill>
                <a:effectLst/>
                <a:latin typeface="+mn-lt"/>
                <a:ea typeface="+mn-ea"/>
                <a:cs typeface="+mn-cs"/>
              </a:rPr>
              <a:t>Mircea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Eliade</a:t>
            </a:r>
            <a:r>
              <a:rPr lang="en-US" sz="1200" kern="1200" dirty="0" smtClean="0">
                <a:solidFill>
                  <a:schemeClr val="tx1"/>
                </a:solidFill>
                <a:effectLst/>
                <a:latin typeface="+mn-lt"/>
                <a:ea typeface="+mn-ea"/>
                <a:cs typeface="+mn-cs"/>
              </a:rPr>
              <a:t>; see especially the first chapter of </a:t>
            </a:r>
            <a:r>
              <a:rPr lang="en-US" sz="1200" i="1" kern="1200" dirty="0" smtClean="0">
                <a:solidFill>
                  <a:schemeClr val="tx1"/>
                </a:solidFill>
                <a:effectLst/>
                <a:latin typeface="+mn-lt"/>
                <a:ea typeface="+mn-ea"/>
                <a:cs typeface="+mn-cs"/>
              </a:rPr>
              <a:t>The Sacred and the Profane</a:t>
            </a:r>
            <a:r>
              <a:rPr lang="en-US" sz="1200" kern="1200" dirty="0" smtClean="0">
                <a:solidFill>
                  <a:schemeClr val="tx1"/>
                </a:solidFill>
                <a:effectLst/>
                <a:latin typeface="+mn-lt"/>
                <a:ea typeface="+mn-ea"/>
                <a:cs typeface="+mn-cs"/>
              </a:rPr>
              <a:t> (San Diego: Harcourt Brace Jovanovich, 1987).</a:t>
            </a:r>
          </a:p>
          <a:p>
            <a:endParaRPr lang="en-US" dirty="0"/>
          </a:p>
        </p:txBody>
      </p:sp>
      <p:sp>
        <p:nvSpPr>
          <p:cNvPr id="4" name="Slide Number Placeholder 3"/>
          <p:cNvSpPr>
            <a:spLocks noGrp="1"/>
          </p:cNvSpPr>
          <p:nvPr>
            <p:ph type="sldNum" sz="quarter" idx="10"/>
          </p:nvPr>
        </p:nvSpPr>
        <p:spPr/>
        <p:txBody>
          <a:bodyPr/>
          <a:lstStyle/>
          <a:p>
            <a:fld id="{D9980D4F-905A-41D3-87E2-0CFE7A3530E3}" type="slidenum">
              <a:rPr lang="en-US" smtClean="0"/>
              <a:t>8</a:t>
            </a:fld>
            <a:endParaRPr lang="en-US"/>
          </a:p>
        </p:txBody>
      </p:sp>
    </p:spTree>
    <p:extLst>
      <p:ext uri="{BB962C8B-B14F-4D97-AF65-F5344CB8AC3E}">
        <p14:creationId xmlns:p14="http://schemas.microsoft.com/office/powerpoint/2010/main" val="2673755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 (The Aztec Quetzalcoatl is featured on slide 4.) A detailed academic website devoted to the Feathered Serpent Pyramid, Teotihuacan, Mexico, is available at </a:t>
            </a:r>
            <a:r>
              <a:rPr lang="en-US" sz="1200" u="sng" kern="1200" dirty="0" smtClean="0">
                <a:solidFill>
                  <a:schemeClr val="tx1"/>
                </a:solidFill>
                <a:effectLst/>
                <a:latin typeface="+mn-lt"/>
                <a:ea typeface="+mn-ea"/>
                <a:cs typeface="+mn-cs"/>
                <a:hlinkClick r:id="rId3"/>
              </a:rPr>
              <a:t>http://archaeology.asu.edu/teo/fsp/index.htm</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D9980D4F-905A-41D3-87E2-0CFE7A3530E3}" type="slidenum">
              <a:rPr lang="en-US" smtClean="0"/>
              <a:t>9</a:t>
            </a:fld>
            <a:endParaRPr lang="en-US"/>
          </a:p>
        </p:txBody>
      </p:sp>
    </p:spTree>
    <p:extLst>
      <p:ext uri="{BB962C8B-B14F-4D97-AF65-F5344CB8AC3E}">
        <p14:creationId xmlns:p14="http://schemas.microsoft.com/office/powerpoint/2010/main" val="2350352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Ritual purification and cleansing are induced by pouring water over heated stones. Sometimes the sweat lodge is understood to have symbolic significance, functioning as a microcosm representative of the universe. As such it resembles the tepee, the typical domestic structure of the Northern Plains.</a:t>
            </a:r>
          </a:p>
          <a:p>
            <a:endParaRPr lang="en-US" dirty="0"/>
          </a:p>
        </p:txBody>
      </p:sp>
      <p:sp>
        <p:nvSpPr>
          <p:cNvPr id="4" name="Slide Number Placeholder 3"/>
          <p:cNvSpPr>
            <a:spLocks noGrp="1"/>
          </p:cNvSpPr>
          <p:nvPr>
            <p:ph type="sldNum" sz="quarter" idx="10"/>
          </p:nvPr>
        </p:nvSpPr>
        <p:spPr/>
        <p:txBody>
          <a:bodyPr/>
          <a:lstStyle/>
          <a:p>
            <a:fld id="{D9980D4F-905A-41D3-87E2-0CFE7A3530E3}" type="slidenum">
              <a:rPr lang="en-US" smtClean="0"/>
              <a:t>10</a:t>
            </a:fld>
            <a:endParaRPr lang="en-US"/>
          </a:p>
        </p:txBody>
      </p:sp>
    </p:spTree>
    <p:extLst>
      <p:ext uri="{BB962C8B-B14F-4D97-AF65-F5344CB8AC3E}">
        <p14:creationId xmlns:p14="http://schemas.microsoft.com/office/powerpoint/2010/main" val="1568210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dirty="0"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1/7/15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2: Indigenous Religious Traditions</a:t>
            </a:r>
          </a:p>
        </p:txBody>
      </p:sp>
      <p:sp>
        <p:nvSpPr>
          <p:cNvPr id="3" name="Subtitle 2"/>
          <p:cNvSpPr>
            <a:spLocks noGrp="1"/>
          </p:cNvSpPr>
          <p:nvPr>
            <p:ph type="subTitle" idx="1"/>
          </p:nvPr>
        </p:nvSpPr>
        <p:spPr/>
        <p:txBody>
          <a:bodyPr/>
          <a:lstStyle/>
          <a:p>
            <a:r>
              <a:rPr lang="en-US" i="1" dirty="0"/>
              <a:t>World Religions: A Voyage </a:t>
            </a:r>
            <a:r>
              <a:rPr lang="en-US" i="1"/>
              <a:t>of </a:t>
            </a:r>
            <a:r>
              <a:rPr lang="en-US" i="1" smtClean="0"/>
              <a:t>Discovery</a:t>
            </a:r>
            <a:endParaRPr lang="en-US" dirty="0"/>
          </a:p>
        </p:txBody>
      </p:sp>
      <p:sp>
        <p:nvSpPr>
          <p:cNvPr id="4" name="Rectangle 3"/>
          <p:cNvSpPr/>
          <p:nvPr/>
        </p:nvSpPr>
        <p:spPr>
          <a:xfrm>
            <a:off x="7543800" y="6096000"/>
            <a:ext cx="1281120" cy="230832"/>
          </a:xfrm>
          <a:prstGeom prst="rect">
            <a:avLst/>
          </a:prstGeom>
        </p:spPr>
        <p:txBody>
          <a:bodyPr wrap="none">
            <a:spAutoFit/>
          </a:bodyPr>
          <a:lstStyle/>
          <a:p>
            <a:r>
              <a:rPr lang="en-US" sz="900" dirty="0">
                <a:latin typeface="Arial" pitchFamily="34" charset="0"/>
                <a:cs typeface="Arial" pitchFamily="34" charset="0"/>
              </a:rPr>
              <a:t>DOC ID #: </a:t>
            </a:r>
            <a:r>
              <a:rPr lang="en-US" sz="900" dirty="0" smtClean="0">
                <a:latin typeface="Arial" pitchFamily="34" charset="0"/>
                <a:cs typeface="Arial" pitchFamily="34" charset="0"/>
              </a:rPr>
              <a:t>TX003939</a:t>
            </a:r>
            <a:endParaRPr lang="en-US" sz="900"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2622205" cy="533400"/>
          </a:xfrm>
        </p:spPr>
        <p:txBody>
          <a:bodyPr/>
          <a:lstStyle/>
          <a:p>
            <a:r>
              <a:rPr lang="en-US" dirty="0"/>
              <a:t>Sweat Lodge</a:t>
            </a:r>
          </a:p>
        </p:txBody>
      </p:sp>
      <p:sp>
        <p:nvSpPr>
          <p:cNvPr id="3" name="Content Placeholder 2"/>
          <p:cNvSpPr>
            <a:spLocks noGrp="1"/>
          </p:cNvSpPr>
          <p:nvPr>
            <p:ph idx="1"/>
          </p:nvPr>
        </p:nvSpPr>
        <p:spPr>
          <a:xfrm>
            <a:off x="685800" y="1676400"/>
            <a:ext cx="3657600" cy="3285923"/>
          </a:xfrm>
        </p:spPr>
        <p:txBody>
          <a:bodyPr/>
          <a:lstStyle/>
          <a:p>
            <a:pPr lvl="0"/>
            <a:r>
              <a:rPr lang="en-US" dirty="0"/>
              <a:t>The sweat lodge is utilized by Native American peoples throughout North America.</a:t>
            </a:r>
          </a:p>
          <a:p>
            <a:pPr lvl="0"/>
            <a:r>
              <a:rPr lang="en-US" dirty="0"/>
              <a:t>It is used for ritual purification and cleansing of the body</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7476" y="1445944"/>
            <a:ext cx="4153312" cy="278687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bwMode="auto">
          <a:xfrm>
            <a:off x="6328243" y="4343400"/>
            <a:ext cx="2663357" cy="184666"/>
          </a:xfrm>
          <a:prstGeom prst="rect">
            <a:avLst/>
          </a:prstGeom>
          <a:noFill/>
          <a:ln w="9525">
            <a:noFill/>
            <a:miter lim="800000"/>
            <a:headEnd/>
            <a:tailEnd/>
          </a:ln>
        </p:spPr>
        <p:txBody>
          <a:bodyPr wrap="square" rtlCol="0">
            <a:spAutoFit/>
          </a:bodyPr>
          <a:lstStyle/>
          <a:p>
            <a:r>
              <a:rPr lang="en-US" sz="600" dirty="0" smtClean="0"/>
              <a:t>© Jeffrey </a:t>
            </a:r>
            <a:r>
              <a:rPr lang="en-US" sz="600" dirty="0"/>
              <a:t>M. Frank / www.shutterstock.com</a:t>
            </a:r>
          </a:p>
        </p:txBody>
      </p:sp>
      <p:sp>
        <p:nvSpPr>
          <p:cNvPr id="6" name="TextBox 5"/>
          <p:cNvSpPr txBox="1"/>
          <p:nvPr/>
        </p:nvSpPr>
        <p:spPr bwMode="auto">
          <a:xfrm>
            <a:off x="685800" y="4796135"/>
            <a:ext cx="7528023" cy="461665"/>
          </a:xfrm>
          <a:prstGeom prst="rect">
            <a:avLst/>
          </a:prstGeom>
          <a:noFill/>
          <a:ln w="9525">
            <a:noFill/>
            <a:miter lim="800000"/>
            <a:headEnd/>
            <a:tailEnd/>
          </a:ln>
        </p:spPr>
        <p:txBody>
          <a:bodyPr wrap="none" rtlCol="0">
            <a:spAutoFit/>
          </a:bodyPr>
          <a:lstStyle/>
          <a:p>
            <a:pPr marL="342900" lvl="0" indent="-342900">
              <a:spcBef>
                <a:spcPct val="20000"/>
              </a:spcBef>
              <a:buFont typeface="Arial" pitchFamily="34" charset="0"/>
              <a:buChar char="•"/>
            </a:pPr>
            <a:r>
              <a:rPr lang="en-US" sz="2400" dirty="0">
                <a:solidFill>
                  <a:prstClr val="black"/>
                </a:solidFill>
                <a:latin typeface="Arial" pitchFamily="34" charset="0"/>
                <a:cs typeface="Arial" pitchFamily="34" charset="0"/>
              </a:rPr>
              <a:t>It is used with other rituals, such as the Sun Dance.</a:t>
            </a:r>
          </a:p>
        </p:txBody>
      </p:sp>
    </p:spTree>
    <p:extLst>
      <p:ext uri="{BB962C8B-B14F-4D97-AF65-F5344CB8AC3E}">
        <p14:creationId xmlns:p14="http://schemas.microsoft.com/office/powerpoint/2010/main" val="43925365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66800"/>
            <a:ext cx="8229600" cy="533400"/>
          </a:xfrm>
        </p:spPr>
        <p:txBody>
          <a:bodyPr/>
          <a:lstStyle/>
          <a:p>
            <a:r>
              <a:rPr lang="en-US" dirty="0"/>
              <a:t>Native American Pipe (Calumet)</a:t>
            </a:r>
          </a:p>
        </p:txBody>
      </p:sp>
      <p:sp>
        <p:nvSpPr>
          <p:cNvPr id="3" name="Content Placeholder 2"/>
          <p:cNvSpPr>
            <a:spLocks noGrp="1"/>
          </p:cNvSpPr>
          <p:nvPr>
            <p:ph idx="1"/>
          </p:nvPr>
        </p:nvSpPr>
        <p:spPr>
          <a:xfrm>
            <a:off x="4082016" y="1951037"/>
            <a:ext cx="4528584" cy="4373563"/>
          </a:xfrm>
        </p:spPr>
        <p:txBody>
          <a:bodyPr/>
          <a:lstStyle/>
          <a:p>
            <a:pPr lvl="0"/>
            <a:r>
              <a:rPr lang="en-US" dirty="0"/>
              <a:t>The calumet is used by many nations.</a:t>
            </a:r>
          </a:p>
          <a:p>
            <a:pPr lvl="0"/>
            <a:r>
              <a:rPr lang="en-US" dirty="0"/>
              <a:t>It is smoked during religious ceremonies, such as the Sun Dance.</a:t>
            </a:r>
          </a:p>
          <a:p>
            <a:pPr lvl="0"/>
            <a:r>
              <a:rPr lang="en-US" dirty="0"/>
              <a:t>The Northern Plains peoples made calumets of pipestone, a fine-grained reddish rock</a:t>
            </a:r>
            <a:r>
              <a:rPr lang="en-US" dirty="0" smtClean="0"/>
              <a:t>.</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5970" t="11940" r="4477" b="23881"/>
          <a:stretch/>
        </p:blipFill>
        <p:spPr>
          <a:xfrm>
            <a:off x="413783" y="1943100"/>
            <a:ext cx="3668233" cy="2628900"/>
          </a:xfrm>
          <a:prstGeom prst="rect">
            <a:avLst/>
          </a:prstGeom>
        </p:spPr>
      </p:pic>
      <p:sp>
        <p:nvSpPr>
          <p:cNvPr id="5" name="TextBox 4"/>
          <p:cNvSpPr txBox="1"/>
          <p:nvPr/>
        </p:nvSpPr>
        <p:spPr bwMode="auto">
          <a:xfrm rot="19542609">
            <a:off x="390121" y="3683408"/>
            <a:ext cx="3124200" cy="184666"/>
          </a:xfrm>
          <a:prstGeom prst="rect">
            <a:avLst/>
          </a:prstGeom>
          <a:noFill/>
          <a:ln w="9525">
            <a:noFill/>
            <a:miter lim="800000"/>
            <a:headEnd/>
            <a:tailEnd/>
          </a:ln>
        </p:spPr>
        <p:txBody>
          <a:bodyPr wrap="square" rtlCol="0">
            <a:spAutoFit/>
          </a:bodyPr>
          <a:lstStyle/>
          <a:p>
            <a:r>
              <a:rPr lang="en-US" sz="600" dirty="0" smtClean="0"/>
              <a:t>© </a:t>
            </a:r>
            <a:r>
              <a:rPr lang="en-US" sz="600" dirty="0"/>
              <a:t>3drenderings / www.shutterstock.com</a:t>
            </a:r>
          </a:p>
        </p:txBody>
      </p:sp>
    </p:spTree>
    <p:extLst>
      <p:ext uri="{BB962C8B-B14F-4D97-AF65-F5344CB8AC3E}">
        <p14:creationId xmlns:p14="http://schemas.microsoft.com/office/powerpoint/2010/main" val="168122695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66800"/>
            <a:ext cx="8229600" cy="533400"/>
          </a:xfrm>
        </p:spPr>
        <p:txBody>
          <a:bodyPr/>
          <a:lstStyle/>
          <a:p>
            <a:r>
              <a:rPr lang="en-US" dirty="0"/>
              <a:t>Aboriginal Rock Art</a:t>
            </a:r>
          </a:p>
        </p:txBody>
      </p:sp>
      <p:sp>
        <p:nvSpPr>
          <p:cNvPr id="3" name="Content Placeholder 2"/>
          <p:cNvSpPr>
            <a:spLocks noGrp="1"/>
          </p:cNvSpPr>
          <p:nvPr>
            <p:ph idx="1"/>
          </p:nvPr>
        </p:nvSpPr>
        <p:spPr>
          <a:xfrm>
            <a:off x="838200" y="1752600"/>
            <a:ext cx="3505200" cy="4373563"/>
          </a:xfrm>
        </p:spPr>
        <p:txBody>
          <a:bodyPr>
            <a:normAutofit/>
          </a:bodyPr>
          <a:lstStyle/>
          <a:p>
            <a:pPr lvl="0"/>
            <a:r>
              <a:rPr lang="en-US" dirty="0"/>
              <a:t>Through the ages, Aboriginal Australians have communicated through art.</a:t>
            </a:r>
          </a:p>
          <a:p>
            <a:pPr lvl="0"/>
            <a:r>
              <a:rPr lang="en-US" dirty="0"/>
              <a:t>Their art includes paintings on leaves and carving in wood or stone</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4395" y="1477775"/>
            <a:ext cx="4057791" cy="270519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bwMode="auto">
          <a:xfrm>
            <a:off x="6521614" y="4267200"/>
            <a:ext cx="2317586" cy="184666"/>
          </a:xfrm>
          <a:prstGeom prst="rect">
            <a:avLst/>
          </a:prstGeom>
          <a:noFill/>
          <a:ln w="9525">
            <a:noFill/>
            <a:miter lim="800000"/>
            <a:headEnd/>
            <a:tailEnd/>
          </a:ln>
        </p:spPr>
        <p:txBody>
          <a:bodyPr wrap="square" rtlCol="0">
            <a:spAutoFit/>
          </a:bodyPr>
          <a:lstStyle/>
          <a:p>
            <a:r>
              <a:rPr lang="en-US" sz="600" dirty="0" smtClean="0"/>
              <a:t>© Sam </a:t>
            </a:r>
            <a:r>
              <a:rPr lang="en-US" sz="600" dirty="0" err="1"/>
              <a:t>DCruz</a:t>
            </a:r>
            <a:r>
              <a:rPr lang="en-US" sz="600" dirty="0"/>
              <a:t> / www.shutterstock.com</a:t>
            </a:r>
          </a:p>
        </p:txBody>
      </p:sp>
      <p:sp>
        <p:nvSpPr>
          <p:cNvPr id="6" name="TextBox 5"/>
          <p:cNvSpPr txBox="1"/>
          <p:nvPr/>
        </p:nvSpPr>
        <p:spPr bwMode="auto">
          <a:xfrm>
            <a:off x="838201" y="4800600"/>
            <a:ext cx="7315200" cy="830997"/>
          </a:xfrm>
          <a:prstGeom prst="rect">
            <a:avLst/>
          </a:prstGeom>
          <a:noFill/>
          <a:ln w="9525">
            <a:noFill/>
            <a:miter lim="800000"/>
            <a:headEnd/>
            <a:tailEnd/>
          </a:ln>
        </p:spPr>
        <p:txBody>
          <a:bodyPr wrap="square" rtlCol="0">
            <a:spAutoFit/>
          </a:bodyPr>
          <a:lstStyle/>
          <a:p>
            <a:pPr marL="342900" lvl="0" indent="-342900">
              <a:spcBef>
                <a:spcPct val="20000"/>
              </a:spcBef>
              <a:buFont typeface="Arial" pitchFamily="34" charset="0"/>
              <a:buChar char="•"/>
            </a:pPr>
            <a:r>
              <a:rPr lang="en-US" sz="2400" dirty="0">
                <a:solidFill>
                  <a:prstClr val="black"/>
                </a:solidFill>
                <a:latin typeface="Arial" pitchFamily="34" charset="0"/>
                <a:cs typeface="Arial" pitchFamily="34" charset="0"/>
              </a:rPr>
              <a:t>Myths about the Dreaming are a major subject of Aboriginal art.</a:t>
            </a:r>
          </a:p>
        </p:txBody>
      </p:sp>
    </p:spTree>
    <p:extLst>
      <p:ext uri="{BB962C8B-B14F-4D97-AF65-F5344CB8AC3E}">
        <p14:creationId xmlns:p14="http://schemas.microsoft.com/office/powerpoint/2010/main" val="2188232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838200"/>
            <a:ext cx="3039893"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3660405" y="1143000"/>
            <a:ext cx="4645395" cy="533400"/>
          </a:xfrm>
        </p:spPr>
        <p:txBody>
          <a:bodyPr>
            <a:normAutofit/>
          </a:bodyPr>
          <a:lstStyle/>
          <a:p>
            <a:r>
              <a:rPr lang="en-US" dirty="0" err="1"/>
              <a:t>Dreamcatcher</a:t>
            </a:r>
            <a:r>
              <a:rPr lang="en-US" dirty="0"/>
              <a:t> and </a:t>
            </a:r>
            <a:r>
              <a:rPr lang="en-US" dirty="0" err="1"/>
              <a:t>Iktomi</a:t>
            </a:r>
            <a:endParaRPr lang="en-US" dirty="0"/>
          </a:p>
        </p:txBody>
      </p:sp>
      <p:sp>
        <p:nvSpPr>
          <p:cNvPr id="3" name="Content Placeholder 2"/>
          <p:cNvSpPr>
            <a:spLocks noGrp="1"/>
          </p:cNvSpPr>
          <p:nvPr>
            <p:ph idx="1"/>
          </p:nvPr>
        </p:nvSpPr>
        <p:spPr>
          <a:xfrm>
            <a:off x="3810000" y="1895677"/>
            <a:ext cx="4876800" cy="3285923"/>
          </a:xfrm>
        </p:spPr>
        <p:txBody>
          <a:bodyPr/>
          <a:lstStyle/>
          <a:p>
            <a:pPr lvl="0"/>
            <a:r>
              <a:rPr lang="en-US" dirty="0"/>
              <a:t>The </a:t>
            </a:r>
            <a:r>
              <a:rPr lang="en-US" dirty="0" err="1"/>
              <a:t>dreamcatcher</a:t>
            </a:r>
            <a:r>
              <a:rPr lang="en-US" dirty="0"/>
              <a:t> has become a very popular Native American object.</a:t>
            </a:r>
          </a:p>
          <a:p>
            <a:pPr lvl="0"/>
            <a:r>
              <a:rPr lang="en-US" dirty="0"/>
              <a:t>A Lakota myth attributes the origin of the </a:t>
            </a:r>
            <a:r>
              <a:rPr lang="en-US" dirty="0" err="1"/>
              <a:t>dreamcatcher</a:t>
            </a:r>
            <a:r>
              <a:rPr lang="en-US" dirty="0"/>
              <a:t> to the spider </a:t>
            </a:r>
            <a:r>
              <a:rPr lang="en-US" dirty="0" err="1"/>
              <a:t>Iktomi</a:t>
            </a:r>
            <a:r>
              <a:rPr lang="en-US" dirty="0"/>
              <a:t>.</a:t>
            </a:r>
          </a:p>
          <a:p>
            <a:pPr lvl="0"/>
            <a:r>
              <a:rPr lang="en-US" dirty="0"/>
              <a:t>The </a:t>
            </a:r>
            <a:r>
              <a:rPr lang="en-US" dirty="0" err="1"/>
              <a:t>dreamcatcher</a:t>
            </a:r>
            <a:r>
              <a:rPr lang="en-US" dirty="0"/>
              <a:t> is symbolic of the web of life</a:t>
            </a:r>
            <a:r>
              <a:rPr lang="en-US" dirty="0" smtClean="0"/>
              <a:t>.</a:t>
            </a:r>
            <a:endParaRPr lang="en-US" dirty="0"/>
          </a:p>
        </p:txBody>
      </p:sp>
      <p:sp>
        <p:nvSpPr>
          <p:cNvPr id="5" name="TextBox 4"/>
          <p:cNvSpPr txBox="1"/>
          <p:nvPr/>
        </p:nvSpPr>
        <p:spPr bwMode="auto">
          <a:xfrm>
            <a:off x="304800" y="5410200"/>
            <a:ext cx="3124200" cy="184666"/>
          </a:xfrm>
          <a:prstGeom prst="rect">
            <a:avLst/>
          </a:prstGeom>
          <a:noFill/>
          <a:ln w="9525">
            <a:noFill/>
            <a:miter lim="800000"/>
            <a:headEnd/>
            <a:tailEnd/>
          </a:ln>
        </p:spPr>
        <p:txBody>
          <a:bodyPr wrap="square" rtlCol="0">
            <a:spAutoFit/>
          </a:bodyPr>
          <a:lstStyle/>
          <a:p>
            <a:pPr algn="ctr"/>
            <a:r>
              <a:rPr lang="en-US" sz="600" dirty="0"/>
              <a:t>© </a:t>
            </a:r>
            <a:r>
              <a:rPr lang="en-US" sz="600" dirty="0" err="1" smtClean="0"/>
              <a:t>nialat</a:t>
            </a:r>
            <a:r>
              <a:rPr lang="en-US" sz="600" dirty="0" smtClean="0"/>
              <a:t> </a:t>
            </a:r>
            <a:r>
              <a:rPr lang="en-US" sz="600" dirty="0"/>
              <a:t>/ www.shutterstock.com</a:t>
            </a:r>
          </a:p>
        </p:txBody>
      </p:sp>
    </p:spTree>
    <p:extLst>
      <p:ext uri="{BB962C8B-B14F-4D97-AF65-F5344CB8AC3E}">
        <p14:creationId xmlns:p14="http://schemas.microsoft.com/office/powerpoint/2010/main" val="2664069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777" y="914400"/>
            <a:ext cx="2383823" cy="533400"/>
          </a:xfrm>
        </p:spPr>
        <p:txBody>
          <a:bodyPr/>
          <a:lstStyle/>
          <a:p>
            <a:r>
              <a:rPr lang="en-US" dirty="0"/>
              <a:t>Quetzalcoatl</a:t>
            </a:r>
          </a:p>
        </p:txBody>
      </p:sp>
      <p:sp>
        <p:nvSpPr>
          <p:cNvPr id="3" name="Content Placeholder 2"/>
          <p:cNvSpPr>
            <a:spLocks noGrp="1"/>
          </p:cNvSpPr>
          <p:nvPr>
            <p:ph idx="1"/>
          </p:nvPr>
        </p:nvSpPr>
        <p:spPr>
          <a:xfrm>
            <a:off x="685800" y="1643285"/>
            <a:ext cx="4038600" cy="3614515"/>
          </a:xfrm>
        </p:spPr>
        <p:txBody>
          <a:bodyPr/>
          <a:lstStyle/>
          <a:p>
            <a:pPr lvl="0"/>
            <a:r>
              <a:rPr lang="en-US" dirty="0"/>
              <a:t>Quetzalcoatl, the “Feathered Serpent,” was a powerful Aztec god.</a:t>
            </a:r>
          </a:p>
          <a:p>
            <a:pPr lvl="0"/>
            <a:r>
              <a:rPr lang="en-US" dirty="0"/>
              <a:t>Aztec myth tells of Quetzalcoatl’s having created human beings.</a:t>
            </a:r>
          </a:p>
          <a:p>
            <a:pPr lvl="0"/>
            <a:r>
              <a:rPr lang="en-US" dirty="0" smtClean="0"/>
              <a:t>Quetzalcoatl </a:t>
            </a:r>
            <a:r>
              <a:rPr lang="en-US" dirty="0"/>
              <a:t>is said to have invented the calendar</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3978" y="1752600"/>
            <a:ext cx="3680422" cy="30615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bwMode="auto">
          <a:xfrm>
            <a:off x="6039394" y="4800600"/>
            <a:ext cx="3124200" cy="184666"/>
          </a:xfrm>
          <a:prstGeom prst="rect">
            <a:avLst/>
          </a:prstGeom>
          <a:noFill/>
          <a:ln w="9525">
            <a:noFill/>
            <a:miter lim="800000"/>
            <a:headEnd/>
            <a:tailEnd/>
          </a:ln>
        </p:spPr>
        <p:txBody>
          <a:bodyPr wrap="square" rtlCol="0">
            <a:spAutoFit/>
          </a:bodyPr>
          <a:lstStyle/>
          <a:p>
            <a:r>
              <a:rPr lang="en-US" sz="600" dirty="0" smtClean="0"/>
              <a:t>© Gordon </a:t>
            </a:r>
            <a:r>
              <a:rPr lang="en-US" sz="600" dirty="0"/>
              <a:t>Galbraith / www.shutterstock.com</a:t>
            </a:r>
          </a:p>
        </p:txBody>
      </p:sp>
    </p:spTree>
    <p:extLst>
      <p:ext uri="{BB962C8B-B14F-4D97-AF65-F5344CB8AC3E}">
        <p14:creationId xmlns:p14="http://schemas.microsoft.com/office/powerpoint/2010/main" val="2974763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229600" cy="533400"/>
          </a:xfrm>
        </p:spPr>
        <p:txBody>
          <a:bodyPr/>
          <a:lstStyle/>
          <a:p>
            <a:r>
              <a:rPr lang="en-US" dirty="0"/>
              <a:t>Australian Aboriginal Corroboree Dancers</a:t>
            </a:r>
          </a:p>
        </p:txBody>
      </p:sp>
      <p:sp>
        <p:nvSpPr>
          <p:cNvPr id="3" name="Content Placeholder 2"/>
          <p:cNvSpPr>
            <a:spLocks noGrp="1"/>
          </p:cNvSpPr>
          <p:nvPr>
            <p:ph idx="1"/>
          </p:nvPr>
        </p:nvSpPr>
        <p:spPr>
          <a:xfrm>
            <a:off x="609600" y="1798637"/>
            <a:ext cx="4572000" cy="4373563"/>
          </a:xfrm>
        </p:spPr>
        <p:txBody>
          <a:bodyPr/>
          <a:lstStyle/>
          <a:p>
            <a:pPr lvl="0"/>
            <a:r>
              <a:rPr lang="en-US" dirty="0"/>
              <a:t>The corroboree celebrates through song and dance myths of the Dreaming.</a:t>
            </a:r>
          </a:p>
          <a:p>
            <a:pPr lvl="0"/>
            <a:r>
              <a:rPr lang="en-US" dirty="0"/>
              <a:t>The didgeridoo is played in religious ceremonies.</a:t>
            </a:r>
          </a:p>
          <a:p>
            <a:pPr lvl="0"/>
            <a:r>
              <a:rPr lang="en-US" dirty="0"/>
              <a:t>Dancing and music are important elements of religious ritual</a:t>
            </a:r>
            <a:r>
              <a:rPr lang="en-US" dirty="0" smtClean="0"/>
              <a:t>.</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2786"/>
          <a:stretch/>
        </p:blipFill>
        <p:spPr>
          <a:xfrm>
            <a:off x="5334000" y="1676401"/>
            <a:ext cx="3108275" cy="38861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bwMode="auto">
          <a:xfrm>
            <a:off x="6096000" y="5562600"/>
            <a:ext cx="2514600" cy="184666"/>
          </a:xfrm>
          <a:prstGeom prst="rect">
            <a:avLst/>
          </a:prstGeom>
          <a:noFill/>
          <a:ln w="9525">
            <a:noFill/>
            <a:miter lim="800000"/>
            <a:headEnd/>
            <a:tailEnd/>
          </a:ln>
        </p:spPr>
        <p:txBody>
          <a:bodyPr wrap="square" rtlCol="0">
            <a:spAutoFit/>
          </a:bodyPr>
          <a:lstStyle/>
          <a:p>
            <a:r>
              <a:rPr lang="en-US" sz="600" dirty="0" smtClean="0"/>
              <a:t>© Jeff </a:t>
            </a:r>
            <a:r>
              <a:rPr lang="en-US" sz="600" dirty="0"/>
              <a:t>Chandler / www.shutterstock.com</a:t>
            </a:r>
          </a:p>
        </p:txBody>
      </p:sp>
    </p:spTree>
    <p:extLst>
      <p:ext uri="{BB962C8B-B14F-4D97-AF65-F5344CB8AC3E}">
        <p14:creationId xmlns:p14="http://schemas.microsoft.com/office/powerpoint/2010/main" val="2474853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1805" y="1143000"/>
            <a:ext cx="4645395" cy="533400"/>
          </a:xfrm>
        </p:spPr>
        <p:txBody>
          <a:bodyPr>
            <a:normAutofit/>
          </a:bodyPr>
          <a:lstStyle/>
          <a:p>
            <a:r>
              <a:rPr lang="en-US" dirty="0"/>
              <a:t>African Religious Dance</a:t>
            </a:r>
          </a:p>
        </p:txBody>
      </p:sp>
      <p:sp>
        <p:nvSpPr>
          <p:cNvPr id="3" name="Content Placeholder 2"/>
          <p:cNvSpPr>
            <a:spLocks noGrp="1"/>
          </p:cNvSpPr>
          <p:nvPr>
            <p:ph idx="1"/>
          </p:nvPr>
        </p:nvSpPr>
        <p:spPr>
          <a:xfrm>
            <a:off x="3733800" y="1752600"/>
            <a:ext cx="5029200" cy="4373563"/>
          </a:xfrm>
        </p:spPr>
        <p:txBody>
          <a:bodyPr/>
          <a:lstStyle/>
          <a:p>
            <a:pPr lvl="0"/>
            <a:r>
              <a:rPr lang="en-US" dirty="0"/>
              <a:t>Dancing is a common ritual practice in many African indigenous religions.</a:t>
            </a:r>
          </a:p>
          <a:p>
            <a:pPr lvl="0"/>
            <a:r>
              <a:rPr lang="en-US" dirty="0"/>
              <a:t>Men of the </a:t>
            </a:r>
            <a:r>
              <a:rPr lang="en-US" dirty="0" err="1"/>
              <a:t>Dogon</a:t>
            </a:r>
            <a:r>
              <a:rPr lang="en-US" dirty="0"/>
              <a:t> people, who live in Mali, dance while wearing masks.</a:t>
            </a:r>
          </a:p>
          <a:p>
            <a:pPr lvl="0"/>
            <a:r>
              <a:rPr lang="en-US" dirty="0"/>
              <a:t>Other African peoples, including the Yoruba, also wear masks when dancing</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999719"/>
            <a:ext cx="2895600" cy="4365171"/>
          </a:xfrm>
          <a:prstGeom prst="rect">
            <a:avLst/>
          </a:prstGeom>
          <a:ln>
            <a:noFill/>
          </a:ln>
          <a:effectLst>
            <a:reflection blurRad="12700" stA="30000" endPos="30000" dist="5000" dir="5400000" sy="-100000" algn="bl" rotWithShape="0"/>
          </a:effectLst>
          <a:scene3d>
            <a:camera prst="perspectiveRight"/>
            <a:lightRig rig="threePt" dir="t">
              <a:rot lat="0" lon="0" rev="2700000"/>
            </a:lightRig>
          </a:scene3d>
          <a:sp3d>
            <a:bevelT w="63500" h="50800"/>
          </a:sp3d>
        </p:spPr>
      </p:pic>
      <p:sp>
        <p:nvSpPr>
          <p:cNvPr id="5" name="TextBox 4"/>
          <p:cNvSpPr txBox="1"/>
          <p:nvPr/>
        </p:nvSpPr>
        <p:spPr bwMode="auto">
          <a:xfrm>
            <a:off x="304800" y="5347156"/>
            <a:ext cx="3124200" cy="184666"/>
          </a:xfrm>
          <a:prstGeom prst="rect">
            <a:avLst/>
          </a:prstGeom>
          <a:noFill/>
          <a:ln w="9525">
            <a:noFill/>
            <a:miter lim="800000"/>
            <a:headEnd/>
            <a:tailEnd/>
          </a:ln>
        </p:spPr>
        <p:txBody>
          <a:bodyPr wrap="square" rtlCol="0">
            <a:spAutoFit/>
          </a:bodyPr>
          <a:lstStyle/>
          <a:p>
            <a:r>
              <a:rPr lang="en-US" sz="600" dirty="0" smtClean="0"/>
              <a:t>© Michele </a:t>
            </a:r>
            <a:r>
              <a:rPr lang="en-US" sz="600" dirty="0"/>
              <a:t>Alfieri / www.shutterstock.com</a:t>
            </a:r>
          </a:p>
        </p:txBody>
      </p:sp>
    </p:spTree>
    <p:extLst>
      <p:ext uri="{BB962C8B-B14F-4D97-AF65-F5344CB8AC3E}">
        <p14:creationId xmlns:p14="http://schemas.microsoft.com/office/powerpoint/2010/main" val="2646510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0437"/>
            <a:ext cx="4645395" cy="533400"/>
          </a:xfrm>
        </p:spPr>
        <p:txBody>
          <a:bodyPr/>
          <a:lstStyle/>
          <a:p>
            <a:r>
              <a:rPr lang="en-US" dirty="0"/>
              <a:t>Native American Dancers</a:t>
            </a:r>
          </a:p>
        </p:txBody>
      </p:sp>
      <p:sp>
        <p:nvSpPr>
          <p:cNvPr id="3" name="Content Placeholder 2"/>
          <p:cNvSpPr>
            <a:spLocks noGrp="1"/>
          </p:cNvSpPr>
          <p:nvPr>
            <p:ph idx="1"/>
          </p:nvPr>
        </p:nvSpPr>
        <p:spPr>
          <a:xfrm>
            <a:off x="685800" y="1600200"/>
            <a:ext cx="3657600" cy="4373563"/>
          </a:xfrm>
        </p:spPr>
        <p:txBody>
          <a:bodyPr/>
          <a:lstStyle/>
          <a:p>
            <a:pPr lvl="0"/>
            <a:r>
              <a:rPr lang="en-US" dirty="0"/>
              <a:t>Dancing is a common religious practice among Native American peoples.</a:t>
            </a:r>
          </a:p>
          <a:p>
            <a:pPr lvl="0"/>
            <a:r>
              <a:rPr lang="en-US" dirty="0"/>
              <a:t>Some of the most important rituals involve dancing, such as the Sun Dance and the Ghost Dance</a:t>
            </a:r>
            <a:r>
              <a:rPr lang="en-US" dirty="0" smtClean="0"/>
              <a:t>.</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5701"/>
          <a:stretch/>
        </p:blipFill>
        <p:spPr>
          <a:xfrm>
            <a:off x="4343400" y="1828800"/>
            <a:ext cx="4419599" cy="3124200"/>
          </a:xfrm>
          <a:prstGeom prst="rect">
            <a:avLst/>
          </a:prstGeom>
          <a:ln>
            <a:noFill/>
          </a:ln>
          <a:effectLst>
            <a:outerShdw blurRad="190500" algn="tl" rotWithShape="0">
              <a:srgbClr val="000000">
                <a:alpha val="70000"/>
              </a:srgbClr>
            </a:outerShdw>
          </a:effectLst>
        </p:spPr>
      </p:pic>
      <p:sp>
        <p:nvSpPr>
          <p:cNvPr id="5" name="TextBox 4"/>
          <p:cNvSpPr txBox="1"/>
          <p:nvPr/>
        </p:nvSpPr>
        <p:spPr bwMode="auto">
          <a:xfrm>
            <a:off x="6248400" y="4966156"/>
            <a:ext cx="3124200" cy="184666"/>
          </a:xfrm>
          <a:prstGeom prst="rect">
            <a:avLst/>
          </a:prstGeom>
          <a:noFill/>
          <a:ln w="9525">
            <a:noFill/>
            <a:miter lim="800000"/>
            <a:headEnd/>
            <a:tailEnd/>
          </a:ln>
        </p:spPr>
        <p:txBody>
          <a:bodyPr wrap="square" rtlCol="0">
            <a:spAutoFit/>
          </a:bodyPr>
          <a:lstStyle/>
          <a:p>
            <a:r>
              <a:rPr lang="en-US" sz="600" dirty="0" smtClean="0"/>
              <a:t>© Digital </a:t>
            </a:r>
            <a:r>
              <a:rPr lang="en-US" sz="600" dirty="0"/>
              <a:t>Media Pro / www.shutterstock.com</a:t>
            </a:r>
          </a:p>
        </p:txBody>
      </p:sp>
    </p:spTree>
    <p:extLst>
      <p:ext uri="{BB962C8B-B14F-4D97-AF65-F5344CB8AC3E}">
        <p14:creationId xmlns:p14="http://schemas.microsoft.com/office/powerpoint/2010/main" val="2565354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3490154" cy="533400"/>
          </a:xfrm>
        </p:spPr>
        <p:txBody>
          <a:bodyPr/>
          <a:lstStyle/>
          <a:p>
            <a:r>
              <a:rPr lang="en-US" dirty="0"/>
              <a:t>Uluru (Ayers Rock)</a:t>
            </a:r>
          </a:p>
        </p:txBody>
      </p:sp>
      <p:sp>
        <p:nvSpPr>
          <p:cNvPr id="3" name="Content Placeholder 2"/>
          <p:cNvSpPr>
            <a:spLocks noGrp="1"/>
          </p:cNvSpPr>
          <p:nvPr>
            <p:ph idx="1"/>
          </p:nvPr>
        </p:nvSpPr>
        <p:spPr>
          <a:xfrm>
            <a:off x="670754" y="1600200"/>
            <a:ext cx="3048000" cy="4373563"/>
          </a:xfrm>
        </p:spPr>
        <p:txBody>
          <a:bodyPr>
            <a:normAutofit/>
          </a:bodyPr>
          <a:lstStyle/>
          <a:p>
            <a:pPr lvl="0"/>
            <a:r>
              <a:rPr lang="en-US" dirty="0"/>
              <a:t>Uluru is venerated by the </a:t>
            </a:r>
            <a:r>
              <a:rPr lang="en-US" dirty="0" err="1"/>
              <a:t>Anangu</a:t>
            </a:r>
            <a:r>
              <a:rPr lang="en-US" dirty="0"/>
              <a:t> peoples of central Australia.</a:t>
            </a:r>
          </a:p>
          <a:p>
            <a:pPr lvl="0"/>
            <a:r>
              <a:rPr lang="en-US" dirty="0"/>
              <a:t>It is a prime example of the </a:t>
            </a:r>
            <a:r>
              <a:rPr lang="en-US" i="1" dirty="0"/>
              <a:t>axis mundi,</a:t>
            </a:r>
            <a:r>
              <a:rPr lang="en-US" dirty="0"/>
              <a:t> the “center of the world</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1829" y="1598066"/>
            <a:ext cx="4963571" cy="2897734"/>
          </a:xfrm>
          <a:prstGeom prst="rect">
            <a:avLst/>
          </a:prstGeom>
          <a:ln>
            <a:noFill/>
          </a:ln>
          <a:effectLst>
            <a:softEdge rad="112500"/>
          </a:effectLst>
        </p:spPr>
      </p:pic>
      <p:sp>
        <p:nvSpPr>
          <p:cNvPr id="5" name="TextBox 4"/>
          <p:cNvSpPr txBox="1"/>
          <p:nvPr/>
        </p:nvSpPr>
        <p:spPr bwMode="auto">
          <a:xfrm>
            <a:off x="6096000" y="4421306"/>
            <a:ext cx="3124200" cy="184666"/>
          </a:xfrm>
          <a:prstGeom prst="rect">
            <a:avLst/>
          </a:prstGeom>
          <a:noFill/>
          <a:ln w="9525">
            <a:noFill/>
            <a:miter lim="800000"/>
            <a:headEnd/>
            <a:tailEnd/>
          </a:ln>
        </p:spPr>
        <p:txBody>
          <a:bodyPr wrap="square" rtlCol="0">
            <a:spAutoFit/>
          </a:bodyPr>
          <a:lstStyle/>
          <a:p>
            <a:r>
              <a:rPr lang="en-US" sz="600" dirty="0" smtClean="0"/>
              <a:t>© Stanislav </a:t>
            </a:r>
            <a:r>
              <a:rPr lang="en-US" sz="600" dirty="0" err="1"/>
              <a:t>Fosenbauer</a:t>
            </a:r>
            <a:r>
              <a:rPr lang="en-US" sz="600" dirty="0"/>
              <a:t> / www.shutterstock.com</a:t>
            </a:r>
          </a:p>
        </p:txBody>
      </p:sp>
      <p:sp>
        <p:nvSpPr>
          <p:cNvPr id="6" name="TextBox 5"/>
          <p:cNvSpPr txBox="1"/>
          <p:nvPr/>
        </p:nvSpPr>
        <p:spPr bwMode="auto">
          <a:xfrm>
            <a:off x="670754" y="5029200"/>
            <a:ext cx="7177846" cy="769441"/>
          </a:xfrm>
          <a:prstGeom prst="rect">
            <a:avLst/>
          </a:prstGeom>
          <a:noFill/>
          <a:ln w="9525">
            <a:noFill/>
            <a:miter lim="800000"/>
            <a:headEnd/>
            <a:tailEnd/>
          </a:ln>
        </p:spPr>
        <p:txBody>
          <a:bodyPr wrap="square" rtlCol="0">
            <a:spAutoFit/>
          </a:bodyPr>
          <a:lstStyle/>
          <a:p>
            <a:pPr marL="342900" lvl="0" indent="-342900">
              <a:spcBef>
                <a:spcPct val="20000"/>
              </a:spcBef>
              <a:buFont typeface="Arial" pitchFamily="34" charset="0"/>
              <a:buChar char="•"/>
            </a:pPr>
            <a:r>
              <a:rPr lang="en-US" sz="2200" i="1" dirty="0">
                <a:solidFill>
                  <a:prstClr val="black"/>
                </a:solidFill>
                <a:latin typeface="Arial" pitchFamily="34" charset="0"/>
                <a:cs typeface="Arial" pitchFamily="34" charset="0"/>
              </a:rPr>
              <a:t>Axis mundi </a:t>
            </a:r>
            <a:r>
              <a:rPr lang="en-US" sz="2200" dirty="0">
                <a:solidFill>
                  <a:prstClr val="black"/>
                </a:solidFill>
                <a:latin typeface="Arial" pitchFamily="34" charset="0"/>
                <a:cs typeface="Arial" pitchFamily="34" charset="0"/>
              </a:rPr>
              <a:t>means “the place of origin and homeland of the people.”</a:t>
            </a:r>
          </a:p>
        </p:txBody>
      </p:sp>
    </p:spTree>
    <p:extLst>
      <p:ext uri="{BB962C8B-B14F-4D97-AF65-F5344CB8AC3E}">
        <p14:creationId xmlns:p14="http://schemas.microsoft.com/office/powerpoint/2010/main" val="57623586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60437"/>
            <a:ext cx="8229600" cy="533400"/>
          </a:xfrm>
        </p:spPr>
        <p:txBody>
          <a:bodyPr/>
          <a:lstStyle/>
          <a:p>
            <a:r>
              <a:rPr lang="en-US" dirty="0"/>
              <a:t>Feathered Serpent Pyramid</a:t>
            </a:r>
          </a:p>
        </p:txBody>
      </p:sp>
      <p:sp>
        <p:nvSpPr>
          <p:cNvPr id="3" name="Content Placeholder 2"/>
          <p:cNvSpPr>
            <a:spLocks noGrp="1"/>
          </p:cNvSpPr>
          <p:nvPr>
            <p:ph idx="1"/>
          </p:nvPr>
        </p:nvSpPr>
        <p:spPr>
          <a:xfrm>
            <a:off x="685800" y="1828800"/>
            <a:ext cx="3886200" cy="4373563"/>
          </a:xfrm>
        </p:spPr>
        <p:txBody>
          <a:bodyPr/>
          <a:lstStyle/>
          <a:p>
            <a:pPr lvl="0"/>
            <a:r>
              <a:rPr lang="en-US" dirty="0"/>
              <a:t>This is another example of the </a:t>
            </a:r>
            <a:r>
              <a:rPr lang="en-US" i="1" dirty="0"/>
              <a:t>axis mundi.</a:t>
            </a:r>
            <a:endParaRPr lang="en-US" dirty="0"/>
          </a:p>
          <a:p>
            <a:pPr lvl="0"/>
            <a:r>
              <a:rPr lang="en-US" dirty="0"/>
              <a:t>Teotihuacan culture flourished from the third through eighth centuries.</a:t>
            </a:r>
          </a:p>
          <a:p>
            <a:pPr lvl="0"/>
            <a:r>
              <a:rPr lang="en-US" dirty="0"/>
              <a:t>Aztec culture knew the Feathered Serpent as Quetzalcoatl</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1981200"/>
            <a:ext cx="3986644" cy="3124200"/>
          </a:xfrm>
          <a:prstGeom prst="rect">
            <a:avLst/>
          </a:prstGeom>
          <a:ln>
            <a:noFill/>
          </a:ln>
          <a:effectLst>
            <a:outerShdw blurRad="190500" algn="tl" rotWithShape="0">
              <a:srgbClr val="000000">
                <a:alpha val="70000"/>
              </a:srgbClr>
            </a:outerShdw>
          </a:effectLst>
        </p:spPr>
      </p:pic>
      <p:sp>
        <p:nvSpPr>
          <p:cNvPr id="5" name="TextBox 4"/>
          <p:cNvSpPr txBox="1"/>
          <p:nvPr/>
        </p:nvSpPr>
        <p:spPr bwMode="auto">
          <a:xfrm>
            <a:off x="5867400" y="5118556"/>
            <a:ext cx="3124200" cy="184666"/>
          </a:xfrm>
          <a:prstGeom prst="rect">
            <a:avLst/>
          </a:prstGeom>
          <a:noFill/>
          <a:ln w="9525">
            <a:noFill/>
            <a:miter lim="800000"/>
            <a:headEnd/>
            <a:tailEnd/>
          </a:ln>
        </p:spPr>
        <p:txBody>
          <a:bodyPr wrap="square" rtlCol="0">
            <a:spAutoFit/>
          </a:bodyPr>
          <a:lstStyle/>
          <a:p>
            <a:r>
              <a:rPr lang="en-US" sz="600" dirty="0" smtClean="0"/>
              <a:t>© Vladimir </a:t>
            </a:r>
            <a:r>
              <a:rPr lang="en-US" sz="600" dirty="0" err="1"/>
              <a:t>Korostyshevskiy</a:t>
            </a:r>
            <a:r>
              <a:rPr lang="en-US" sz="600" dirty="0"/>
              <a:t> / www.shutterstock.com</a:t>
            </a:r>
          </a:p>
        </p:txBody>
      </p:sp>
    </p:spTree>
    <p:extLst>
      <p:ext uri="{BB962C8B-B14F-4D97-AF65-F5344CB8AC3E}">
        <p14:creationId xmlns:p14="http://schemas.microsoft.com/office/powerpoint/2010/main" val="175320611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LIC Presentation template</Template>
  <TotalTime>110</TotalTime>
  <Words>1228</Words>
  <Application>Microsoft Macintosh PowerPoint</Application>
  <PresentationFormat>On-screen Show (4:3)</PresentationFormat>
  <Paragraphs>73</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LIC Presentation template</vt:lpstr>
      <vt:lpstr>Chapter 2: Indigenous Religious Traditions</vt:lpstr>
      <vt:lpstr>Aboriginal Rock Art</vt:lpstr>
      <vt:lpstr>Dreamcatcher and Iktomi</vt:lpstr>
      <vt:lpstr>Quetzalcoatl</vt:lpstr>
      <vt:lpstr>Australian Aboriginal Corroboree Dancers</vt:lpstr>
      <vt:lpstr>African Religious Dance</vt:lpstr>
      <vt:lpstr>Native American Dancers</vt:lpstr>
      <vt:lpstr>Uluru (Ayers Rock)</vt:lpstr>
      <vt:lpstr>Feathered Serpent Pyramid</vt:lpstr>
      <vt:lpstr>Sweat Lodge</vt:lpstr>
      <vt:lpstr>Native American Pipe (Calumet)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Kristin Gudmundson</cp:lastModifiedBy>
  <cp:revision>37</cp:revision>
  <dcterms:created xsi:type="dcterms:W3CDTF">2011-01-10T17:35:40Z</dcterms:created>
  <dcterms:modified xsi:type="dcterms:W3CDTF">2015-01-08T02:48:37Z</dcterms:modified>
</cp:coreProperties>
</file>