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57" r:id="rId3"/>
    <p:sldId id="258" r:id="rId4"/>
    <p:sldId id="259" r:id="rId5"/>
    <p:sldId id="260" r:id="rId6"/>
    <p:sldId id="261" r:id="rId7"/>
    <p:sldId id="262" r:id="rId8"/>
    <p:sldId id="264" r:id="rId9"/>
    <p:sldId id="267" r:id="rId10"/>
    <p:sldId id="269" r:id="rId11"/>
    <p:sldId id="268"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2262" autoAdjust="0"/>
  </p:normalViewPr>
  <p:slideViewPr>
    <p:cSldViewPr>
      <p:cViewPr>
        <p:scale>
          <a:sx n="77" d="100"/>
          <a:sy n="77" d="100"/>
        </p:scale>
        <p:origin x="1284"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F2F34-757D-4BDD-991B-054234039476}" type="datetimeFigureOut">
              <a:rPr lang="en-US" smtClean="0"/>
              <a:pPr/>
              <a:t>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AD0F8F-F964-4CA8-AE8B-931B11A1BEB6}" type="slidenum">
              <a:rPr lang="en-US" smtClean="0"/>
              <a:pPr/>
              <a:t>‹#›</a:t>
            </a:fld>
            <a:endParaRPr lang="en-US"/>
          </a:p>
        </p:txBody>
      </p:sp>
    </p:spTree>
    <p:extLst>
      <p:ext uri="{BB962C8B-B14F-4D97-AF65-F5344CB8AC3E}">
        <p14:creationId xmlns:p14="http://schemas.microsoft.com/office/powerpoint/2010/main" val="208405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a:t>
            </a:r>
            <a:r>
              <a:rPr lang="en-US" dirty="0" smtClean="0"/>
              <a:t>: This presentation provides</a:t>
            </a:r>
            <a:r>
              <a:rPr lang="en-US" baseline="0" dirty="0" smtClean="0"/>
              <a:t> the information on Mary from chapter 4 of the student book, as well as additional background, in easy-to-review format. It can be a chance for the students to volunteer what they know about Mary, as well as to share their reactions to her story. You can also take this opportunity to describe and encourage devotion to our Blessed Mother.</a:t>
            </a:r>
            <a:endParaRPr lang="en-US" dirty="0"/>
          </a:p>
        </p:txBody>
      </p:sp>
      <p:sp>
        <p:nvSpPr>
          <p:cNvPr id="4" name="Slide Number Placeholder 3"/>
          <p:cNvSpPr>
            <a:spLocks noGrp="1"/>
          </p:cNvSpPr>
          <p:nvPr>
            <p:ph type="sldNum" sz="quarter" idx="10"/>
          </p:nvPr>
        </p:nvSpPr>
        <p:spPr/>
        <p:txBody>
          <a:bodyPr/>
          <a:lstStyle/>
          <a:p>
            <a:fld id="{D6AD0F8F-F964-4CA8-AE8B-931B11A1BEB6}" type="slidenum">
              <a:rPr lang="en-US" smtClean="0"/>
              <a:pPr/>
              <a:t>1</a:t>
            </a:fld>
            <a:endParaRPr lang="en-US"/>
          </a:p>
        </p:txBody>
      </p:sp>
    </p:spTree>
    <p:extLst>
      <p:ext uri="{BB962C8B-B14F-4D97-AF65-F5344CB8AC3E}">
        <p14:creationId xmlns:p14="http://schemas.microsoft.com/office/powerpoint/2010/main" val="264095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AD0F8F-F964-4CA8-AE8B-931B11A1BEB6}" type="slidenum">
              <a:rPr lang="en-US" smtClean="0"/>
              <a:pPr/>
              <a:t>2</a:t>
            </a:fld>
            <a:endParaRPr lang="en-US"/>
          </a:p>
        </p:txBody>
      </p:sp>
    </p:spTree>
    <p:extLst>
      <p:ext uri="{BB962C8B-B14F-4D97-AF65-F5344CB8AC3E}">
        <p14:creationId xmlns:p14="http://schemas.microsoft.com/office/powerpoint/2010/main" val="361393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D6AD0F8F-F964-4CA8-AE8B-931B11A1BEB6}" type="slidenum">
              <a:rPr lang="en-US" smtClean="0"/>
              <a:pPr/>
              <a:t>4</a:t>
            </a:fld>
            <a:endParaRPr lang="en-US"/>
          </a:p>
        </p:txBody>
      </p:sp>
    </p:spTree>
    <p:extLst>
      <p:ext uri="{BB962C8B-B14F-4D97-AF65-F5344CB8AC3E}">
        <p14:creationId xmlns:p14="http://schemas.microsoft.com/office/powerpoint/2010/main" val="283904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AD0F8F-F964-4CA8-AE8B-931B11A1BEB6}" type="slidenum">
              <a:rPr lang="en-US" smtClean="0"/>
              <a:pPr/>
              <a:t>6</a:t>
            </a:fld>
            <a:endParaRPr lang="en-US"/>
          </a:p>
        </p:txBody>
      </p:sp>
    </p:spTree>
    <p:extLst>
      <p:ext uri="{BB962C8B-B14F-4D97-AF65-F5344CB8AC3E}">
        <p14:creationId xmlns:p14="http://schemas.microsoft.com/office/powerpoint/2010/main" val="289323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AD0F8F-F964-4CA8-AE8B-931B11A1BEB6}" type="slidenum">
              <a:rPr lang="en-US" smtClean="0"/>
              <a:pPr/>
              <a:t>7</a:t>
            </a:fld>
            <a:endParaRPr lang="en-US"/>
          </a:p>
        </p:txBody>
      </p:sp>
    </p:spTree>
    <p:extLst>
      <p:ext uri="{BB962C8B-B14F-4D97-AF65-F5344CB8AC3E}">
        <p14:creationId xmlns:p14="http://schemas.microsoft.com/office/powerpoint/2010/main" val="110606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AD0F8F-F964-4CA8-AE8B-931B11A1BEB6}" type="slidenum">
              <a:rPr lang="en-US" smtClean="0"/>
              <a:pPr/>
              <a:t>8</a:t>
            </a:fld>
            <a:endParaRPr lang="en-US"/>
          </a:p>
        </p:txBody>
      </p:sp>
    </p:spTree>
    <p:extLst>
      <p:ext uri="{BB962C8B-B14F-4D97-AF65-F5344CB8AC3E}">
        <p14:creationId xmlns:p14="http://schemas.microsoft.com/office/powerpoint/2010/main" val="29070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AD0F8F-F964-4CA8-AE8B-931B11A1BEB6}" type="slidenum">
              <a:rPr lang="en-US" smtClean="0"/>
              <a:pPr/>
              <a:t>12</a:t>
            </a:fld>
            <a:endParaRPr lang="en-US"/>
          </a:p>
        </p:txBody>
      </p:sp>
    </p:spTree>
    <p:extLst>
      <p:ext uri="{BB962C8B-B14F-4D97-AF65-F5344CB8AC3E}">
        <p14:creationId xmlns:p14="http://schemas.microsoft.com/office/powerpoint/2010/main" val="286243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AD0F8F-F964-4CA8-AE8B-931B11A1BEB6}" type="slidenum">
              <a:rPr lang="en-US" smtClean="0"/>
              <a:pPr/>
              <a:t>13</a:t>
            </a:fld>
            <a:endParaRPr lang="en-US"/>
          </a:p>
        </p:txBody>
      </p:sp>
    </p:spTree>
    <p:extLst>
      <p:ext uri="{BB962C8B-B14F-4D97-AF65-F5344CB8AC3E}">
        <p14:creationId xmlns:p14="http://schemas.microsoft.com/office/powerpoint/2010/main" val="3171011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00"/>
                </a:solidFill>
              </a:rPr>
              <a:t>Mary, Our Mother</a:t>
            </a:r>
            <a:endParaRPr lang="en-US" dirty="0">
              <a:solidFill>
                <a:srgbClr val="000000"/>
              </a:solidFill>
            </a:endParaRPr>
          </a:p>
        </p:txBody>
      </p:sp>
      <p:sp>
        <p:nvSpPr>
          <p:cNvPr id="3" name="Subtitle 2"/>
          <p:cNvSpPr>
            <a:spLocks noGrp="1"/>
          </p:cNvSpPr>
          <p:nvPr>
            <p:ph type="subTitle" idx="1"/>
          </p:nvPr>
        </p:nvSpPr>
        <p:spPr/>
        <p:txBody>
          <a:bodyPr/>
          <a:lstStyle/>
          <a:p>
            <a:r>
              <a:rPr lang="en-US" b="0" i="1" dirty="0">
                <a:solidFill>
                  <a:schemeClr val="tx1"/>
                </a:solidFill>
              </a:rPr>
              <a:t>The Paschal </a:t>
            </a:r>
            <a:r>
              <a:rPr lang="en-US" b="0" i="1" dirty="0" smtClean="0">
                <a:solidFill>
                  <a:schemeClr val="tx1"/>
                </a:solidFill>
              </a:rPr>
              <a:t>Mystery</a:t>
            </a:r>
          </a:p>
          <a:p>
            <a:r>
              <a:rPr lang="en-US" sz="2000" b="0" dirty="0" smtClean="0">
                <a:solidFill>
                  <a:schemeClr val="tx1"/>
                </a:solidFill>
              </a:rPr>
              <a:t>Unit 2, Chapter 4</a:t>
            </a:r>
            <a:endParaRPr lang="en-US" sz="2000" b="0" dirty="0">
              <a:solidFill>
                <a:schemeClr val="tx1"/>
              </a:solidFill>
            </a:endParaRPr>
          </a:p>
        </p:txBody>
      </p:sp>
      <p:sp>
        <p:nvSpPr>
          <p:cNvPr id="4" name="Text Placeholder 3"/>
          <p:cNvSpPr>
            <a:spLocks noGrp="1"/>
          </p:cNvSpPr>
          <p:nvPr>
            <p:ph type="body" sz="quarter" idx="10"/>
          </p:nvPr>
        </p:nvSpPr>
        <p:spPr/>
        <p:txBody>
          <a:bodyPr>
            <a:normAutofit fontScale="62500" lnSpcReduction="20000"/>
          </a:bodyPr>
          <a:lstStyle/>
          <a:p>
            <a:r>
              <a:rPr lang="en-US" dirty="0" smtClean="0"/>
              <a:t>Document #: TX005794</a:t>
            </a:r>
            <a:endParaRPr lang="en-US" dirty="0"/>
          </a:p>
        </p:txBody>
      </p:sp>
    </p:spTree>
    <p:extLst>
      <p:ext uri="{BB962C8B-B14F-4D97-AF65-F5344CB8AC3E}">
        <p14:creationId xmlns:p14="http://schemas.microsoft.com/office/powerpoint/2010/main" val="17755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533400"/>
          </a:xfrm>
        </p:spPr>
        <p:txBody>
          <a:bodyPr>
            <a:noAutofit/>
          </a:bodyPr>
          <a:lstStyle/>
          <a:p>
            <a:r>
              <a:rPr lang="en-US" sz="3200" dirty="0" smtClean="0">
                <a:solidFill>
                  <a:schemeClr val="accent6">
                    <a:lumMod val="75000"/>
                  </a:schemeClr>
                </a:solidFill>
              </a:rPr>
              <a:t>Mary at the Foot of the Cross</a:t>
            </a:r>
            <a:endParaRPr lang="en-US" sz="3200" dirty="0">
              <a:solidFill>
                <a:schemeClr val="accent6">
                  <a:lumMod val="75000"/>
                </a:schemeClr>
              </a:solidFill>
            </a:endParaRPr>
          </a:p>
        </p:txBody>
      </p:sp>
      <p:sp>
        <p:nvSpPr>
          <p:cNvPr id="3" name="Content Placeholder 2"/>
          <p:cNvSpPr>
            <a:spLocks noGrp="1"/>
          </p:cNvSpPr>
          <p:nvPr>
            <p:ph idx="1"/>
          </p:nvPr>
        </p:nvSpPr>
        <p:spPr>
          <a:xfrm>
            <a:off x="1027995" y="1537966"/>
            <a:ext cx="3429000" cy="4373563"/>
          </a:xfrm>
        </p:spPr>
        <p:txBody>
          <a:bodyPr/>
          <a:lstStyle/>
          <a:p>
            <a:pPr marL="0" indent="0">
              <a:buNone/>
            </a:pPr>
            <a:r>
              <a:rPr lang="en-US" sz="2400" dirty="0" smtClean="0"/>
              <a:t>“Then he said to the disciple, ‘Behold, your mother.’” (John 19:27)</a:t>
            </a:r>
          </a:p>
        </p:txBody>
      </p:sp>
      <p:sp>
        <p:nvSpPr>
          <p:cNvPr id="5" name="TextBox 4"/>
          <p:cNvSpPr txBox="1"/>
          <p:nvPr/>
        </p:nvSpPr>
        <p:spPr bwMode="auto">
          <a:xfrm rot="5400000">
            <a:off x="7534656" y="5897062"/>
            <a:ext cx="1752600" cy="169277"/>
          </a:xfrm>
          <a:prstGeom prst="rect">
            <a:avLst/>
          </a:prstGeom>
          <a:noFill/>
          <a:ln w="9525">
            <a:noFill/>
            <a:miter lim="800000"/>
            <a:headEnd/>
            <a:tailEnd/>
          </a:ln>
        </p:spPr>
        <p:txBody>
          <a:bodyPr wrap="square" rtlCol="0">
            <a:spAutoFit/>
          </a:bodyPr>
          <a:lstStyle/>
          <a:p>
            <a:r>
              <a:rPr lang="en-US" sz="500" dirty="0" smtClean="0">
                <a:solidFill>
                  <a:schemeClr val="bg1"/>
                </a:solidFill>
              </a:rPr>
              <a:t>Image in public domain</a:t>
            </a:r>
            <a:endParaRPr lang="en-US" sz="500" dirty="0">
              <a:solidFill>
                <a:schemeClr val="bg1"/>
              </a:solidFill>
            </a:endParaRPr>
          </a:p>
        </p:txBody>
      </p:sp>
      <p:sp>
        <p:nvSpPr>
          <p:cNvPr id="6" name="TextBox 5"/>
          <p:cNvSpPr txBox="1"/>
          <p:nvPr/>
        </p:nvSpPr>
        <p:spPr bwMode="auto">
          <a:xfrm>
            <a:off x="6019800" y="5835134"/>
            <a:ext cx="40386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Renata</a:t>
            </a:r>
            <a:r>
              <a:rPr lang="en-US" sz="600" dirty="0">
                <a:solidFill>
                  <a:srgbClr val="A6A6A6"/>
                </a:solidFill>
              </a:rPr>
              <a:t> </a:t>
            </a:r>
            <a:r>
              <a:rPr lang="en-US" sz="600" dirty="0" err="1">
                <a:solidFill>
                  <a:srgbClr val="A6A6A6"/>
                </a:solidFill>
              </a:rPr>
              <a:t>Sedmakova</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7" name="Picture 6" descr="slide 10-shutterstock_6001097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524000"/>
            <a:ext cx="2332450" cy="4343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Autofit/>
          </a:bodyPr>
          <a:lstStyle/>
          <a:p>
            <a:r>
              <a:rPr lang="en-US" sz="3200" dirty="0" smtClean="0">
                <a:solidFill>
                  <a:schemeClr val="accent6">
                    <a:lumMod val="75000"/>
                  </a:schemeClr>
                </a:solidFill>
              </a:rPr>
              <a:t>The Fourth Station of the Cross</a:t>
            </a:r>
            <a:endParaRPr lang="en-US" sz="3200" dirty="0">
              <a:solidFill>
                <a:schemeClr val="accent6">
                  <a:lumMod val="75000"/>
                </a:schemeClr>
              </a:solidFill>
            </a:endParaRPr>
          </a:p>
        </p:txBody>
      </p:sp>
      <p:sp>
        <p:nvSpPr>
          <p:cNvPr id="3" name="Content Placeholder 2"/>
          <p:cNvSpPr>
            <a:spLocks noGrp="1"/>
          </p:cNvSpPr>
          <p:nvPr>
            <p:ph idx="1"/>
          </p:nvPr>
        </p:nvSpPr>
        <p:spPr>
          <a:xfrm>
            <a:off x="914400" y="1371600"/>
            <a:ext cx="6477000" cy="4373563"/>
          </a:xfrm>
        </p:spPr>
        <p:txBody>
          <a:bodyPr/>
          <a:lstStyle/>
          <a:p>
            <a:r>
              <a:rPr lang="en-US" sz="2400" dirty="0" smtClean="0"/>
              <a:t>Jesus meets his mother.</a:t>
            </a:r>
          </a:p>
        </p:txBody>
      </p:sp>
      <p:sp>
        <p:nvSpPr>
          <p:cNvPr id="5" name="TextBox 4"/>
          <p:cNvSpPr txBox="1"/>
          <p:nvPr/>
        </p:nvSpPr>
        <p:spPr bwMode="auto">
          <a:xfrm>
            <a:off x="7171239" y="5530334"/>
            <a:ext cx="2582361"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Zvonimir</a:t>
            </a:r>
            <a:r>
              <a:rPr lang="en-US" sz="600" dirty="0">
                <a:solidFill>
                  <a:srgbClr val="A6A6A6"/>
                </a:solidFill>
              </a:rPr>
              <a:t> </a:t>
            </a:r>
            <a:r>
              <a:rPr lang="en-US" sz="600" dirty="0" err="1">
                <a:solidFill>
                  <a:srgbClr val="A6A6A6"/>
                </a:solidFill>
              </a:rPr>
              <a:t>Atletic</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slide 11-shutterstock_23591512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981200"/>
            <a:ext cx="5997438" cy="35740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533400"/>
          </a:xfrm>
        </p:spPr>
        <p:txBody>
          <a:bodyPr>
            <a:noAutofit/>
          </a:bodyPr>
          <a:lstStyle/>
          <a:p>
            <a:r>
              <a:rPr lang="en-US" sz="3200" dirty="0" smtClean="0">
                <a:solidFill>
                  <a:schemeClr val="accent6">
                    <a:lumMod val="75000"/>
                  </a:schemeClr>
                </a:solidFill>
              </a:rPr>
              <a:t>Mary, Our Mother</a:t>
            </a:r>
            <a:endParaRPr lang="en-US" sz="3200" dirty="0">
              <a:solidFill>
                <a:schemeClr val="accent6">
                  <a:lumMod val="75000"/>
                </a:schemeClr>
              </a:solidFill>
            </a:endParaRPr>
          </a:p>
        </p:txBody>
      </p:sp>
      <p:sp>
        <p:nvSpPr>
          <p:cNvPr id="3" name="Content Placeholder 2"/>
          <p:cNvSpPr>
            <a:spLocks noGrp="1"/>
          </p:cNvSpPr>
          <p:nvPr>
            <p:ph idx="1"/>
          </p:nvPr>
        </p:nvSpPr>
        <p:spPr>
          <a:xfrm>
            <a:off x="704850" y="1600201"/>
            <a:ext cx="2952750" cy="4191000"/>
          </a:xfrm>
        </p:spPr>
        <p:txBody>
          <a:bodyPr>
            <a:normAutofit lnSpcReduction="10000"/>
          </a:bodyPr>
          <a:lstStyle/>
          <a:p>
            <a:pPr marL="0" indent="0">
              <a:buNone/>
            </a:pPr>
            <a:r>
              <a:rPr lang="en-US" sz="2200" dirty="0" smtClean="0"/>
              <a:t>“Why should we not all together look to her as our common Mother who prays for the unity of God’s family and who ‘precedes’ us all at the head of the long line of witnesses of faith in the one Lord?” (Pope Saint John Paul II, </a:t>
            </a:r>
            <a:r>
              <a:rPr lang="en-US" sz="2200" i="1" dirty="0" err="1" smtClean="0"/>
              <a:t>Redemptoris</a:t>
            </a:r>
            <a:r>
              <a:rPr lang="en-US" sz="2200" i="1" dirty="0" smtClean="0"/>
              <a:t> Mater</a:t>
            </a:r>
            <a:r>
              <a:rPr lang="en-US" sz="2200" dirty="0" smtClean="0"/>
              <a:t>, 30)</a:t>
            </a:r>
          </a:p>
          <a:p>
            <a:endParaRPr lang="en-US" dirty="0"/>
          </a:p>
        </p:txBody>
      </p:sp>
      <p:sp>
        <p:nvSpPr>
          <p:cNvPr id="5" name="TextBox 4"/>
          <p:cNvSpPr txBox="1"/>
          <p:nvPr/>
        </p:nvSpPr>
        <p:spPr bwMode="auto">
          <a:xfrm>
            <a:off x="7696200" y="4996934"/>
            <a:ext cx="2438400" cy="184666"/>
          </a:xfrm>
          <a:prstGeom prst="rect">
            <a:avLst/>
          </a:prstGeom>
          <a:noFill/>
          <a:ln w="9525">
            <a:noFill/>
            <a:miter lim="800000"/>
            <a:headEnd/>
            <a:tailEnd/>
          </a:ln>
        </p:spPr>
        <p:txBody>
          <a:bodyPr wrap="square" rtlCol="0">
            <a:spAutoFit/>
          </a:bodyPr>
          <a:lstStyle/>
          <a:p>
            <a:r>
              <a:rPr lang="en-US" sz="600" dirty="0">
                <a:solidFill>
                  <a:srgbClr val="A6A6A6"/>
                </a:solidFill>
              </a:rPr>
              <a:t>© Nancy Bauer / </a:t>
            </a:r>
            <a:r>
              <a:rPr lang="en-US" sz="600" dirty="0" err="1">
                <a:solidFill>
                  <a:srgbClr val="A6A6A6"/>
                </a:solidFill>
              </a:rPr>
              <a:t>Shutterstock.com</a:t>
            </a:r>
            <a:r>
              <a:rPr lang="en-US" sz="600" dirty="0">
                <a:solidFill>
                  <a:srgbClr val="A6A6A6"/>
                </a:solidFill>
              </a:rPr>
              <a:t> </a:t>
            </a:r>
          </a:p>
        </p:txBody>
      </p:sp>
      <p:pic>
        <p:nvPicPr>
          <p:cNvPr id="6" name="Picture 5" descr="slide 12-shutterstock_1543037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219200"/>
            <a:ext cx="4927115" cy="3810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333" y="723900"/>
            <a:ext cx="7848600" cy="533400"/>
          </a:xfrm>
        </p:spPr>
        <p:txBody>
          <a:bodyPr>
            <a:noAutofit/>
          </a:bodyPr>
          <a:lstStyle/>
          <a:p>
            <a:r>
              <a:rPr lang="en-US" sz="3200" dirty="0" smtClean="0">
                <a:solidFill>
                  <a:schemeClr val="accent6">
                    <a:lumMod val="75000"/>
                  </a:schemeClr>
                </a:solidFill>
              </a:rPr>
              <a:t>Mary, Our Mother</a:t>
            </a:r>
            <a:endParaRPr lang="en-US" sz="3200" dirty="0">
              <a:solidFill>
                <a:schemeClr val="accent6">
                  <a:lumMod val="75000"/>
                </a:schemeClr>
              </a:solidFill>
            </a:endParaRPr>
          </a:p>
        </p:txBody>
      </p:sp>
      <p:sp>
        <p:nvSpPr>
          <p:cNvPr id="5" name="TextBox 4"/>
          <p:cNvSpPr txBox="1"/>
          <p:nvPr/>
        </p:nvSpPr>
        <p:spPr bwMode="auto">
          <a:xfrm rot="16200000">
            <a:off x="5769233" y="5660767"/>
            <a:ext cx="1447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Dmitrijs</a:t>
            </a:r>
            <a:r>
              <a:rPr lang="en-US" sz="600" dirty="0">
                <a:solidFill>
                  <a:srgbClr val="A6A6A6"/>
                </a:solidFill>
              </a:rPr>
              <a:t> </a:t>
            </a:r>
            <a:r>
              <a:rPr lang="en-US" sz="600" dirty="0" err="1">
                <a:solidFill>
                  <a:srgbClr val="A6A6A6"/>
                </a:solidFill>
              </a:rPr>
              <a:t>Mihejevs</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3" name="Picture 2" descr="slide 13-shutterstock_1041404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284429"/>
            <a:ext cx="3608951" cy="51054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solidFill>
                  <a:schemeClr val="accent6">
                    <a:lumMod val="75000"/>
                  </a:schemeClr>
                </a:solidFill>
              </a:rPr>
              <a:t>Mary, Our Mother</a:t>
            </a:r>
            <a:endParaRPr lang="en-US" sz="3200" dirty="0">
              <a:solidFill>
                <a:schemeClr val="accent6">
                  <a:lumMod val="75000"/>
                </a:schemeClr>
              </a:solidFill>
            </a:endParaRPr>
          </a:p>
        </p:txBody>
      </p:sp>
      <p:sp>
        <p:nvSpPr>
          <p:cNvPr id="6" name="Content Placeholder 5"/>
          <p:cNvSpPr>
            <a:spLocks noGrp="1"/>
          </p:cNvSpPr>
          <p:nvPr>
            <p:ph idx="1"/>
          </p:nvPr>
        </p:nvSpPr>
        <p:spPr>
          <a:xfrm>
            <a:off x="1371600" y="1981200"/>
            <a:ext cx="3276600" cy="4373563"/>
          </a:xfrm>
        </p:spPr>
        <p:txBody>
          <a:bodyPr>
            <a:normAutofit/>
          </a:bodyPr>
          <a:lstStyle/>
          <a:p>
            <a:pPr lvl="0"/>
            <a:r>
              <a:rPr lang="en-US" sz="2400" dirty="0" smtClean="0"/>
              <a:t>Think about when you first heard about Mary.</a:t>
            </a:r>
          </a:p>
          <a:p>
            <a:pPr lvl="0"/>
            <a:r>
              <a:rPr lang="en-US" sz="2400" dirty="0" smtClean="0"/>
              <a:t>What were you told?</a:t>
            </a:r>
          </a:p>
          <a:p>
            <a:pPr lvl="0"/>
            <a:r>
              <a:rPr lang="en-US" sz="2400" dirty="0" smtClean="0"/>
              <a:t>How has your understanding of Mary grown?</a:t>
            </a:r>
            <a:endParaRPr lang="en-US" sz="2400" dirty="0"/>
          </a:p>
        </p:txBody>
      </p:sp>
      <p:sp>
        <p:nvSpPr>
          <p:cNvPr id="8" name="TextBox 7"/>
          <p:cNvSpPr txBox="1"/>
          <p:nvPr/>
        </p:nvSpPr>
        <p:spPr bwMode="auto">
          <a:xfrm>
            <a:off x="7696200" y="5606534"/>
            <a:ext cx="19050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Kamira</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2-shutterstock_9017434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762000"/>
            <a:ext cx="3256765" cy="48858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990600"/>
            <a:ext cx="8229600" cy="533400"/>
          </a:xfrm>
        </p:spPr>
        <p:txBody>
          <a:bodyPr>
            <a:noAutofit/>
          </a:bodyPr>
          <a:lstStyle/>
          <a:p>
            <a:r>
              <a:rPr lang="en-US" sz="3200" dirty="0" smtClean="0">
                <a:solidFill>
                  <a:schemeClr val="accent6">
                    <a:lumMod val="75000"/>
                  </a:schemeClr>
                </a:solidFill>
              </a:rPr>
              <a:t>What Do We Know about Mary?</a:t>
            </a:r>
            <a:endParaRPr lang="en-US" sz="3200" dirty="0">
              <a:solidFill>
                <a:schemeClr val="accent6">
                  <a:lumMod val="75000"/>
                </a:schemeClr>
              </a:solidFill>
            </a:endParaRPr>
          </a:p>
        </p:txBody>
      </p:sp>
      <p:sp>
        <p:nvSpPr>
          <p:cNvPr id="6" name="Content Placeholder 5"/>
          <p:cNvSpPr>
            <a:spLocks noGrp="1"/>
          </p:cNvSpPr>
          <p:nvPr>
            <p:ph idx="1"/>
          </p:nvPr>
        </p:nvSpPr>
        <p:spPr>
          <a:xfrm>
            <a:off x="1371600" y="1676400"/>
            <a:ext cx="6477000" cy="4373563"/>
          </a:xfrm>
        </p:spPr>
        <p:txBody>
          <a:bodyPr>
            <a:normAutofit lnSpcReduction="10000"/>
          </a:bodyPr>
          <a:lstStyle/>
          <a:p>
            <a:pPr lvl="0"/>
            <a:r>
              <a:rPr lang="en-US" sz="2400" dirty="0" smtClean="0"/>
              <a:t>Her parents were Saints Anne and Joachim.</a:t>
            </a:r>
          </a:p>
          <a:p>
            <a:pPr lvl="0"/>
            <a:r>
              <a:rPr lang="en-US" sz="2400" dirty="0" smtClean="0"/>
              <a:t>She lived in Nazareth in Galilee.</a:t>
            </a:r>
          </a:p>
          <a:p>
            <a:pPr lvl="0"/>
            <a:r>
              <a:rPr lang="en-US" sz="2400" dirty="0" smtClean="0"/>
              <a:t>She was the cousin of Elizabeth, the mother of John the Baptist.</a:t>
            </a:r>
          </a:p>
          <a:p>
            <a:pPr lvl="0"/>
            <a:r>
              <a:rPr lang="en-US" sz="2400" dirty="0" smtClean="0"/>
              <a:t>She was betrothed (engaged) to Joseph when the angel Gabriel came to her: “Hail, favored one! The Lord is with you.” (Luke 1:28)</a:t>
            </a:r>
          </a:p>
          <a:p>
            <a:pPr lvl="0"/>
            <a:r>
              <a:rPr lang="en-US" sz="2400" dirty="0" smtClean="0"/>
              <a:t>The angel announced that she was to be the mother of Jesus, the Mother of God.</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880" y="1447800"/>
            <a:ext cx="3535166" cy="4373563"/>
          </a:xfrm>
        </p:spPr>
        <p:txBody>
          <a:bodyPr/>
          <a:lstStyle/>
          <a:p>
            <a:pPr lvl="0"/>
            <a:r>
              <a:rPr lang="en-US" sz="2400" dirty="0" smtClean="0"/>
              <a:t>Mary had a deep faith and trust in God.</a:t>
            </a:r>
          </a:p>
          <a:p>
            <a:pPr lvl="0"/>
            <a:r>
              <a:rPr lang="en-US" sz="2400" dirty="0" smtClean="0"/>
              <a:t>She was young and unmarried.</a:t>
            </a:r>
          </a:p>
          <a:p>
            <a:pPr lvl="0"/>
            <a:r>
              <a:rPr lang="en-US" sz="2400" dirty="0" smtClean="0"/>
              <a:t>She became pregnant by the Holy Spirit.</a:t>
            </a:r>
          </a:p>
          <a:p>
            <a:pPr>
              <a:buNone/>
            </a:pPr>
            <a:endParaRPr lang="en-US" dirty="0"/>
          </a:p>
        </p:txBody>
      </p:sp>
      <p:sp>
        <p:nvSpPr>
          <p:cNvPr id="4" name="Title 4"/>
          <p:cNvSpPr>
            <a:spLocks noGrp="1"/>
          </p:cNvSpPr>
          <p:nvPr>
            <p:ph type="title"/>
          </p:nvPr>
        </p:nvSpPr>
        <p:spPr>
          <a:xfrm>
            <a:off x="457200" y="762000"/>
            <a:ext cx="8229600" cy="533400"/>
          </a:xfrm>
        </p:spPr>
        <p:txBody>
          <a:bodyPr>
            <a:normAutofit fontScale="90000"/>
          </a:bodyPr>
          <a:lstStyle/>
          <a:p>
            <a:r>
              <a:rPr lang="en-US" sz="3200" dirty="0" smtClean="0">
                <a:solidFill>
                  <a:schemeClr val="accent6">
                    <a:lumMod val="75000"/>
                  </a:schemeClr>
                </a:solidFill>
              </a:rPr>
              <a:t>What Do We Know about Mary? </a:t>
            </a:r>
            <a:r>
              <a:rPr lang="en-US" sz="1800" b="0" i="1" dirty="0" smtClean="0">
                <a:solidFill>
                  <a:schemeClr val="accent6">
                    <a:lumMod val="75000"/>
                  </a:schemeClr>
                </a:solidFill>
              </a:rPr>
              <a:t>(cont’d.)</a:t>
            </a:r>
            <a:endParaRPr lang="en-US" sz="1800" b="0" i="1" dirty="0">
              <a:solidFill>
                <a:schemeClr val="accent6">
                  <a:lumMod val="75000"/>
                </a:schemeClr>
              </a:solidFill>
            </a:endParaRPr>
          </a:p>
        </p:txBody>
      </p:sp>
      <p:sp>
        <p:nvSpPr>
          <p:cNvPr id="8" name="TextBox 7"/>
          <p:cNvSpPr txBox="1"/>
          <p:nvPr/>
        </p:nvSpPr>
        <p:spPr bwMode="auto">
          <a:xfrm>
            <a:off x="7543800" y="5562600"/>
            <a:ext cx="1820361"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yantarj</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4-shutterstock_1548706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447800"/>
            <a:ext cx="3319607" cy="41675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229600" cy="533400"/>
          </a:xfrm>
        </p:spPr>
        <p:txBody>
          <a:bodyPr>
            <a:noAutofit/>
          </a:bodyPr>
          <a:lstStyle/>
          <a:p>
            <a:r>
              <a:rPr lang="en-US" sz="3200" dirty="0" smtClean="0">
                <a:solidFill>
                  <a:schemeClr val="accent6">
                    <a:lumMod val="75000"/>
                  </a:schemeClr>
                </a:solidFill>
              </a:rPr>
              <a:t>Mary Became Pregnant by the Holy Spirit</a:t>
            </a:r>
            <a:endParaRPr lang="en-US" sz="3200" dirty="0">
              <a:solidFill>
                <a:schemeClr val="accent6">
                  <a:lumMod val="75000"/>
                </a:schemeClr>
              </a:solidFill>
            </a:endParaRPr>
          </a:p>
        </p:txBody>
      </p:sp>
      <p:sp>
        <p:nvSpPr>
          <p:cNvPr id="3" name="Content Placeholder 2"/>
          <p:cNvSpPr>
            <a:spLocks noGrp="1"/>
          </p:cNvSpPr>
          <p:nvPr>
            <p:ph idx="1"/>
          </p:nvPr>
        </p:nvSpPr>
        <p:spPr>
          <a:xfrm>
            <a:off x="1219200" y="1676401"/>
            <a:ext cx="6629400" cy="4191000"/>
          </a:xfrm>
        </p:spPr>
        <p:txBody>
          <a:bodyPr/>
          <a:lstStyle/>
          <a:p>
            <a:pPr marL="0" indent="0">
              <a:buNone/>
            </a:pPr>
            <a:r>
              <a:rPr lang="en-US" sz="2400" dirty="0" smtClean="0"/>
              <a:t>Take a few moments to reflect on how difficult this must have been for Mary.</a:t>
            </a:r>
            <a:endParaRPr lang="en-US" dirty="0"/>
          </a:p>
          <a:p>
            <a:pPr lvl="0"/>
            <a:r>
              <a:rPr lang="en-US" sz="2400" dirty="0"/>
              <a:t>How would she tell Joseph?</a:t>
            </a:r>
          </a:p>
          <a:p>
            <a:pPr lvl="0"/>
            <a:r>
              <a:rPr lang="en-US" sz="2400" dirty="0"/>
              <a:t>How would he respond?</a:t>
            </a:r>
          </a:p>
          <a:p>
            <a:pPr lvl="0"/>
            <a:r>
              <a:rPr lang="en-US" sz="2400" dirty="0"/>
              <a:t>What would the neighbors say?</a:t>
            </a:r>
          </a:p>
          <a:p>
            <a:pPr lvl="0"/>
            <a:r>
              <a:rPr lang="en-US" sz="2400" dirty="0"/>
              <a:t>Remember, this was a culture that stoned unmarried pregnant women.</a:t>
            </a:r>
          </a:p>
          <a:p>
            <a:pPr lvl="0"/>
            <a:r>
              <a:rPr lang="en-US" sz="2400" dirty="0"/>
              <a:t>Mary’s “yes” would mean that she would be in danger and so would the baby she would carry: Jesus.</a:t>
            </a:r>
          </a:p>
          <a:p>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533400"/>
          </a:xfrm>
        </p:spPr>
        <p:txBody>
          <a:bodyPr>
            <a:noAutofit/>
          </a:bodyPr>
          <a:lstStyle/>
          <a:p>
            <a:r>
              <a:rPr lang="en-US" sz="3200" dirty="0" smtClean="0">
                <a:solidFill>
                  <a:schemeClr val="accent6">
                    <a:lumMod val="75000"/>
                  </a:schemeClr>
                </a:solidFill>
              </a:rPr>
              <a:t>Mary Said Yes</a:t>
            </a:r>
            <a:endParaRPr lang="en-US" sz="3200" dirty="0">
              <a:solidFill>
                <a:schemeClr val="accent6">
                  <a:lumMod val="75000"/>
                </a:schemeClr>
              </a:solidFill>
            </a:endParaRPr>
          </a:p>
        </p:txBody>
      </p:sp>
      <p:sp>
        <p:nvSpPr>
          <p:cNvPr id="3" name="Content Placeholder 2"/>
          <p:cNvSpPr>
            <a:spLocks noGrp="1"/>
          </p:cNvSpPr>
          <p:nvPr>
            <p:ph idx="1"/>
          </p:nvPr>
        </p:nvSpPr>
        <p:spPr>
          <a:xfrm>
            <a:off x="1066800" y="1219200"/>
            <a:ext cx="6477000" cy="1436060"/>
          </a:xfrm>
        </p:spPr>
        <p:txBody>
          <a:bodyPr>
            <a:normAutofit fontScale="92500"/>
          </a:bodyPr>
          <a:lstStyle/>
          <a:p>
            <a:pPr lvl="0"/>
            <a:r>
              <a:rPr lang="en-US" sz="2300" dirty="0" smtClean="0"/>
              <a:t>“Behold, I am the handmaid of the Lord. May it be done to me according to your word.” (Luke 1:38)</a:t>
            </a:r>
          </a:p>
          <a:p>
            <a:pPr lvl="0"/>
            <a:r>
              <a:rPr lang="en-US" sz="2300" dirty="0" smtClean="0"/>
              <a:t>We celebrate Mary’s </a:t>
            </a:r>
            <a:r>
              <a:rPr lang="en-US" sz="2300" i="1" dirty="0" smtClean="0"/>
              <a:t>yes</a:t>
            </a:r>
            <a:r>
              <a:rPr lang="en-US" sz="2300" dirty="0" smtClean="0"/>
              <a:t> on the Solemnity of the Annunciation, March 25.</a:t>
            </a:r>
          </a:p>
          <a:p>
            <a:endParaRPr lang="en-US" dirty="0"/>
          </a:p>
        </p:txBody>
      </p:sp>
      <p:sp>
        <p:nvSpPr>
          <p:cNvPr id="5" name="TextBox 4"/>
          <p:cNvSpPr txBox="1"/>
          <p:nvPr/>
        </p:nvSpPr>
        <p:spPr bwMode="auto">
          <a:xfrm>
            <a:off x="4885239" y="5835134"/>
            <a:ext cx="2125161"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Zvonimir</a:t>
            </a:r>
            <a:r>
              <a:rPr lang="en-US" sz="600" dirty="0">
                <a:solidFill>
                  <a:srgbClr val="A6A6A6"/>
                </a:solidFill>
              </a:rPr>
              <a:t> </a:t>
            </a:r>
            <a:r>
              <a:rPr lang="en-US" sz="600" dirty="0" err="1">
                <a:solidFill>
                  <a:srgbClr val="A6A6A6"/>
                </a:solidFill>
              </a:rPr>
              <a:t>Atletic</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slide 6-shutterstock_5202407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731460"/>
            <a:ext cx="4687248" cy="312483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533400"/>
          </a:xfrm>
        </p:spPr>
        <p:txBody>
          <a:bodyPr>
            <a:noAutofit/>
          </a:bodyPr>
          <a:lstStyle/>
          <a:p>
            <a:r>
              <a:rPr lang="en-US" sz="3200" dirty="0" smtClean="0">
                <a:solidFill>
                  <a:schemeClr val="accent6">
                    <a:lumMod val="75000"/>
                  </a:schemeClr>
                </a:solidFill>
              </a:rPr>
              <a:t>The Visitation</a:t>
            </a:r>
            <a:endParaRPr lang="en-US" sz="3200" dirty="0">
              <a:solidFill>
                <a:schemeClr val="accent6">
                  <a:lumMod val="75000"/>
                </a:schemeClr>
              </a:solidFill>
            </a:endParaRPr>
          </a:p>
        </p:txBody>
      </p:sp>
      <p:sp>
        <p:nvSpPr>
          <p:cNvPr id="3" name="Content Placeholder 2"/>
          <p:cNvSpPr>
            <a:spLocks noGrp="1"/>
          </p:cNvSpPr>
          <p:nvPr>
            <p:ph idx="1"/>
          </p:nvPr>
        </p:nvSpPr>
        <p:spPr>
          <a:xfrm>
            <a:off x="1143000" y="1295400"/>
            <a:ext cx="6477000" cy="4373563"/>
          </a:xfrm>
        </p:spPr>
        <p:txBody>
          <a:bodyPr/>
          <a:lstStyle/>
          <a:p>
            <a:pPr lvl="0"/>
            <a:r>
              <a:rPr lang="en-US" dirty="0" smtClean="0"/>
              <a:t>Mary learned that her cousin Elizabeth was also pregnant, and Mary went to visit her.</a:t>
            </a:r>
          </a:p>
          <a:p>
            <a:pPr lvl="0"/>
            <a:r>
              <a:rPr lang="en-US" dirty="0" smtClean="0"/>
              <a:t>Elizabeth recognized Mary as a mother, the mother of her Lord.</a:t>
            </a:r>
            <a:endParaRPr lang="en-US" dirty="0"/>
          </a:p>
        </p:txBody>
      </p:sp>
      <p:sp>
        <p:nvSpPr>
          <p:cNvPr id="5" name="TextBox 4"/>
          <p:cNvSpPr txBox="1"/>
          <p:nvPr/>
        </p:nvSpPr>
        <p:spPr bwMode="auto">
          <a:xfrm rot="5400000">
            <a:off x="6378833" y="5891026"/>
            <a:ext cx="1752600" cy="184666"/>
          </a:xfrm>
          <a:prstGeom prst="rect">
            <a:avLst/>
          </a:prstGeom>
          <a:noFill/>
          <a:ln w="9525">
            <a:noFill/>
            <a:miter lim="800000"/>
            <a:headEnd/>
            <a:tailEnd/>
          </a:ln>
        </p:spPr>
        <p:txBody>
          <a:bodyPr wrap="square" rtlCol="0">
            <a:spAutoFit/>
          </a:bodyPr>
          <a:lstStyle/>
          <a:p>
            <a:r>
              <a:rPr lang="en-US" sz="600" dirty="0">
                <a:solidFill>
                  <a:srgbClr val="A6A6A6"/>
                </a:solidFill>
              </a:rPr>
              <a:t>© Nancy Bauer / </a:t>
            </a:r>
            <a:r>
              <a:rPr lang="en-US" sz="600" dirty="0" err="1">
                <a:solidFill>
                  <a:srgbClr val="A6A6A6"/>
                </a:solidFill>
              </a:rPr>
              <a:t>Shutterstock.com</a:t>
            </a:r>
            <a:r>
              <a:rPr lang="en-US" sz="600" dirty="0">
                <a:solidFill>
                  <a:srgbClr val="A6A6A6"/>
                </a:solidFill>
              </a:rPr>
              <a:t> </a:t>
            </a:r>
          </a:p>
        </p:txBody>
      </p:sp>
      <p:pic>
        <p:nvPicPr>
          <p:cNvPr id="6" name="Picture 5" descr="slide 7-shutterstock_1543033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516259"/>
            <a:ext cx="3836377" cy="377984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533400"/>
          </a:xfrm>
        </p:spPr>
        <p:txBody>
          <a:bodyPr>
            <a:noAutofit/>
          </a:bodyPr>
          <a:lstStyle/>
          <a:p>
            <a:r>
              <a:rPr lang="en-US" sz="3200" dirty="0" smtClean="0">
                <a:solidFill>
                  <a:schemeClr val="accent6">
                    <a:lumMod val="75000"/>
                  </a:schemeClr>
                </a:solidFill>
              </a:rPr>
              <a:t>Mary, Mother of Jesus</a:t>
            </a:r>
            <a:endParaRPr lang="en-US" sz="3200" dirty="0">
              <a:solidFill>
                <a:schemeClr val="accent6">
                  <a:lumMod val="75000"/>
                </a:schemeClr>
              </a:solidFill>
            </a:endParaRPr>
          </a:p>
        </p:txBody>
      </p:sp>
      <p:sp>
        <p:nvSpPr>
          <p:cNvPr id="7" name="TextBox 6"/>
          <p:cNvSpPr txBox="1"/>
          <p:nvPr/>
        </p:nvSpPr>
        <p:spPr bwMode="auto">
          <a:xfrm>
            <a:off x="457200" y="5225534"/>
            <a:ext cx="17526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Renata</a:t>
            </a:r>
            <a:r>
              <a:rPr lang="en-US" sz="600" dirty="0">
                <a:solidFill>
                  <a:srgbClr val="A6A6A6"/>
                </a:solidFill>
              </a:rPr>
              <a:t> </a:t>
            </a:r>
            <a:r>
              <a:rPr lang="en-US" sz="600" dirty="0" err="1">
                <a:solidFill>
                  <a:srgbClr val="A6A6A6"/>
                </a:solidFill>
              </a:rPr>
              <a:t>Sedmakova</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
        <p:nvSpPr>
          <p:cNvPr id="8" name="TextBox 7"/>
          <p:cNvSpPr txBox="1"/>
          <p:nvPr/>
        </p:nvSpPr>
        <p:spPr bwMode="auto">
          <a:xfrm>
            <a:off x="3352800" y="5301734"/>
            <a:ext cx="17526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Kamira</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
        <p:nvSpPr>
          <p:cNvPr id="9" name="TextBox 8"/>
          <p:cNvSpPr txBox="1"/>
          <p:nvPr/>
        </p:nvSpPr>
        <p:spPr bwMode="auto">
          <a:xfrm>
            <a:off x="6172200" y="5301734"/>
            <a:ext cx="17526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Zvonimir</a:t>
            </a:r>
            <a:r>
              <a:rPr lang="en-US" sz="600" dirty="0">
                <a:solidFill>
                  <a:srgbClr val="A6A6A6"/>
                </a:solidFill>
              </a:rPr>
              <a:t> </a:t>
            </a:r>
            <a:r>
              <a:rPr lang="en-US" sz="600" dirty="0" err="1">
                <a:solidFill>
                  <a:srgbClr val="A6A6A6"/>
                </a:solidFill>
              </a:rPr>
              <a:t>Atletic</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3" name="Picture 2" descr="slide 8a-shutterstock_1901228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752600"/>
            <a:ext cx="2341199" cy="3505200"/>
          </a:xfrm>
          <a:prstGeom prst="rect">
            <a:avLst/>
          </a:prstGeom>
        </p:spPr>
      </p:pic>
      <p:pic>
        <p:nvPicPr>
          <p:cNvPr id="10" name="Picture 9" descr="slide 8b-shutterstock_9031682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828800"/>
            <a:ext cx="2337092" cy="3505200"/>
          </a:xfrm>
          <a:prstGeom prst="rect">
            <a:avLst/>
          </a:prstGeom>
        </p:spPr>
      </p:pic>
      <p:pic>
        <p:nvPicPr>
          <p:cNvPr id="11" name="Picture 10" descr="slide 8c-shutterstock_4949985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1828800"/>
            <a:ext cx="2549236" cy="35052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533400"/>
          </a:xfrm>
        </p:spPr>
        <p:txBody>
          <a:bodyPr/>
          <a:lstStyle/>
          <a:p>
            <a:r>
              <a:rPr lang="en-US" dirty="0" smtClean="0"/>
              <a:t>The Wedding Feast at Cana</a:t>
            </a:r>
            <a:endParaRPr lang="en-US" dirty="0"/>
          </a:p>
        </p:txBody>
      </p:sp>
      <p:sp>
        <p:nvSpPr>
          <p:cNvPr id="3" name="Content Placeholder 2"/>
          <p:cNvSpPr>
            <a:spLocks noGrp="1"/>
          </p:cNvSpPr>
          <p:nvPr>
            <p:ph idx="1"/>
          </p:nvPr>
        </p:nvSpPr>
        <p:spPr>
          <a:xfrm>
            <a:off x="914400" y="1371600"/>
            <a:ext cx="3810000" cy="4724400"/>
          </a:xfrm>
        </p:spPr>
        <p:txBody>
          <a:bodyPr>
            <a:noAutofit/>
          </a:bodyPr>
          <a:lstStyle/>
          <a:p>
            <a:pPr lvl="0"/>
            <a:r>
              <a:rPr lang="en-US" sz="2100" dirty="0" smtClean="0"/>
              <a:t>Mary was a mother who knew her son.</a:t>
            </a:r>
          </a:p>
          <a:p>
            <a:pPr lvl="0"/>
            <a:r>
              <a:rPr lang="en-US" sz="2100" dirty="0" smtClean="0"/>
              <a:t>She was concerned for others.</a:t>
            </a:r>
          </a:p>
          <a:p>
            <a:pPr lvl="0"/>
            <a:r>
              <a:rPr lang="en-US" sz="2100" dirty="0" smtClean="0"/>
              <a:t>Mary saw that the couple had run out of wine at the wedding feast in Cana. She asked her son to do something.</a:t>
            </a:r>
          </a:p>
          <a:p>
            <a:pPr lvl="0"/>
            <a:r>
              <a:rPr lang="en-US" sz="2100" dirty="0" smtClean="0"/>
              <a:t>It was his first public miracle.</a:t>
            </a:r>
          </a:p>
          <a:p>
            <a:pPr lvl="0"/>
            <a:r>
              <a:rPr lang="en-US" sz="2100" dirty="0" smtClean="0"/>
              <a:t>He responded when she asked him to help them.</a:t>
            </a:r>
            <a:endParaRPr lang="en-US" sz="2100" dirty="0"/>
          </a:p>
        </p:txBody>
      </p:sp>
      <p:sp>
        <p:nvSpPr>
          <p:cNvPr id="5" name="TextBox 4"/>
          <p:cNvSpPr txBox="1"/>
          <p:nvPr/>
        </p:nvSpPr>
        <p:spPr bwMode="auto">
          <a:xfrm>
            <a:off x="7543800" y="5073134"/>
            <a:ext cx="2065838" cy="184666"/>
          </a:xfrm>
          <a:prstGeom prst="rect">
            <a:avLst/>
          </a:prstGeom>
          <a:noFill/>
          <a:ln w="9525">
            <a:noFill/>
            <a:miter lim="800000"/>
            <a:headEnd/>
            <a:tailEnd/>
          </a:ln>
        </p:spPr>
        <p:txBody>
          <a:bodyPr wrap="square" rtlCol="0">
            <a:spAutoFit/>
          </a:bodyPr>
          <a:lstStyle/>
          <a:p>
            <a:r>
              <a:rPr lang="en-US" sz="600" dirty="0">
                <a:solidFill>
                  <a:srgbClr val="A6A6A6"/>
                </a:solidFill>
              </a:rPr>
              <a:t>© Nancy Bauer / </a:t>
            </a:r>
            <a:r>
              <a:rPr lang="en-US" sz="600" dirty="0" err="1">
                <a:solidFill>
                  <a:srgbClr val="A6A6A6"/>
                </a:solidFill>
              </a:rPr>
              <a:t>Shutterstock.com</a:t>
            </a:r>
            <a:r>
              <a:rPr lang="en-US" sz="600" dirty="0">
                <a:solidFill>
                  <a:srgbClr val="A6A6A6"/>
                </a:solidFill>
              </a:rPr>
              <a:t> </a:t>
            </a:r>
          </a:p>
        </p:txBody>
      </p:sp>
      <p:pic>
        <p:nvPicPr>
          <p:cNvPr id="6" name="Picture 5" descr="slide 9-shutterstock_15430369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600200"/>
            <a:ext cx="3603228" cy="3505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618</Words>
  <Application>Microsoft Office PowerPoint</Application>
  <PresentationFormat>On-screen Show (4:3)</PresentationFormat>
  <Paragraphs>67</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LIC Presentation template</vt:lpstr>
      <vt:lpstr>Mary, Our Mother</vt:lpstr>
      <vt:lpstr>Mary, Our Mother</vt:lpstr>
      <vt:lpstr>What Do We Know about Mary?</vt:lpstr>
      <vt:lpstr>What Do We Know about Mary? (cont’d.)</vt:lpstr>
      <vt:lpstr>Mary Became Pregnant by the Holy Spirit</vt:lpstr>
      <vt:lpstr>Mary Said Yes</vt:lpstr>
      <vt:lpstr>The Visitation</vt:lpstr>
      <vt:lpstr>Mary, Mother of Jesus</vt:lpstr>
      <vt:lpstr>The Wedding Feast at Cana</vt:lpstr>
      <vt:lpstr>Mary at the Foot of the Cross</vt:lpstr>
      <vt:lpstr>The Fourth Station of the Cross</vt:lpstr>
      <vt:lpstr>Mary, Our Mother</vt:lpstr>
      <vt:lpstr>Mary, Our Mother</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Brooke Saron</cp:lastModifiedBy>
  <cp:revision>48</cp:revision>
  <dcterms:created xsi:type="dcterms:W3CDTF">2010-07-22T15:48:05Z</dcterms:created>
  <dcterms:modified xsi:type="dcterms:W3CDTF">2015-12-04T20:41:22Z</dcterms:modified>
</cp:coreProperties>
</file>