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e Saron" initials="BS" lastIdx="1" clrIdx="0">
    <p:extLst>
      <p:ext uri="{19B8F6BF-5375-455C-9EA6-DF929625EA0E}">
        <p15:presenceInfo xmlns:p15="http://schemas.microsoft.com/office/powerpoint/2012/main" userId="S-1-5-21-636754644-196019783-934742191-11840" providerId="AD"/>
      </p:ext>
    </p:extLst>
  </p:cmAuthor>
  <p:cmAuthor id="2" name="Penny Koehler" initials="PK" lastIdx="1" clrIdx="1">
    <p:extLst>
      <p:ext uri="{19B8F6BF-5375-455C-9EA6-DF929625EA0E}">
        <p15:presenceInfo xmlns:p15="http://schemas.microsoft.com/office/powerpoint/2012/main" userId="S-1-5-21-636754644-196019783-934742191-1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04" autoAdjust="0"/>
    <p:restoredTop sz="89048" autoAdjust="0"/>
  </p:normalViewPr>
  <p:slideViewPr>
    <p:cSldViewPr>
      <p:cViewPr>
        <p:scale>
          <a:sx n="211" d="100"/>
          <a:sy n="211" d="100"/>
        </p:scale>
        <p:origin x="-3426" y="-42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EA49A-DB47-480B-BA10-C4B370B4D2DA}" type="datetimeFigureOut">
              <a:rPr lang="en-US" smtClean="0"/>
              <a:pPr/>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5B3CD0-E440-4E29-966B-37825630B5EC}" type="slidenum">
              <a:rPr lang="en-US" smtClean="0"/>
              <a:pPr/>
              <a:t>‹#›</a:t>
            </a:fld>
            <a:endParaRPr lang="en-US"/>
          </a:p>
        </p:txBody>
      </p:sp>
    </p:spTree>
    <p:extLst>
      <p:ext uri="{BB962C8B-B14F-4D97-AF65-F5344CB8AC3E}">
        <p14:creationId xmlns:p14="http://schemas.microsoft.com/office/powerpoint/2010/main" val="400031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You can ask the students what the three meanings are before you click to reveal the bulleted items. Be aware, however, that they will want to answer in terms of a building. Emphasize that </a:t>
            </a:r>
            <a:r>
              <a:rPr lang="en-US" sz="1200" i="1" kern="1200" dirty="0" smtClean="0">
                <a:solidFill>
                  <a:schemeClr val="tx1"/>
                </a:solidFill>
                <a:latin typeface="+mn-lt"/>
                <a:ea typeface="+mn-ea"/>
                <a:cs typeface="+mn-cs"/>
              </a:rPr>
              <a:t>Church</a:t>
            </a:r>
            <a:r>
              <a:rPr lang="en-US" sz="1200" kern="1200" dirty="0" smtClean="0">
                <a:solidFill>
                  <a:schemeClr val="tx1"/>
                </a:solidFill>
                <a:latin typeface="+mn-lt"/>
                <a:ea typeface="+mn-ea"/>
                <a:cs typeface="+mn-cs"/>
              </a:rPr>
              <a:t> with a capital </a:t>
            </a:r>
            <a:r>
              <a:rPr lang="en-US" sz="1200" i="1"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 refers to the faith community, not to the building.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2</a:t>
            </a:fld>
            <a:endParaRPr lang="en-US"/>
          </a:p>
        </p:txBody>
      </p:sp>
    </p:spTree>
    <p:extLst>
      <p:ext uri="{BB962C8B-B14F-4D97-AF65-F5344CB8AC3E}">
        <p14:creationId xmlns:p14="http://schemas.microsoft.com/office/powerpoint/2010/main" val="2557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11</a:t>
            </a:fld>
            <a:endParaRPr lang="en-US"/>
          </a:p>
        </p:txBody>
      </p:sp>
    </p:spTree>
    <p:extLst>
      <p:ext uri="{BB962C8B-B14F-4D97-AF65-F5344CB8AC3E}">
        <p14:creationId xmlns:p14="http://schemas.microsoft.com/office/powerpoint/2010/main" val="34336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See </a:t>
            </a:r>
            <a:r>
              <a:rPr lang="en-US" sz="1200" i="1" kern="1200" dirty="0" smtClean="0">
                <a:solidFill>
                  <a:schemeClr val="tx1"/>
                </a:solidFill>
                <a:latin typeface="+mn-lt"/>
                <a:ea typeface="+mn-ea"/>
                <a:cs typeface="+mn-cs"/>
              </a:rPr>
              <a:t>CCC,</a:t>
            </a:r>
            <a:r>
              <a:rPr lang="en-US" sz="1200" kern="1200" dirty="0" smtClean="0">
                <a:solidFill>
                  <a:schemeClr val="tx1"/>
                </a:solidFill>
                <a:latin typeface="+mn-lt"/>
                <a:ea typeface="+mn-ea"/>
                <a:cs typeface="+mn-cs"/>
              </a:rPr>
              <a:t> 771</a:t>
            </a:r>
          </a:p>
          <a:p>
            <a:endParaRPr lang="en-US"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12</a:t>
            </a:fld>
            <a:endParaRPr lang="en-US"/>
          </a:p>
        </p:txBody>
      </p:sp>
    </p:spTree>
    <p:extLst>
      <p:ext uri="{BB962C8B-B14F-4D97-AF65-F5344CB8AC3E}">
        <p14:creationId xmlns:p14="http://schemas.microsoft.com/office/powerpoint/2010/main" val="4224476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13</a:t>
            </a:fld>
            <a:endParaRPr lang="en-US"/>
          </a:p>
        </p:txBody>
      </p:sp>
    </p:spTree>
    <p:extLst>
      <p:ext uri="{BB962C8B-B14F-4D97-AF65-F5344CB8AC3E}">
        <p14:creationId xmlns:p14="http://schemas.microsoft.com/office/powerpoint/2010/main" val="607804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14</a:t>
            </a:fld>
            <a:endParaRPr lang="en-US"/>
          </a:p>
        </p:txBody>
      </p:sp>
    </p:spTree>
    <p:extLst>
      <p:ext uri="{BB962C8B-B14F-4D97-AF65-F5344CB8AC3E}">
        <p14:creationId xmlns:p14="http://schemas.microsoft.com/office/powerpoint/2010/main" val="53869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This would be a good time to have a brief, pointed discussion about exactly what the Good News is.</a:t>
            </a:r>
          </a:p>
          <a:p>
            <a:endParaRPr lang="en-US"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15</a:t>
            </a:fld>
            <a:endParaRPr lang="en-US"/>
          </a:p>
        </p:txBody>
      </p:sp>
    </p:spTree>
    <p:extLst>
      <p:ext uri="{BB962C8B-B14F-4D97-AF65-F5344CB8AC3E}">
        <p14:creationId xmlns:p14="http://schemas.microsoft.com/office/powerpoint/2010/main" val="691971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16</a:t>
            </a:fld>
            <a:endParaRPr lang="en-US"/>
          </a:p>
        </p:txBody>
      </p:sp>
    </p:spTree>
    <p:extLst>
      <p:ext uri="{BB962C8B-B14F-4D97-AF65-F5344CB8AC3E}">
        <p14:creationId xmlns:p14="http://schemas.microsoft.com/office/powerpoint/2010/main" val="2000580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17</a:t>
            </a:fld>
            <a:endParaRPr lang="en-US"/>
          </a:p>
        </p:txBody>
      </p:sp>
    </p:spTree>
    <p:extLst>
      <p:ext uri="{BB962C8B-B14F-4D97-AF65-F5344CB8AC3E}">
        <p14:creationId xmlns:p14="http://schemas.microsoft.com/office/powerpoint/2010/main" val="10821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3</a:t>
            </a:fld>
            <a:endParaRPr lang="en-US"/>
          </a:p>
        </p:txBody>
      </p:sp>
    </p:spTree>
    <p:extLst>
      <p:ext uri="{BB962C8B-B14F-4D97-AF65-F5344CB8AC3E}">
        <p14:creationId xmlns:p14="http://schemas.microsoft.com/office/powerpoint/2010/main" val="405142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a:t>
            </a:r>
            <a:r>
              <a:rPr lang="en-US" sz="1200" i="1" dirty="0" smtClean="0"/>
              <a:t>Roman Catechism</a:t>
            </a:r>
            <a:r>
              <a:rPr lang="en-US" sz="1200" dirty="0" smtClean="0"/>
              <a:t> I, 10, 20.</a:t>
            </a:r>
          </a:p>
          <a:p>
            <a:endParaRPr lang="en-US" b="1"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4</a:t>
            </a:fld>
            <a:endParaRPr lang="en-US"/>
          </a:p>
        </p:txBody>
      </p:sp>
    </p:spTree>
    <p:extLst>
      <p:ext uri="{BB962C8B-B14F-4D97-AF65-F5344CB8AC3E}">
        <p14:creationId xmlns:p14="http://schemas.microsoft.com/office/powerpoint/2010/main" val="281549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This is a difficult concept for most students—the idea that the Church is Christ’s Bride. Explain that the image illustrates Christ’s love for the Church, for the People of God who make up this Church, and for Christ’s never-ending care for the Church and his people. As a man loves his wife, so Christ loves his Church.</a:t>
            </a:r>
          </a:p>
          <a:p>
            <a:endParaRPr lang="en-US"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5</a:t>
            </a:fld>
            <a:endParaRPr lang="en-US"/>
          </a:p>
        </p:txBody>
      </p:sp>
    </p:spTree>
    <p:extLst>
      <p:ext uri="{BB962C8B-B14F-4D97-AF65-F5344CB8AC3E}">
        <p14:creationId xmlns:p14="http://schemas.microsoft.com/office/powerpoint/2010/main" val="194670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Emphasize that the Trinity—God, Christ, and the Holy Spirit—existed from the beginning of time. Together they planned and created the earth and all upon it. Knowing all things, they knew from the beginning that they would need the Church as the gate to Heaven.</a:t>
            </a:r>
          </a:p>
          <a:p>
            <a:endParaRPr lang="en-US"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6</a:t>
            </a:fld>
            <a:endParaRPr lang="en-US"/>
          </a:p>
        </p:txBody>
      </p:sp>
    </p:spTree>
    <p:extLst>
      <p:ext uri="{BB962C8B-B14F-4D97-AF65-F5344CB8AC3E}">
        <p14:creationId xmlns:p14="http://schemas.microsoft.com/office/powerpoint/2010/main" val="60676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7</a:t>
            </a:fld>
            <a:endParaRPr lang="en-US"/>
          </a:p>
        </p:txBody>
      </p:sp>
    </p:spTree>
    <p:extLst>
      <p:ext uri="{BB962C8B-B14F-4D97-AF65-F5344CB8AC3E}">
        <p14:creationId xmlns:p14="http://schemas.microsoft.com/office/powerpoint/2010/main" val="76289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8</a:t>
            </a:fld>
            <a:endParaRPr lang="en-US"/>
          </a:p>
        </p:txBody>
      </p:sp>
    </p:spTree>
    <p:extLst>
      <p:ext uri="{BB962C8B-B14F-4D97-AF65-F5344CB8AC3E}">
        <p14:creationId xmlns:p14="http://schemas.microsoft.com/office/powerpoint/2010/main" val="267186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Emphasize to the students that Christ’s words are not to be taken merely as symbol, but as reality: “This is my body.  .  .  .  This is my blood” (Matthew 26:26–28.</a:t>
            </a:r>
          </a:p>
          <a:p>
            <a:endParaRPr lang="en-US"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9</a:t>
            </a:fld>
            <a:endParaRPr lang="en-US"/>
          </a:p>
        </p:txBody>
      </p:sp>
    </p:spTree>
    <p:extLst>
      <p:ext uri="{BB962C8B-B14F-4D97-AF65-F5344CB8AC3E}">
        <p14:creationId xmlns:p14="http://schemas.microsoft.com/office/powerpoint/2010/main" val="4035064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B3CD0-E440-4E29-966B-37825630B5EC}" type="slidenum">
              <a:rPr lang="en-US" smtClean="0"/>
              <a:pPr/>
              <a:t>10</a:t>
            </a:fld>
            <a:endParaRPr lang="en-US"/>
          </a:p>
        </p:txBody>
      </p:sp>
    </p:spTree>
    <p:extLst>
      <p:ext uri="{BB962C8B-B14F-4D97-AF65-F5344CB8AC3E}">
        <p14:creationId xmlns:p14="http://schemas.microsoft.com/office/powerpoint/2010/main" val="3500488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958975"/>
            <a:ext cx="7772400" cy="1470025"/>
          </a:xfrm>
        </p:spPr>
        <p:txBody>
          <a:bodyPr>
            <a:normAutofit/>
          </a:bodyPr>
          <a:lstStyle>
            <a:lvl1pPr algn="ctr">
              <a:defRPr sz="44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895600" y="3962400"/>
            <a:ext cx="4876800" cy="990600"/>
          </a:xfrm>
        </p:spPr>
        <p:txBody>
          <a:bodyPr>
            <a:normAutofit/>
          </a:bodyPr>
          <a:lstStyle>
            <a:lvl1pPr marL="0" indent="0" algn="ctr">
              <a:buNone/>
              <a:defRPr sz="25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5"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
        <p:nvSpPr>
          <p:cNvPr id="8"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
        <p:nvSpPr>
          <p:cNvPr id="9"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958975"/>
            <a:ext cx="7543800" cy="1470025"/>
          </a:xfrm>
        </p:spPr>
        <p:txBody>
          <a:bodyPr/>
          <a:lstStyle/>
          <a:p>
            <a:r>
              <a:rPr lang="en-US" dirty="0" smtClean="0"/>
              <a:t>Key Concepts of Church</a:t>
            </a:r>
            <a:endParaRPr lang="en-US" dirty="0"/>
          </a:p>
        </p:txBody>
      </p:sp>
      <p:sp>
        <p:nvSpPr>
          <p:cNvPr id="3" name="Subtitle 2"/>
          <p:cNvSpPr>
            <a:spLocks noGrp="1"/>
          </p:cNvSpPr>
          <p:nvPr>
            <p:ph type="subTitle" idx="1"/>
          </p:nvPr>
        </p:nvSpPr>
        <p:spPr>
          <a:xfrm>
            <a:off x="2743200" y="4038600"/>
            <a:ext cx="4876800" cy="990600"/>
          </a:xfrm>
        </p:spPr>
        <p:txBody>
          <a:bodyPr/>
          <a:lstStyle/>
          <a:p>
            <a:r>
              <a:rPr lang="en-US" dirty="0" smtClean="0"/>
              <a:t>The Church</a:t>
            </a:r>
          </a:p>
          <a:p>
            <a:r>
              <a:rPr lang="en-US" dirty="0" smtClean="0"/>
              <a:t>Unit 1</a:t>
            </a:r>
            <a:endParaRPr lang="en-US" dirty="0"/>
          </a:p>
        </p:txBody>
      </p:sp>
      <p:sp>
        <p:nvSpPr>
          <p:cNvPr id="4" name="Text Placeholder 8"/>
          <p:cNvSpPr>
            <a:spLocks noGrp="1"/>
          </p:cNvSpPr>
          <p:nvPr>
            <p:ph type="body" sz="quarter" idx="10"/>
          </p:nvPr>
        </p:nvSpPr>
        <p:spPr>
          <a:xfrm>
            <a:off x="7620000" y="6019800"/>
            <a:ext cx="1295400" cy="152400"/>
          </a:xfrm>
        </p:spPr>
        <p:txBody>
          <a:bodyPr>
            <a:normAutofit fontScale="62500" lnSpcReduction="20000"/>
          </a:bodyPr>
          <a:lstStyle>
            <a:lvl1pPr>
              <a:buNone/>
              <a:defRPr sz="800">
                <a:solidFill>
                  <a:schemeClr val="bg1">
                    <a:lumMod val="50000"/>
                  </a:schemeClr>
                </a:solidFill>
              </a:defRPr>
            </a:lvl1pPr>
          </a:lstStyle>
          <a:p>
            <a:pPr lvl="0"/>
            <a:r>
              <a:rPr lang="en-US" dirty="0" smtClean="0"/>
              <a:t>Document </a:t>
            </a:r>
            <a:r>
              <a:rPr lang="en-US" dirty="0" smtClean="0"/>
              <a:t>#: TX005567</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761" y="1248342"/>
            <a:ext cx="7772400" cy="533285"/>
          </a:xfrm>
        </p:spPr>
        <p:txBody>
          <a:bodyPr/>
          <a:lstStyle/>
          <a:p>
            <a:r>
              <a:rPr lang="en-US" dirty="0" smtClean="0"/>
              <a:t>Made Holy</a:t>
            </a:r>
            <a:endParaRPr lang="en-US" dirty="0"/>
          </a:p>
        </p:txBody>
      </p:sp>
      <p:sp>
        <p:nvSpPr>
          <p:cNvPr id="3" name="Content Placeholder 2"/>
          <p:cNvSpPr>
            <a:spLocks noGrp="1"/>
          </p:cNvSpPr>
          <p:nvPr>
            <p:ph idx="1"/>
          </p:nvPr>
        </p:nvSpPr>
        <p:spPr>
          <a:xfrm>
            <a:off x="1591761" y="1857942"/>
            <a:ext cx="2971800" cy="3552258"/>
          </a:xfrm>
        </p:spPr>
        <p:txBody>
          <a:bodyPr/>
          <a:lstStyle/>
          <a:p>
            <a:pPr marL="0" indent="0">
              <a:buNone/>
            </a:pPr>
            <a:r>
              <a:rPr lang="en-US" dirty="0" smtClean="0"/>
              <a:t>Christ gave his life, </a:t>
            </a:r>
            <a:br>
              <a:rPr lang="en-US" dirty="0" smtClean="0"/>
            </a:br>
            <a:r>
              <a:rPr lang="en-US" dirty="0" smtClean="0"/>
              <a:t>dying on the cross, to make his Church holy, sanctified by his blood.</a:t>
            </a:r>
          </a:p>
          <a:p>
            <a:pPr>
              <a:buNone/>
            </a:pPr>
            <a:endParaRPr lang="en-US" dirty="0"/>
          </a:p>
        </p:txBody>
      </p:sp>
      <p:sp>
        <p:nvSpPr>
          <p:cNvPr id="5" name="TextBox 4"/>
          <p:cNvSpPr txBox="1"/>
          <p:nvPr/>
        </p:nvSpPr>
        <p:spPr bwMode="auto">
          <a:xfrm>
            <a:off x="7467600" y="5149334"/>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©Creative </a:t>
            </a:r>
            <a:r>
              <a:rPr lang="en-US" sz="600" dirty="0" err="1">
                <a:solidFill>
                  <a:srgbClr val="A6A6A6"/>
                </a:solidFill>
              </a:rPr>
              <a:t>Illus</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6" name="Picture 5" descr="U1S10-Key Concepts-shutterstock_94798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838200"/>
            <a:ext cx="3304371" cy="43562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8229600" cy="533400"/>
          </a:xfrm>
        </p:spPr>
        <p:txBody>
          <a:bodyPr/>
          <a:lstStyle/>
          <a:p>
            <a:r>
              <a:rPr lang="en-US" dirty="0" smtClean="0"/>
              <a:t>Mystery of Divine Origin</a:t>
            </a:r>
            <a:endParaRPr lang="en-US" dirty="0"/>
          </a:p>
        </p:txBody>
      </p:sp>
      <p:sp>
        <p:nvSpPr>
          <p:cNvPr id="3" name="Content Placeholder 2"/>
          <p:cNvSpPr>
            <a:spLocks noGrp="1"/>
          </p:cNvSpPr>
          <p:nvPr>
            <p:ph idx="1"/>
          </p:nvPr>
        </p:nvSpPr>
        <p:spPr>
          <a:xfrm>
            <a:off x="914400" y="1600200"/>
            <a:ext cx="4343400" cy="4800600"/>
          </a:xfrm>
        </p:spPr>
        <p:txBody>
          <a:bodyPr>
            <a:normAutofit/>
          </a:bodyPr>
          <a:lstStyle/>
          <a:p>
            <a:pPr marL="0" lvl="0" indent="0">
              <a:buNone/>
            </a:pPr>
            <a:r>
              <a:rPr lang="en-US" dirty="0" smtClean="0"/>
              <a:t>Cardinal Joseph Ratzinger (now Pope Emeritus Benedict XVI) emphasized the mystery of the Church: “The Church is not just a human institution; because of its divine origin, it is, above all, a ‘mystery.’”</a:t>
            </a:r>
          </a:p>
          <a:p>
            <a:pPr>
              <a:buNone/>
            </a:pPr>
            <a:endParaRPr lang="en-US" dirty="0"/>
          </a:p>
        </p:txBody>
      </p:sp>
      <p:sp>
        <p:nvSpPr>
          <p:cNvPr id="5" name="TextBox 4"/>
          <p:cNvSpPr txBox="1"/>
          <p:nvPr/>
        </p:nvSpPr>
        <p:spPr bwMode="auto">
          <a:xfrm>
            <a:off x="7924800" y="4234934"/>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vipflash</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4" name="Picture 3" descr="U1S11-Key Concepts-shutterstock_11149142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5218" y="1600200"/>
            <a:ext cx="3993560" cy="26623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772400" cy="533400"/>
          </a:xfrm>
        </p:spPr>
        <p:txBody>
          <a:bodyPr/>
          <a:lstStyle/>
          <a:p>
            <a:r>
              <a:rPr lang="en-US" dirty="0" smtClean="0"/>
              <a:t>Church as Human and Divine</a:t>
            </a:r>
            <a:endParaRPr lang="en-US" dirty="0"/>
          </a:p>
        </p:txBody>
      </p:sp>
      <p:sp>
        <p:nvSpPr>
          <p:cNvPr id="3" name="Content Placeholder 2"/>
          <p:cNvSpPr>
            <a:spLocks noGrp="1"/>
          </p:cNvSpPr>
          <p:nvPr>
            <p:ph idx="1"/>
          </p:nvPr>
        </p:nvSpPr>
        <p:spPr>
          <a:xfrm>
            <a:off x="1219200" y="1447800"/>
            <a:ext cx="7162800" cy="4373563"/>
          </a:xfrm>
        </p:spPr>
        <p:txBody>
          <a:bodyPr/>
          <a:lstStyle/>
          <a:p>
            <a:pPr lvl="0"/>
            <a:r>
              <a:rPr lang="en-US" dirty="0" smtClean="0"/>
              <a:t>The Church is both visible </a:t>
            </a:r>
          </a:p>
          <a:p>
            <a:pPr marL="0" lvl="0" indent="0">
              <a:buNone/>
            </a:pPr>
            <a:r>
              <a:rPr lang="en-US" dirty="0"/>
              <a:t> </a:t>
            </a:r>
            <a:r>
              <a:rPr lang="en-US" dirty="0" smtClean="0"/>
              <a:t>   and invisible (spiritual), </a:t>
            </a:r>
          </a:p>
          <a:p>
            <a:pPr marL="0" lvl="0" indent="0">
              <a:buNone/>
            </a:pPr>
            <a:r>
              <a:rPr lang="en-US" dirty="0" smtClean="0"/>
              <a:t>    a hierarchical society </a:t>
            </a:r>
          </a:p>
          <a:p>
            <a:pPr marL="0" lvl="0" indent="0">
              <a:buNone/>
            </a:pPr>
            <a:r>
              <a:rPr lang="en-US" dirty="0" smtClean="0"/>
              <a:t>    and the Mystical Body of Christ.</a:t>
            </a:r>
          </a:p>
          <a:p>
            <a:pPr lvl="0"/>
            <a:r>
              <a:rPr lang="en-US" dirty="0" smtClean="0"/>
              <a:t>She is one, yet formed of two</a:t>
            </a:r>
          </a:p>
          <a:p>
            <a:pPr marL="0" lvl="0" indent="0">
              <a:buNone/>
            </a:pPr>
            <a:r>
              <a:rPr lang="en-US" dirty="0"/>
              <a:t> </a:t>
            </a:r>
            <a:r>
              <a:rPr lang="en-US" dirty="0" smtClean="0"/>
              <a:t>   components, human and divine.</a:t>
            </a:r>
          </a:p>
          <a:p>
            <a:pPr lvl="0"/>
            <a:r>
              <a:rPr lang="en-US" dirty="0" smtClean="0"/>
              <a:t>That is her mystery, </a:t>
            </a:r>
          </a:p>
          <a:p>
            <a:pPr marL="0" lvl="0" indent="0">
              <a:buNone/>
            </a:pPr>
            <a:r>
              <a:rPr lang="en-US" dirty="0" smtClean="0"/>
              <a:t>    which only faith can accept.</a:t>
            </a:r>
          </a:p>
          <a:p>
            <a:pPr>
              <a:buNone/>
            </a:pPr>
            <a:endParaRPr lang="en-US" dirty="0"/>
          </a:p>
        </p:txBody>
      </p:sp>
      <p:sp>
        <p:nvSpPr>
          <p:cNvPr id="5" name="TextBox 4"/>
          <p:cNvSpPr txBox="1"/>
          <p:nvPr/>
        </p:nvSpPr>
        <p:spPr bwMode="auto">
          <a:xfrm>
            <a:off x="7543800" y="4387334"/>
            <a:ext cx="1676400" cy="184666"/>
          </a:xfrm>
          <a:prstGeom prst="rect">
            <a:avLst/>
          </a:prstGeom>
          <a:noFill/>
          <a:ln w="9525">
            <a:noFill/>
            <a:miter lim="800000"/>
            <a:headEnd/>
            <a:tailEnd/>
          </a:ln>
        </p:spPr>
        <p:txBody>
          <a:bodyPr wrap="square" rtlCol="0">
            <a:spAutoFit/>
          </a:bodyPr>
          <a:lstStyle/>
          <a:p>
            <a:r>
              <a:rPr lang="en-US" sz="600" dirty="0">
                <a:solidFill>
                  <a:srgbClr val="A6A6A6"/>
                </a:solidFill>
              </a:rPr>
              <a:t>©Alessandro </a:t>
            </a:r>
            <a:r>
              <a:rPr lang="en-US" sz="600" dirty="0" err="1">
                <a:solidFill>
                  <a:srgbClr val="A6A6A6"/>
                </a:solidFill>
              </a:rPr>
              <a:t>Colle</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6" name="Picture 5" descr="U1S12-Key Concepts-shutterstock_8304532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990600"/>
            <a:ext cx="22860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16" y="838200"/>
            <a:ext cx="8229600" cy="533400"/>
          </a:xfrm>
        </p:spPr>
        <p:txBody>
          <a:bodyPr/>
          <a:lstStyle/>
          <a:p>
            <a:r>
              <a:rPr lang="en-US" dirty="0" smtClean="0"/>
              <a:t>Both Human and Divine</a:t>
            </a:r>
            <a:endParaRPr lang="en-US" dirty="0"/>
          </a:p>
        </p:txBody>
      </p:sp>
      <p:sp>
        <p:nvSpPr>
          <p:cNvPr id="3" name="Content Placeholder 2"/>
          <p:cNvSpPr>
            <a:spLocks noGrp="1"/>
          </p:cNvSpPr>
          <p:nvPr>
            <p:ph idx="1"/>
          </p:nvPr>
        </p:nvSpPr>
        <p:spPr>
          <a:xfrm>
            <a:off x="579916" y="1524000"/>
            <a:ext cx="4830284" cy="5105400"/>
          </a:xfrm>
        </p:spPr>
        <p:txBody>
          <a:bodyPr>
            <a:normAutofit/>
          </a:bodyPr>
          <a:lstStyle/>
          <a:p>
            <a:pPr lvl="0"/>
            <a:r>
              <a:rPr lang="en-US" dirty="0" smtClean="0"/>
              <a:t>At the time appointed by God, Jesus Christ, the Eternal Word of the Father, became man and lived among us on earth.</a:t>
            </a:r>
          </a:p>
          <a:p>
            <a:pPr lvl="0"/>
            <a:r>
              <a:rPr lang="en-US" dirty="0" smtClean="0"/>
              <a:t>He took on a human nature without losing his divine nature.</a:t>
            </a:r>
          </a:p>
          <a:p>
            <a:pPr lvl="0"/>
            <a:r>
              <a:rPr lang="en-US" dirty="0" smtClean="0"/>
              <a:t>The mystery of the union of the human and divine natures in one Divine Person is echoed in the nature of the Church.</a:t>
            </a:r>
          </a:p>
          <a:p>
            <a:endParaRPr lang="en-US" dirty="0"/>
          </a:p>
        </p:txBody>
      </p:sp>
      <p:pic>
        <p:nvPicPr>
          <p:cNvPr id="5" name="Picture 4" descr="U1S13-Key Concepts-shutterstock_6261324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0700" y="1676400"/>
            <a:ext cx="3543300" cy="2362200"/>
          </a:xfrm>
          <a:prstGeom prst="rect">
            <a:avLst/>
          </a:prstGeom>
        </p:spPr>
      </p:pic>
      <p:sp>
        <p:nvSpPr>
          <p:cNvPr id="6" name="TextBox 5"/>
          <p:cNvSpPr txBox="1"/>
          <p:nvPr/>
        </p:nvSpPr>
        <p:spPr bwMode="auto">
          <a:xfrm>
            <a:off x="7924800" y="4006334"/>
            <a:ext cx="22098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Anneka</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533400"/>
          </a:xfrm>
        </p:spPr>
        <p:txBody>
          <a:bodyPr/>
          <a:lstStyle/>
          <a:p>
            <a:r>
              <a:rPr lang="en-US" dirty="0" smtClean="0"/>
              <a:t>Holy Spirit Animates</a:t>
            </a:r>
            <a:endParaRPr lang="en-US" dirty="0"/>
          </a:p>
        </p:txBody>
      </p:sp>
      <p:sp>
        <p:nvSpPr>
          <p:cNvPr id="3" name="Content Placeholder 2"/>
          <p:cNvSpPr>
            <a:spLocks noGrp="1"/>
          </p:cNvSpPr>
          <p:nvPr>
            <p:ph idx="1"/>
          </p:nvPr>
        </p:nvSpPr>
        <p:spPr>
          <a:xfrm>
            <a:off x="609600" y="1676400"/>
            <a:ext cx="4572000" cy="4373563"/>
          </a:xfrm>
        </p:spPr>
        <p:txBody>
          <a:bodyPr/>
          <a:lstStyle/>
          <a:p>
            <a:pPr lvl="0"/>
            <a:r>
              <a:rPr lang="en-US" dirty="0" smtClean="0"/>
              <a:t>The Holy Spirit animates or gives life to the Church.</a:t>
            </a:r>
          </a:p>
          <a:p>
            <a:pPr lvl="0"/>
            <a:r>
              <a:rPr lang="en-US" dirty="0" smtClean="0"/>
              <a:t>Prior to his Ascension, Jesus </a:t>
            </a:r>
            <a:br>
              <a:rPr lang="en-US" dirty="0" smtClean="0"/>
            </a:br>
            <a:r>
              <a:rPr lang="en-US" dirty="0" smtClean="0"/>
              <a:t>told his disciples, “You will </a:t>
            </a:r>
            <a:br>
              <a:rPr lang="en-US" dirty="0" smtClean="0"/>
            </a:br>
            <a:r>
              <a:rPr lang="en-US" dirty="0" smtClean="0"/>
              <a:t>receive power when the holy </a:t>
            </a:r>
            <a:br>
              <a:rPr lang="en-US" dirty="0" smtClean="0"/>
            </a:br>
            <a:r>
              <a:rPr lang="en-US" dirty="0" smtClean="0"/>
              <a:t>Spirit comes upon you” (Acts </a:t>
            </a:r>
            <a:br>
              <a:rPr lang="en-US" dirty="0" smtClean="0"/>
            </a:br>
            <a:r>
              <a:rPr lang="en-US" dirty="0" smtClean="0"/>
              <a:t>of the Apostles 1:8).</a:t>
            </a:r>
          </a:p>
          <a:p>
            <a:pPr>
              <a:buNone/>
            </a:pPr>
            <a:endParaRPr lang="en-US" dirty="0"/>
          </a:p>
        </p:txBody>
      </p:sp>
      <p:sp>
        <p:nvSpPr>
          <p:cNvPr id="8" name="TextBox 7"/>
          <p:cNvSpPr txBox="1"/>
          <p:nvPr/>
        </p:nvSpPr>
        <p:spPr bwMode="auto">
          <a:xfrm>
            <a:off x="8001000" y="4768334"/>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majcot</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6" name="Picture 5" descr="U1S14-Key Concepts-shutterstock_1488034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143000"/>
            <a:ext cx="3657600"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8229600" cy="533400"/>
          </a:xfrm>
        </p:spPr>
        <p:txBody>
          <a:bodyPr/>
          <a:lstStyle/>
          <a:p>
            <a:r>
              <a:rPr lang="en-US" dirty="0" smtClean="0"/>
              <a:t>Mission of the Church</a:t>
            </a:r>
            <a:endParaRPr lang="en-US" dirty="0"/>
          </a:p>
        </p:txBody>
      </p:sp>
      <p:sp>
        <p:nvSpPr>
          <p:cNvPr id="3" name="Content Placeholder 2"/>
          <p:cNvSpPr>
            <a:spLocks noGrp="1"/>
          </p:cNvSpPr>
          <p:nvPr>
            <p:ph idx="1"/>
          </p:nvPr>
        </p:nvSpPr>
        <p:spPr>
          <a:xfrm>
            <a:off x="838200" y="1295400"/>
            <a:ext cx="7315200" cy="4373563"/>
          </a:xfrm>
        </p:spPr>
        <p:txBody>
          <a:bodyPr/>
          <a:lstStyle/>
          <a:p>
            <a:pPr lvl="0"/>
            <a:r>
              <a:rPr lang="en-US" dirty="0" smtClean="0"/>
              <a:t>The mission of the Apostles in the early Church began with their time with Jesus.</a:t>
            </a:r>
          </a:p>
          <a:p>
            <a:pPr lvl="0"/>
            <a:r>
              <a:rPr lang="en-US" dirty="0" smtClean="0"/>
              <a:t>Jesus proclaimed the Good News and healed </a:t>
            </a:r>
            <a:br>
              <a:rPr lang="en-US" dirty="0" smtClean="0"/>
            </a:br>
            <a:r>
              <a:rPr lang="en-US" dirty="0" smtClean="0"/>
              <a:t>people and sent the Apostles out to do the same.</a:t>
            </a:r>
          </a:p>
          <a:p>
            <a:pPr>
              <a:buNone/>
            </a:pPr>
            <a:endParaRPr lang="en-US" dirty="0"/>
          </a:p>
        </p:txBody>
      </p:sp>
      <p:sp>
        <p:nvSpPr>
          <p:cNvPr id="5" name="TextBox 4"/>
          <p:cNvSpPr txBox="1"/>
          <p:nvPr/>
        </p:nvSpPr>
        <p:spPr bwMode="auto">
          <a:xfrm>
            <a:off x="5105400" y="6139934"/>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Renata</a:t>
            </a:r>
            <a:r>
              <a:rPr lang="en-US" sz="600" dirty="0">
                <a:solidFill>
                  <a:srgbClr val="A6A6A6"/>
                </a:solidFill>
              </a:rPr>
              <a:t> </a:t>
            </a:r>
            <a:r>
              <a:rPr lang="en-US" sz="600" dirty="0" err="1">
                <a:solidFill>
                  <a:srgbClr val="A6A6A6"/>
                </a:solidFill>
              </a:rPr>
              <a:t>Sedmakova</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6" name="Picture 5" descr="U1S15-Key Concepts-shutterstock_2212159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048000"/>
            <a:ext cx="3524250" cy="31326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6423"/>
            <a:ext cx="8229600" cy="533400"/>
          </a:xfrm>
        </p:spPr>
        <p:txBody>
          <a:bodyPr/>
          <a:lstStyle/>
          <a:p>
            <a:r>
              <a:rPr lang="en-US" dirty="0" smtClean="0"/>
              <a:t>A Global Church</a:t>
            </a:r>
            <a:endParaRPr lang="en-US" dirty="0"/>
          </a:p>
        </p:txBody>
      </p:sp>
      <p:sp>
        <p:nvSpPr>
          <p:cNvPr id="3" name="Content Placeholder 2"/>
          <p:cNvSpPr>
            <a:spLocks noGrp="1"/>
          </p:cNvSpPr>
          <p:nvPr>
            <p:ph idx="1"/>
          </p:nvPr>
        </p:nvSpPr>
        <p:spPr>
          <a:xfrm>
            <a:off x="914400" y="1596023"/>
            <a:ext cx="4267200" cy="4373563"/>
          </a:xfrm>
        </p:spPr>
        <p:txBody>
          <a:bodyPr/>
          <a:lstStyle/>
          <a:p>
            <a:pPr lvl="0"/>
            <a:r>
              <a:rPr lang="en-US" dirty="0" smtClean="0"/>
              <a:t>Today the Good News is preached in almost every nation on earth.</a:t>
            </a:r>
          </a:p>
          <a:p>
            <a:pPr lvl="0"/>
            <a:r>
              <a:rPr lang="en-US" dirty="0" smtClean="0"/>
              <a:t>The Apostles are no longer with us, but through our Baptism, we have each been entrusted with the same mission: to spread the Good News of salvation through Jesus Christ.</a:t>
            </a:r>
          </a:p>
          <a:p>
            <a:pPr>
              <a:buNone/>
            </a:pPr>
            <a:endParaRPr lang="en-US" dirty="0"/>
          </a:p>
        </p:txBody>
      </p:sp>
      <p:sp>
        <p:nvSpPr>
          <p:cNvPr id="5" name="TextBox 4"/>
          <p:cNvSpPr txBox="1"/>
          <p:nvPr/>
        </p:nvSpPr>
        <p:spPr bwMode="auto">
          <a:xfrm>
            <a:off x="7391400" y="48006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freesoulproduction</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4" name="Picture 3" descr="U1S16-Key Concepts-shutterstock_23214207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219200"/>
            <a:ext cx="3251215" cy="362862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	</a:t>
            </a:r>
            <a:endParaRPr lang="en-US" dirty="0"/>
          </a:p>
        </p:txBody>
      </p:sp>
      <p:sp>
        <p:nvSpPr>
          <p:cNvPr id="3" name="Content Placeholder 2"/>
          <p:cNvSpPr>
            <a:spLocks noGrp="1"/>
          </p:cNvSpPr>
          <p:nvPr>
            <p:ph idx="1"/>
          </p:nvPr>
        </p:nvSpPr>
        <p:spPr/>
        <p:txBody>
          <a:bodyPr>
            <a:normAutofit fontScale="77500" lnSpcReduction="20000"/>
          </a:bodyPr>
          <a:lstStyle/>
          <a:p>
            <a:pPr marL="0" indent="0">
              <a:spcBef>
                <a:spcPts val="0"/>
              </a:spcBef>
              <a:buNone/>
              <a:tabLst>
                <a:tab pos="339725" algn="l"/>
              </a:tabLst>
              <a:defRPr/>
            </a:pPr>
            <a:r>
              <a:rPr lang="en-US" sz="2200" dirty="0" smtClean="0"/>
              <a:t>The quotation </a:t>
            </a:r>
            <a:r>
              <a:rPr lang="en-US" sz="2200" dirty="0"/>
              <a:t>on </a:t>
            </a:r>
            <a:r>
              <a:rPr lang="en-US" sz="2200" dirty="0" smtClean="0"/>
              <a:t>slide 4 is from </a:t>
            </a:r>
            <a:r>
              <a:rPr lang="en-US" sz="2200" dirty="0"/>
              <a:t>the </a:t>
            </a:r>
            <a:r>
              <a:rPr lang="en-US" sz="2200" i="1" dirty="0"/>
              <a:t>Catechism of the Catholic Church</a:t>
            </a:r>
            <a:r>
              <a:rPr lang="en-US" sz="2200" dirty="0"/>
              <a:t> for use in the United States of America, second edition, </a:t>
            </a:r>
            <a:r>
              <a:rPr lang="en-US" sz="2200" dirty="0" smtClean="0"/>
              <a:t>number 770. </a:t>
            </a:r>
            <a:r>
              <a:rPr lang="en-US" sz="2200" dirty="0"/>
              <a:t>Copyright © 1994 by the United States Catholic Conference, Inc.—</a:t>
            </a:r>
            <a:r>
              <a:rPr lang="en-US" sz="2200" dirty="0" err="1"/>
              <a:t>Libreria</a:t>
            </a:r>
            <a:r>
              <a:rPr lang="en-US" sz="2200" dirty="0"/>
              <a:t> </a:t>
            </a:r>
            <a:r>
              <a:rPr lang="en-US" sz="2200" dirty="0" err="1"/>
              <a:t>Editrice</a:t>
            </a:r>
            <a:r>
              <a:rPr lang="en-US" sz="2200" dirty="0"/>
              <a:t> </a:t>
            </a:r>
            <a:r>
              <a:rPr lang="en-US" sz="2200" dirty="0" err="1"/>
              <a:t>Vaticana</a:t>
            </a:r>
            <a:r>
              <a:rPr lang="en-US" sz="2200" dirty="0"/>
              <a:t>. English translation of the </a:t>
            </a:r>
            <a:r>
              <a:rPr lang="en-US" sz="2200" i="1" dirty="0"/>
              <a:t>Catechism of the Catholic Church: Modifications from the </a:t>
            </a:r>
            <a:r>
              <a:rPr lang="en-US" sz="2200" i="1" dirty="0" err="1"/>
              <a:t>Editio</a:t>
            </a:r>
            <a:r>
              <a:rPr lang="en-US" sz="2200" i="1" dirty="0"/>
              <a:t> </a:t>
            </a:r>
            <a:r>
              <a:rPr lang="en-US" sz="2200" i="1" dirty="0" err="1"/>
              <a:t>Typica</a:t>
            </a:r>
            <a:r>
              <a:rPr lang="en-US" sz="2200" dirty="0"/>
              <a:t> copyright © 1997 by the United States Catholic Conference, Inc.—</a:t>
            </a:r>
            <a:r>
              <a:rPr lang="en-US" sz="2200" dirty="0" err="1"/>
              <a:t>Libreria</a:t>
            </a:r>
            <a:r>
              <a:rPr lang="en-US" sz="2200" dirty="0"/>
              <a:t> </a:t>
            </a:r>
            <a:r>
              <a:rPr lang="en-US" sz="2200" dirty="0" err="1"/>
              <a:t>Editrice</a:t>
            </a:r>
            <a:r>
              <a:rPr lang="en-US" sz="2200" dirty="0"/>
              <a:t> </a:t>
            </a:r>
            <a:r>
              <a:rPr lang="en-US" sz="2200" dirty="0" err="1"/>
              <a:t>Vaticana</a:t>
            </a:r>
            <a:r>
              <a:rPr lang="en-US" sz="2200" dirty="0" smtClean="0"/>
              <a:t>.</a:t>
            </a:r>
          </a:p>
          <a:p>
            <a:pPr marL="0" indent="0">
              <a:spcBef>
                <a:spcPts val="0"/>
              </a:spcBef>
              <a:buNone/>
              <a:tabLst>
                <a:tab pos="339725" algn="l"/>
              </a:tabLst>
              <a:defRPr/>
            </a:pPr>
            <a:r>
              <a:rPr lang="en-US" sz="2200" dirty="0" smtClean="0"/>
              <a:t>	The </a:t>
            </a:r>
            <a:r>
              <a:rPr lang="en-US" sz="2200" dirty="0"/>
              <a:t>Scripture quotations on slides 8 and 14 are from the </a:t>
            </a:r>
            <a:r>
              <a:rPr lang="en-US" sz="2200" i="1" dirty="0"/>
              <a:t>New American Bible, revised edition </a:t>
            </a:r>
            <a:r>
              <a:rPr lang="en-US" sz="2200" dirty="0"/>
              <a:t>© 2010, 1991, 1986, 1970 Confraternity of Christian Doctrine, Inc., Washington, D.C. All Rights Reserved. No part of this work may be reproduced or transmitted in any form or by any means, electronic or mechanical, including photocopying, recording, or by any information storage and retrieval system, without permission in writing from the copyright owners</a:t>
            </a:r>
            <a:r>
              <a:rPr lang="en-US" sz="2200" dirty="0" smtClean="0"/>
              <a:t>.</a:t>
            </a:r>
          </a:p>
          <a:p>
            <a:pPr marL="0" indent="0">
              <a:spcBef>
                <a:spcPts val="0"/>
              </a:spcBef>
              <a:buNone/>
              <a:tabLst>
                <a:tab pos="339725" algn="l"/>
              </a:tabLst>
              <a:defRPr/>
            </a:pPr>
            <a:r>
              <a:rPr lang="en-US" sz="2200" dirty="0" smtClean="0"/>
              <a:t>	The quotation on slide 11 by </a:t>
            </a:r>
            <a:r>
              <a:rPr lang="en-US" sz="2200" dirty="0"/>
              <a:t>Pope Emeritus Benedict </a:t>
            </a:r>
            <a:r>
              <a:rPr lang="en-US" sz="2200" dirty="0" smtClean="0"/>
              <a:t>XVI is from an article in the </a:t>
            </a:r>
            <a:r>
              <a:rPr lang="en-US" sz="2200" i="1" dirty="0" err="1" smtClean="0"/>
              <a:t>Zenit</a:t>
            </a:r>
            <a:r>
              <a:rPr lang="en-US" sz="2200" i="1" dirty="0" smtClean="0"/>
              <a:t> Daily Dispatch, </a:t>
            </a:r>
            <a:r>
              <a:rPr lang="en-US" sz="2200" dirty="0" smtClean="0"/>
              <a:t>Vatican City, July 26, </a:t>
            </a:r>
            <a:r>
              <a:rPr lang="en-US" sz="2200" dirty="0"/>
              <a:t>1999, </a:t>
            </a:r>
            <a:r>
              <a:rPr lang="en-US" sz="2200"/>
              <a:t>at </a:t>
            </a:r>
            <a:r>
              <a:rPr lang="en-US" sz="2200" i="1" smtClean="0"/>
              <a:t>www.ewtn.com/library/Theology/ZMYSTERY.HTM.</a:t>
            </a:r>
            <a:endParaRPr lang="en-US" sz="2200" i="1" dirty="0"/>
          </a:p>
          <a:p>
            <a:pPr marL="0" indent="0">
              <a:spcBef>
                <a:spcPts val="0"/>
              </a:spcBef>
              <a:buNone/>
              <a:tabLst>
                <a:tab pos="339725" algn="l"/>
              </a:tabLst>
              <a:defRPr/>
            </a:pPr>
            <a:endParaRPr lang="en-US" dirty="0"/>
          </a:p>
          <a:p>
            <a:pPr marL="0" indent="0">
              <a:buNone/>
            </a:pPr>
            <a:endParaRPr lang="en-US" dirty="0"/>
          </a:p>
        </p:txBody>
      </p:sp>
    </p:spTree>
    <p:extLst>
      <p:ext uri="{BB962C8B-B14F-4D97-AF65-F5344CB8AC3E}">
        <p14:creationId xmlns:p14="http://schemas.microsoft.com/office/powerpoint/2010/main" val="28056534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Meanings of </a:t>
            </a:r>
            <a:r>
              <a:rPr lang="en-US" i="1" dirty="0" smtClean="0"/>
              <a:t>Church</a:t>
            </a:r>
            <a:endParaRPr lang="en-US" dirty="0"/>
          </a:p>
        </p:txBody>
      </p:sp>
      <p:sp>
        <p:nvSpPr>
          <p:cNvPr id="6" name="Content Placeholder 5"/>
          <p:cNvSpPr>
            <a:spLocks noGrp="1"/>
          </p:cNvSpPr>
          <p:nvPr>
            <p:ph idx="1"/>
          </p:nvPr>
        </p:nvSpPr>
        <p:spPr>
          <a:xfrm>
            <a:off x="914400" y="1752600"/>
            <a:ext cx="5943600" cy="4724400"/>
          </a:xfrm>
        </p:spPr>
        <p:txBody>
          <a:bodyPr>
            <a:normAutofit/>
          </a:bodyPr>
          <a:lstStyle/>
          <a:p>
            <a:pPr marL="0" indent="0">
              <a:buNone/>
            </a:pPr>
            <a:r>
              <a:rPr lang="en-US" dirty="0" smtClean="0"/>
              <a:t>The word </a:t>
            </a:r>
            <a:r>
              <a:rPr lang="en-US" i="1" dirty="0" smtClean="0"/>
              <a:t>Church</a:t>
            </a:r>
            <a:r>
              <a:rPr lang="en-US" dirty="0" smtClean="0"/>
              <a:t> has </a:t>
            </a:r>
            <a:br>
              <a:rPr lang="en-US" dirty="0" smtClean="0"/>
            </a:br>
            <a:r>
              <a:rPr lang="en-US" dirty="0" smtClean="0"/>
              <a:t>three meanings in </a:t>
            </a:r>
            <a:br>
              <a:rPr lang="en-US" dirty="0" smtClean="0"/>
            </a:br>
            <a:r>
              <a:rPr lang="en-US" dirty="0" smtClean="0"/>
              <a:t>Christian usage:</a:t>
            </a:r>
          </a:p>
          <a:p>
            <a:pPr lvl="0"/>
            <a:r>
              <a:rPr lang="en-US" dirty="0" smtClean="0"/>
              <a:t>the entire community </a:t>
            </a:r>
            <a:br>
              <a:rPr lang="en-US" dirty="0" smtClean="0"/>
            </a:br>
            <a:r>
              <a:rPr lang="en-US" dirty="0" smtClean="0"/>
              <a:t>of God’s People </a:t>
            </a:r>
            <a:br>
              <a:rPr lang="en-US" dirty="0" smtClean="0"/>
            </a:br>
            <a:r>
              <a:rPr lang="en-US" dirty="0" smtClean="0"/>
              <a:t>around the world</a:t>
            </a:r>
          </a:p>
          <a:p>
            <a:pPr lvl="0"/>
            <a:r>
              <a:rPr lang="en-US" dirty="0" smtClean="0"/>
              <a:t>the local community, </a:t>
            </a:r>
            <a:br>
              <a:rPr lang="en-US" dirty="0" smtClean="0"/>
            </a:br>
            <a:r>
              <a:rPr lang="en-US" dirty="0" smtClean="0"/>
              <a:t>which is a diocese or archdiocese</a:t>
            </a:r>
          </a:p>
          <a:p>
            <a:pPr lvl="0"/>
            <a:r>
              <a:rPr lang="en-US" dirty="0" smtClean="0"/>
              <a:t>the community assembled for liturgy, especially for the Mass</a:t>
            </a:r>
          </a:p>
          <a:p>
            <a:endParaRPr lang="en-US" dirty="0"/>
          </a:p>
        </p:txBody>
      </p:sp>
      <p:pic>
        <p:nvPicPr>
          <p:cNvPr id="3" name="Picture 2" descr="U1S2-Key Concepts-shutterstock_1658818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143000"/>
            <a:ext cx="4114800" cy="2743200"/>
          </a:xfrm>
          <a:prstGeom prst="rect">
            <a:avLst/>
          </a:prstGeom>
        </p:spPr>
      </p:pic>
      <p:sp>
        <p:nvSpPr>
          <p:cNvPr id="4" name="TextBox 3"/>
          <p:cNvSpPr txBox="1"/>
          <p:nvPr/>
        </p:nvSpPr>
        <p:spPr bwMode="auto">
          <a:xfrm>
            <a:off x="7391400" y="3823156"/>
            <a:ext cx="22860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ea typeface="Calibri"/>
                <a:cs typeface="Calibri"/>
              </a:rPr>
              <a:t>©</a:t>
            </a:r>
            <a:r>
              <a:rPr lang="en-US" sz="800" dirty="0" err="1">
                <a:solidFill>
                  <a:schemeClr val="bg1">
                    <a:lumMod val="65000"/>
                  </a:schemeClr>
                </a:solidFill>
                <a:ea typeface="Calibri"/>
                <a:cs typeface="Calibri"/>
              </a:rPr>
              <a:t>giulio</a:t>
            </a:r>
            <a:r>
              <a:rPr lang="en-US" sz="800" dirty="0">
                <a:solidFill>
                  <a:schemeClr val="bg1">
                    <a:lumMod val="65000"/>
                  </a:schemeClr>
                </a:solidFill>
                <a:ea typeface="Calibri"/>
                <a:cs typeface="Calibri"/>
              </a:rPr>
              <a:t> </a:t>
            </a:r>
            <a:r>
              <a:rPr lang="en-US" sz="800" dirty="0" err="1">
                <a:solidFill>
                  <a:schemeClr val="bg1">
                    <a:lumMod val="65000"/>
                  </a:schemeClr>
                </a:solidFill>
                <a:ea typeface="Calibri"/>
                <a:cs typeface="Calibri"/>
              </a:rPr>
              <a:t>napolitano</a:t>
            </a:r>
            <a:r>
              <a:rPr lang="en-US" sz="800" dirty="0">
                <a:solidFill>
                  <a:schemeClr val="bg1">
                    <a:lumMod val="65000"/>
                  </a:schemeClr>
                </a:solidFill>
                <a:ea typeface="Calibri"/>
                <a:cs typeface="Calibri"/>
              </a:rPr>
              <a:t> / </a:t>
            </a:r>
            <a:r>
              <a:rPr lang="en-US" sz="800" dirty="0" err="1">
                <a:solidFill>
                  <a:schemeClr val="bg1">
                    <a:lumMod val="65000"/>
                  </a:schemeClr>
                </a:solidFill>
                <a:ea typeface="Calibri"/>
                <a:cs typeface="Calibri"/>
              </a:rPr>
              <a:t>Shutterstock.com</a:t>
            </a:r>
            <a:endParaRPr lang="en-US" sz="8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931164"/>
            <a:ext cx="8229600" cy="533400"/>
          </a:xfrm>
        </p:spPr>
        <p:txBody>
          <a:bodyPr/>
          <a:lstStyle/>
          <a:p>
            <a:r>
              <a:rPr lang="en-US" dirty="0" smtClean="0"/>
              <a:t>All Three Are Church</a:t>
            </a:r>
            <a:endParaRPr lang="en-US" dirty="0"/>
          </a:p>
        </p:txBody>
      </p:sp>
      <p:sp>
        <p:nvSpPr>
          <p:cNvPr id="6" name="Content Placeholder 5"/>
          <p:cNvSpPr>
            <a:spLocks noGrp="1"/>
          </p:cNvSpPr>
          <p:nvPr>
            <p:ph idx="1"/>
          </p:nvPr>
        </p:nvSpPr>
        <p:spPr>
          <a:xfrm>
            <a:off x="838200" y="1633100"/>
            <a:ext cx="6934200" cy="4373563"/>
          </a:xfrm>
        </p:spPr>
        <p:txBody>
          <a:bodyPr/>
          <a:lstStyle/>
          <a:p>
            <a:pPr lvl="0"/>
            <a:r>
              <a:rPr lang="en-US" dirty="0" smtClean="0"/>
              <a:t>It is impossible to </a:t>
            </a:r>
            <a:br>
              <a:rPr lang="en-US" dirty="0" smtClean="0"/>
            </a:br>
            <a:r>
              <a:rPr lang="en-US" dirty="0" smtClean="0"/>
              <a:t>separate these three </a:t>
            </a:r>
            <a:br>
              <a:rPr lang="en-US" dirty="0" smtClean="0"/>
            </a:br>
            <a:r>
              <a:rPr lang="en-US" dirty="0" smtClean="0"/>
              <a:t>meanings from one </a:t>
            </a:r>
            <a:br>
              <a:rPr lang="en-US" dirty="0" smtClean="0"/>
            </a:br>
            <a:r>
              <a:rPr lang="en-US" dirty="0" smtClean="0"/>
              <a:t>another.</a:t>
            </a:r>
          </a:p>
          <a:p>
            <a:pPr lvl="0"/>
            <a:r>
              <a:rPr lang="en-US" dirty="0" smtClean="0"/>
              <a:t>The Church is all the </a:t>
            </a:r>
            <a:br>
              <a:rPr lang="en-US" dirty="0" smtClean="0"/>
            </a:br>
            <a:r>
              <a:rPr lang="en-US" dirty="0" smtClean="0"/>
              <a:t>people whom God </a:t>
            </a:r>
            <a:br>
              <a:rPr lang="en-US" dirty="0" smtClean="0"/>
            </a:br>
            <a:r>
              <a:rPr lang="en-US" dirty="0" smtClean="0"/>
              <a:t>gathers in the world, but she exists concretely in local communities and is made real in the assembly that gathers for liturgy, especially to celebrate the Eucharist.</a:t>
            </a:r>
          </a:p>
          <a:p>
            <a:pPr>
              <a:buNone/>
            </a:pPr>
            <a:endParaRPr lang="en-US" dirty="0"/>
          </a:p>
        </p:txBody>
      </p:sp>
      <p:pic>
        <p:nvPicPr>
          <p:cNvPr id="3" name="Picture 2" descr="U1S3-Key Concepts-shutterstock_2219132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066800"/>
            <a:ext cx="4448538" cy="2598941"/>
          </a:xfrm>
          <a:prstGeom prst="rect">
            <a:avLst/>
          </a:prstGeom>
        </p:spPr>
      </p:pic>
      <p:sp>
        <p:nvSpPr>
          <p:cNvPr id="4" name="TextBox 3"/>
          <p:cNvSpPr txBox="1"/>
          <p:nvPr/>
        </p:nvSpPr>
        <p:spPr bwMode="auto">
          <a:xfrm>
            <a:off x="7543800" y="3429000"/>
            <a:ext cx="14478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Mariusz</a:t>
            </a:r>
            <a:r>
              <a:rPr lang="en-US" sz="600" dirty="0">
                <a:solidFill>
                  <a:srgbClr val="A6A6A6"/>
                </a:solidFill>
              </a:rPr>
              <a:t> </a:t>
            </a:r>
            <a:r>
              <a:rPr lang="en-US" sz="600" dirty="0" err="1">
                <a:solidFill>
                  <a:srgbClr val="A6A6A6"/>
                </a:solidFill>
              </a:rPr>
              <a:t>Szczygiel</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as Mystery</a:t>
            </a:r>
            <a:endParaRPr lang="en-US" dirty="0"/>
          </a:p>
        </p:txBody>
      </p:sp>
      <p:sp>
        <p:nvSpPr>
          <p:cNvPr id="3" name="Content Placeholder 2"/>
          <p:cNvSpPr>
            <a:spLocks noGrp="1"/>
          </p:cNvSpPr>
          <p:nvPr>
            <p:ph idx="1"/>
          </p:nvPr>
        </p:nvSpPr>
        <p:spPr>
          <a:xfrm>
            <a:off x="914400" y="1752600"/>
            <a:ext cx="4267200" cy="4876800"/>
          </a:xfrm>
        </p:spPr>
        <p:txBody>
          <a:bodyPr/>
          <a:lstStyle/>
          <a:p>
            <a:pPr marL="0" indent="0">
              <a:buNone/>
            </a:pPr>
            <a:r>
              <a:rPr lang="en-US" dirty="0" smtClean="0">
                <a:solidFill>
                  <a:schemeClr val="accent2">
                    <a:lumMod val="75000"/>
                  </a:schemeClr>
                </a:solidFill>
              </a:rPr>
              <a:t>“The Church is in history, but at the same time she transcends it. It is only ‘with the eyes of faith’</a:t>
            </a:r>
            <a:r>
              <a:rPr lang="en-US" baseline="30000" dirty="0" smtClean="0">
                <a:solidFill>
                  <a:schemeClr val="accent2">
                    <a:lumMod val="75000"/>
                  </a:schemeClr>
                </a:solidFill>
              </a:rPr>
              <a:t>1</a:t>
            </a:r>
            <a:r>
              <a:rPr lang="en-US" dirty="0" smtClean="0">
                <a:solidFill>
                  <a:schemeClr val="accent2">
                    <a:lumMod val="75000"/>
                  </a:schemeClr>
                </a:solidFill>
              </a:rPr>
              <a:t> that one can see her in her visible reality and at the same time in her spiritual reality as bearer of divine life.” </a:t>
            </a:r>
            <a:r>
              <a:rPr lang="en-US" sz="1800" dirty="0" smtClean="0"/>
              <a:t>(</a:t>
            </a:r>
            <a:r>
              <a:rPr lang="en-US" sz="1800" i="1" dirty="0" smtClean="0"/>
              <a:t>Catechism of the Catholic Church [CCC],</a:t>
            </a:r>
            <a:r>
              <a:rPr lang="en-US" sz="1800" dirty="0" smtClean="0"/>
              <a:t> 770)</a:t>
            </a:r>
          </a:p>
          <a:p>
            <a:pPr marL="0" indent="0">
              <a:buNone/>
            </a:pPr>
            <a:r>
              <a:rPr lang="en-US" dirty="0" smtClean="0"/>
              <a:t> </a:t>
            </a:r>
          </a:p>
          <a:p>
            <a:pPr marL="0" indent="0">
              <a:buNone/>
            </a:pPr>
            <a:endParaRPr lang="en-US" dirty="0"/>
          </a:p>
        </p:txBody>
      </p:sp>
      <p:sp>
        <p:nvSpPr>
          <p:cNvPr id="5" name="TextBox 4"/>
          <p:cNvSpPr txBox="1"/>
          <p:nvPr/>
        </p:nvSpPr>
        <p:spPr bwMode="auto">
          <a:xfrm>
            <a:off x="8001000" y="52578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titoOnz</a:t>
            </a:r>
            <a:r>
              <a:rPr lang="en-US" sz="600" dirty="0">
                <a:solidFill>
                  <a:srgbClr val="A6A6A6"/>
                </a:solidFill>
              </a:rPr>
              <a:t> / </a:t>
            </a:r>
            <a:r>
              <a:rPr lang="en-US" sz="600" dirty="0" err="1">
                <a:solidFill>
                  <a:srgbClr val="A6A6A6"/>
                </a:solidFill>
              </a:rPr>
              <a:t>iStock.com</a:t>
            </a:r>
            <a:r>
              <a:rPr lang="en-US" sz="600" dirty="0">
                <a:solidFill>
                  <a:srgbClr val="A6A6A6"/>
                </a:solidFill>
              </a:rPr>
              <a:t> </a:t>
            </a:r>
          </a:p>
        </p:txBody>
      </p:sp>
      <p:pic>
        <p:nvPicPr>
          <p:cNvPr id="4" name="Picture 3" descr="U1S4-Key Concepts-iStock_000059986662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762000"/>
            <a:ext cx="3810000" cy="45214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3050"/>
            <a:ext cx="7848600" cy="533400"/>
          </a:xfrm>
        </p:spPr>
        <p:txBody>
          <a:bodyPr/>
          <a:lstStyle/>
          <a:p>
            <a:r>
              <a:rPr lang="en-US" dirty="0" smtClean="0"/>
              <a:t>Mystical Union</a:t>
            </a:r>
            <a:endParaRPr lang="en-US" dirty="0"/>
          </a:p>
        </p:txBody>
      </p:sp>
      <p:sp>
        <p:nvSpPr>
          <p:cNvPr id="3" name="Content Placeholder 2"/>
          <p:cNvSpPr>
            <a:spLocks noGrp="1"/>
          </p:cNvSpPr>
          <p:nvPr>
            <p:ph idx="1"/>
          </p:nvPr>
        </p:nvSpPr>
        <p:spPr>
          <a:xfrm>
            <a:off x="762000" y="1542650"/>
            <a:ext cx="7467600" cy="4373563"/>
          </a:xfrm>
        </p:spPr>
        <p:txBody>
          <a:bodyPr/>
          <a:lstStyle/>
          <a:p>
            <a:pPr lvl="0"/>
            <a:r>
              <a:rPr lang="en-US" dirty="0" smtClean="0"/>
              <a:t>Saint Paul calls the nuptial union of Christ and his Bride, the Church, “a great mystery.”</a:t>
            </a:r>
          </a:p>
          <a:p>
            <a:pPr lvl="0"/>
            <a:r>
              <a:rPr lang="en-US" dirty="0" smtClean="0"/>
              <a:t>Because she is united to Christ as her Bridegroom, the Church becomes, in her turn, a mystery.</a:t>
            </a:r>
          </a:p>
          <a:p>
            <a:pPr lvl="0"/>
            <a:r>
              <a:rPr lang="en-US" dirty="0" smtClean="0"/>
              <a:t>Holiness is measured </a:t>
            </a:r>
            <a:br>
              <a:rPr lang="en-US" dirty="0" smtClean="0"/>
            </a:br>
            <a:r>
              <a:rPr lang="en-US" dirty="0" smtClean="0"/>
              <a:t>according to the “great </a:t>
            </a:r>
            <a:br>
              <a:rPr lang="en-US" dirty="0" smtClean="0"/>
            </a:br>
            <a:r>
              <a:rPr lang="en-US" dirty="0" smtClean="0"/>
              <a:t>mystery” in which the </a:t>
            </a:r>
            <a:br>
              <a:rPr lang="en-US" dirty="0" smtClean="0"/>
            </a:br>
            <a:r>
              <a:rPr lang="en-US" dirty="0" smtClean="0"/>
              <a:t>Bride responds to the </a:t>
            </a:r>
            <a:br>
              <a:rPr lang="en-US" dirty="0" smtClean="0"/>
            </a:br>
            <a:r>
              <a:rPr lang="en-US" dirty="0" smtClean="0"/>
              <a:t>gift of the Bridegroom.</a:t>
            </a:r>
          </a:p>
          <a:p>
            <a:pPr>
              <a:buNone/>
            </a:pPr>
            <a:endParaRPr lang="en-US" dirty="0"/>
          </a:p>
        </p:txBody>
      </p:sp>
      <p:sp>
        <p:nvSpPr>
          <p:cNvPr id="5" name="TextBox 4"/>
          <p:cNvSpPr txBox="1"/>
          <p:nvPr/>
        </p:nvSpPr>
        <p:spPr bwMode="auto">
          <a:xfrm>
            <a:off x="7620000" y="5638800"/>
            <a:ext cx="19812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Kichigin</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6" name="Picture 5" descr="U1S5-Key Concepts-shutterstock_15716484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352800"/>
            <a:ext cx="3505200" cy="23372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8229600" cy="533400"/>
          </a:xfrm>
        </p:spPr>
        <p:txBody>
          <a:bodyPr/>
          <a:lstStyle/>
          <a:p>
            <a:r>
              <a:rPr lang="en-US" dirty="0" smtClean="0"/>
              <a:t>Planned from the Beginning</a:t>
            </a:r>
            <a:endParaRPr lang="en-US" dirty="0"/>
          </a:p>
        </p:txBody>
      </p:sp>
      <p:sp>
        <p:nvSpPr>
          <p:cNvPr id="3" name="Content Placeholder 2"/>
          <p:cNvSpPr>
            <a:spLocks noGrp="1"/>
          </p:cNvSpPr>
          <p:nvPr>
            <p:ph idx="1"/>
          </p:nvPr>
        </p:nvSpPr>
        <p:spPr>
          <a:xfrm>
            <a:off x="914400" y="1600200"/>
            <a:ext cx="6934200" cy="4373563"/>
          </a:xfrm>
        </p:spPr>
        <p:txBody>
          <a:bodyPr/>
          <a:lstStyle/>
          <a:p>
            <a:pPr lvl="0"/>
            <a:r>
              <a:rPr lang="en-US" dirty="0" smtClean="0"/>
              <a:t>God the Father planned the </a:t>
            </a:r>
            <a:br>
              <a:rPr lang="en-US" dirty="0" smtClean="0"/>
            </a:br>
            <a:r>
              <a:rPr lang="en-US" dirty="0" smtClean="0"/>
              <a:t>Church from the beginning.</a:t>
            </a:r>
          </a:p>
          <a:p>
            <a:pPr lvl="0"/>
            <a:r>
              <a:rPr lang="en-US" dirty="0" smtClean="0"/>
              <a:t>Calling together human </a:t>
            </a:r>
            <a:br>
              <a:rPr lang="en-US" dirty="0" smtClean="0"/>
            </a:br>
            <a:r>
              <a:rPr lang="en-US" dirty="0" smtClean="0"/>
              <a:t>beings is central to the </a:t>
            </a:r>
            <a:br>
              <a:rPr lang="en-US" dirty="0" smtClean="0"/>
            </a:br>
            <a:r>
              <a:rPr lang="en-US" dirty="0" smtClean="0"/>
              <a:t>Father’s plan of salvation, </a:t>
            </a:r>
            <a:br>
              <a:rPr lang="en-US" dirty="0" smtClean="0"/>
            </a:br>
            <a:r>
              <a:rPr lang="en-US" dirty="0" smtClean="0"/>
              <a:t>as he wishes to gather us </a:t>
            </a:r>
            <a:br>
              <a:rPr lang="en-US" dirty="0" smtClean="0"/>
            </a:br>
            <a:r>
              <a:rPr lang="en-US" dirty="0" smtClean="0"/>
              <a:t>as his own people in order </a:t>
            </a:r>
            <a:br>
              <a:rPr lang="en-US" dirty="0" smtClean="0"/>
            </a:br>
            <a:r>
              <a:rPr lang="en-US" dirty="0" smtClean="0"/>
              <a:t>to save us.</a:t>
            </a:r>
          </a:p>
          <a:p>
            <a:pPr lvl="0"/>
            <a:r>
              <a:rPr lang="en-US" dirty="0" smtClean="0"/>
              <a:t>Through salvation, we will </a:t>
            </a:r>
            <a:br>
              <a:rPr lang="en-US" dirty="0" smtClean="0"/>
            </a:br>
            <a:r>
              <a:rPr lang="en-US" dirty="0" smtClean="0"/>
              <a:t>dwell with him in Heaven.</a:t>
            </a:r>
          </a:p>
          <a:p>
            <a:pPr>
              <a:buNone/>
            </a:pPr>
            <a:endParaRPr lang="en-US" dirty="0"/>
          </a:p>
        </p:txBody>
      </p:sp>
      <p:sp>
        <p:nvSpPr>
          <p:cNvPr id="7" name="TextBox 6"/>
          <p:cNvSpPr txBox="1"/>
          <p:nvPr/>
        </p:nvSpPr>
        <p:spPr bwMode="auto">
          <a:xfrm>
            <a:off x="5943600" y="53340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Renata</a:t>
            </a:r>
            <a:r>
              <a:rPr lang="en-US" sz="600" dirty="0">
                <a:solidFill>
                  <a:srgbClr val="A6A6A6"/>
                </a:solidFill>
              </a:rPr>
              <a:t> </a:t>
            </a:r>
            <a:r>
              <a:rPr lang="en-US" sz="600" dirty="0" err="1">
                <a:solidFill>
                  <a:srgbClr val="A6A6A6"/>
                </a:solidFill>
              </a:rPr>
              <a:t>Sedmakova</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5" name="Picture 4" descr="U1S6-Key Concepts-shutterstock_30292204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447799"/>
            <a:ext cx="2837662" cy="394570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533400"/>
          </a:xfrm>
        </p:spPr>
        <p:txBody>
          <a:bodyPr/>
          <a:lstStyle/>
          <a:p>
            <a:r>
              <a:rPr lang="en-US" dirty="0" smtClean="0"/>
              <a:t>Founded by Christ</a:t>
            </a:r>
            <a:endParaRPr lang="en-US" dirty="0"/>
          </a:p>
        </p:txBody>
      </p:sp>
      <p:sp>
        <p:nvSpPr>
          <p:cNvPr id="3" name="Content Placeholder 2"/>
          <p:cNvSpPr>
            <a:spLocks noGrp="1"/>
          </p:cNvSpPr>
          <p:nvPr>
            <p:ph idx="1"/>
          </p:nvPr>
        </p:nvSpPr>
        <p:spPr>
          <a:xfrm>
            <a:off x="685800" y="1371600"/>
            <a:ext cx="7772400" cy="4373563"/>
          </a:xfrm>
        </p:spPr>
        <p:txBody>
          <a:bodyPr/>
          <a:lstStyle/>
          <a:p>
            <a:pPr lvl="0"/>
            <a:r>
              <a:rPr lang="en-US" dirty="0" smtClean="0"/>
              <a:t>The Church is not ours, but the Lord’s, founded by Christ when he proclaimed and ushered in the Kingdom of God.</a:t>
            </a:r>
          </a:p>
          <a:p>
            <a:pPr lvl="0"/>
            <a:r>
              <a:rPr lang="en-US" dirty="0" smtClean="0"/>
              <a:t>The Church of the Lord is a place of the presence </a:t>
            </a:r>
            <a:br>
              <a:rPr lang="en-US" dirty="0" smtClean="0"/>
            </a:br>
            <a:r>
              <a:rPr lang="en-US" dirty="0" smtClean="0"/>
              <a:t>of the mystery of God and the Lord resurrected </a:t>
            </a:r>
            <a:br>
              <a:rPr lang="en-US" dirty="0" smtClean="0"/>
            </a:br>
            <a:r>
              <a:rPr lang="en-US" dirty="0" smtClean="0"/>
              <a:t>in the world.</a:t>
            </a:r>
          </a:p>
          <a:p>
            <a:pPr>
              <a:buNone/>
            </a:pPr>
            <a:endParaRPr lang="en-US" dirty="0"/>
          </a:p>
        </p:txBody>
      </p:sp>
      <p:sp>
        <p:nvSpPr>
          <p:cNvPr id="5" name="TextBox 4"/>
          <p:cNvSpPr txBox="1"/>
          <p:nvPr/>
        </p:nvSpPr>
        <p:spPr bwMode="auto">
          <a:xfrm>
            <a:off x="4191000" y="6096000"/>
            <a:ext cx="1913439"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praszkiewicz</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4" name="Picture 3" descr="U1S7-Key Concepts-shutterstock_2566158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581400"/>
            <a:ext cx="3368198" cy="2514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of God Is at Hand</a:t>
            </a:r>
            <a:endParaRPr lang="en-US" dirty="0"/>
          </a:p>
        </p:txBody>
      </p:sp>
      <p:sp>
        <p:nvSpPr>
          <p:cNvPr id="3" name="Content Placeholder 2"/>
          <p:cNvSpPr>
            <a:spLocks noGrp="1"/>
          </p:cNvSpPr>
          <p:nvPr>
            <p:ph idx="1"/>
          </p:nvPr>
        </p:nvSpPr>
        <p:spPr>
          <a:xfrm>
            <a:off x="685800" y="1752600"/>
            <a:ext cx="5029200" cy="4373563"/>
          </a:xfrm>
        </p:spPr>
        <p:txBody>
          <a:bodyPr/>
          <a:lstStyle/>
          <a:p>
            <a:pPr lvl="0"/>
            <a:r>
              <a:rPr lang="en-US" dirty="0" smtClean="0"/>
              <a:t>“This is the time of fulfillment. The kingdom of God is at </a:t>
            </a:r>
            <a:br>
              <a:rPr lang="en-US" dirty="0" smtClean="0"/>
            </a:br>
            <a:r>
              <a:rPr lang="en-US" dirty="0" smtClean="0"/>
              <a:t>hand” (Mark 1:15).</a:t>
            </a:r>
          </a:p>
          <a:p>
            <a:pPr lvl="0"/>
            <a:r>
              <a:rPr lang="en-US" dirty="0" smtClean="0"/>
              <a:t>With these words, Christ inaugurated the Church on earth.</a:t>
            </a:r>
          </a:p>
        </p:txBody>
      </p:sp>
      <p:sp>
        <p:nvSpPr>
          <p:cNvPr id="5" name="TextBox 4"/>
          <p:cNvSpPr txBox="1"/>
          <p:nvPr/>
        </p:nvSpPr>
        <p:spPr bwMode="auto">
          <a:xfrm>
            <a:off x="7696200" y="4724400"/>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a:t>
            </a:r>
            <a:r>
              <a:rPr lang="en-US" sz="600" dirty="0" err="1">
                <a:solidFill>
                  <a:srgbClr val="A6A6A6"/>
                </a:solidFill>
              </a:rPr>
              <a:t>jcpgraphic</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6" name="Picture 5" descr="U1S8-Key Concepts-shutterstock_15030796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828800"/>
            <a:ext cx="2503656" cy="292825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6861"/>
            <a:ext cx="8229600" cy="533400"/>
          </a:xfrm>
        </p:spPr>
        <p:txBody>
          <a:bodyPr/>
          <a:lstStyle/>
          <a:p>
            <a:r>
              <a:rPr lang="en-US" dirty="0" smtClean="0"/>
              <a:t>Christ’s Body</a:t>
            </a:r>
            <a:endParaRPr lang="en-US" dirty="0"/>
          </a:p>
        </p:txBody>
      </p:sp>
      <p:sp>
        <p:nvSpPr>
          <p:cNvPr id="3" name="Content Placeholder 2"/>
          <p:cNvSpPr>
            <a:spLocks noGrp="1"/>
          </p:cNvSpPr>
          <p:nvPr>
            <p:ph idx="1"/>
          </p:nvPr>
        </p:nvSpPr>
        <p:spPr>
          <a:xfrm>
            <a:off x="914400" y="1600200"/>
            <a:ext cx="4114800" cy="4369824"/>
          </a:xfrm>
        </p:spPr>
        <p:txBody>
          <a:bodyPr/>
          <a:lstStyle/>
          <a:p>
            <a:pPr lvl="0"/>
            <a:r>
              <a:rPr lang="en-US" dirty="0" smtClean="0"/>
              <a:t>Christ’s light shines on the Church’s countenance.</a:t>
            </a:r>
          </a:p>
          <a:p>
            <a:pPr lvl="0"/>
            <a:r>
              <a:rPr lang="en-US" dirty="0" smtClean="0"/>
              <a:t>Jesus established the Church primarily by the saving gift of himself.</a:t>
            </a:r>
          </a:p>
          <a:p>
            <a:pPr lvl="0"/>
            <a:r>
              <a:rPr lang="en-US" dirty="0" smtClean="0"/>
              <a:t>This gift, which was fulfilled on the cross, was anticipated when Jesus instituted the Eucharist: “This is my body.  .  .  .”</a:t>
            </a:r>
          </a:p>
          <a:p>
            <a:pPr>
              <a:buNone/>
            </a:pPr>
            <a:endParaRPr lang="en-US" dirty="0"/>
          </a:p>
        </p:txBody>
      </p:sp>
      <p:sp>
        <p:nvSpPr>
          <p:cNvPr id="5" name="TextBox 4"/>
          <p:cNvSpPr txBox="1"/>
          <p:nvPr/>
        </p:nvSpPr>
        <p:spPr bwMode="auto">
          <a:xfrm>
            <a:off x="7848600" y="4615934"/>
            <a:ext cx="2590800" cy="184666"/>
          </a:xfrm>
          <a:prstGeom prst="rect">
            <a:avLst/>
          </a:prstGeom>
          <a:noFill/>
          <a:ln w="9525">
            <a:noFill/>
            <a:miter lim="800000"/>
            <a:headEnd/>
            <a:tailEnd/>
          </a:ln>
        </p:spPr>
        <p:txBody>
          <a:bodyPr wrap="square" rtlCol="0">
            <a:spAutoFit/>
          </a:bodyPr>
          <a:lstStyle/>
          <a:p>
            <a:r>
              <a:rPr lang="en-US" sz="600" dirty="0">
                <a:solidFill>
                  <a:srgbClr val="A6A6A6"/>
                </a:solidFill>
              </a:rPr>
              <a:t>©Paolo Gaetano / </a:t>
            </a:r>
            <a:r>
              <a:rPr lang="en-US" sz="600" dirty="0" err="1">
                <a:solidFill>
                  <a:srgbClr val="A6A6A6"/>
                </a:solidFill>
              </a:rPr>
              <a:t>iStock.com</a:t>
            </a:r>
            <a:r>
              <a:rPr lang="en-US" sz="600" dirty="0">
                <a:solidFill>
                  <a:srgbClr val="A6A6A6"/>
                </a:solidFill>
              </a:rPr>
              <a:t> </a:t>
            </a:r>
          </a:p>
        </p:txBody>
      </p:sp>
      <p:pic>
        <p:nvPicPr>
          <p:cNvPr id="6" name="Picture 5" descr="U1S9-Key Concepts-iStock_000068801743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286000"/>
            <a:ext cx="3886199" cy="23598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626</TotalTime>
  <Words>934</Words>
  <Application>Microsoft Office PowerPoint</Application>
  <PresentationFormat>On-screen Show (4:3)</PresentationFormat>
  <Paragraphs>101</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LIC Presentation template</vt:lpstr>
      <vt:lpstr>Key Concepts of Church</vt:lpstr>
      <vt:lpstr>Meanings of Church</vt:lpstr>
      <vt:lpstr>All Three Are Church</vt:lpstr>
      <vt:lpstr>Church as Mystery</vt:lpstr>
      <vt:lpstr>Mystical Union</vt:lpstr>
      <vt:lpstr>Planned from the Beginning</vt:lpstr>
      <vt:lpstr>Founded by Christ</vt:lpstr>
      <vt:lpstr>Kingdom of God Is at Hand</vt:lpstr>
      <vt:lpstr>Christ’s Body</vt:lpstr>
      <vt:lpstr>Made Holy</vt:lpstr>
      <vt:lpstr>Mystery of Divine Origin</vt:lpstr>
      <vt:lpstr>Church as Human and Divine</vt:lpstr>
      <vt:lpstr>Both Human and Divine</vt:lpstr>
      <vt:lpstr>Holy Spirit Animates</vt:lpstr>
      <vt:lpstr>Mission of the Church</vt:lpstr>
      <vt:lpstr>A Global Church</vt:lpstr>
      <vt:lpstr>Acknowledgments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Concepts of Church</dc:title>
  <dc:creator>bmartinka</dc:creator>
  <cp:lastModifiedBy>Brooke Saron</cp:lastModifiedBy>
  <cp:revision>124</cp:revision>
  <dcterms:created xsi:type="dcterms:W3CDTF">2010-11-22T22:22:09Z</dcterms:created>
  <dcterms:modified xsi:type="dcterms:W3CDTF">2016-01-06T18:13:06Z</dcterms:modified>
</cp:coreProperties>
</file>