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ette Fast Redmond" initials="JF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76071" autoAdjust="0"/>
  </p:normalViewPr>
  <p:slideViewPr>
    <p:cSldViewPr>
      <p:cViewPr varScale="1">
        <p:scale>
          <a:sx n="68" d="100"/>
          <a:sy n="68" d="100"/>
        </p:scale>
        <p:origin x="1618"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3/6/2014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124197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297249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217291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Teacher Note: </a:t>
            </a:r>
            <a:r>
              <a:rPr lang="en-US" sz="1200" kern="1200" dirty="0" smtClean="0">
                <a:solidFill>
                  <a:schemeClr val="tx1"/>
                </a:solidFill>
                <a:latin typeface="+mn-lt"/>
                <a:ea typeface="+mn-ea"/>
                <a:cs typeface="+mn-cs"/>
              </a:rPr>
              <a:t>Advise the students that on June 25, 1998, the Lutheran World Federation and the Catholic Church signed a “Joint Declaration on the Doctrine of Justification” in which a </a:t>
            </a:r>
            <a:r>
              <a:rPr lang="en-US" sz="1200" kern="1200" dirty="0" err="1" smtClean="0">
                <a:solidFill>
                  <a:schemeClr val="tx1"/>
                </a:solidFill>
                <a:latin typeface="+mn-lt"/>
                <a:ea typeface="+mn-ea"/>
                <a:cs typeface="+mn-cs"/>
              </a:rPr>
              <a:t>concensus</a:t>
            </a:r>
            <a:r>
              <a:rPr lang="en-US" sz="1200" kern="1200" dirty="0" smtClean="0">
                <a:solidFill>
                  <a:schemeClr val="tx1"/>
                </a:solidFill>
                <a:latin typeface="+mn-lt"/>
                <a:ea typeface="+mn-ea"/>
                <a:cs typeface="+mn-cs"/>
              </a:rPr>
              <a:t> of mutual understanding on the doctrine of justification was achieved:  “Together we confess: By grace alone, in faith in Christ’s saving work and not because of any merit on our part, we are accepted by God and receive the Holy Spirit, who renews our hearts while equipping and calling us to good works.” (Paragraph 11). For further information, search the Vatican Web site by the title of this document.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extLst>
      <p:ext uri="{BB962C8B-B14F-4D97-AF65-F5344CB8AC3E}">
        <p14:creationId xmlns:p14="http://schemas.microsoft.com/office/powerpoint/2010/main" val="335767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54170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114869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321554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174242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395942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143754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2555097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1722713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2" r:id="rId5"/>
    <p:sldLayoutId id="2147483651" r:id="rId6"/>
    <p:sldLayoutId id="2147483674" r:id="rId7"/>
    <p:sldLayoutId id="2147483652" r:id="rId8"/>
    <p:sldLayoutId id="2147483655" r:id="rId9"/>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Martin Luther and His Complaint against the Church</a:t>
            </a:r>
            <a:endParaRPr lang="en-US" dirty="0"/>
          </a:p>
        </p:txBody>
      </p:sp>
      <p:sp>
        <p:nvSpPr>
          <p:cNvPr id="3" name="Subtitle 2"/>
          <p:cNvSpPr>
            <a:spLocks noGrp="1"/>
          </p:cNvSpPr>
          <p:nvPr>
            <p:ph type="subTitle" idx="1"/>
          </p:nvPr>
        </p:nvSpPr>
        <p:spPr/>
        <p:txBody>
          <a:bodyPr/>
          <a:lstStyle/>
          <a:p>
            <a:r>
              <a:rPr lang="en-US" i="1" dirty="0" smtClean="0"/>
              <a:t>Church History,</a:t>
            </a:r>
            <a:r>
              <a:rPr lang="en-US" dirty="0" smtClean="0"/>
              <a:t> Unit 4</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41437"/>
            <a:ext cx="8153400" cy="4678363"/>
          </a:xfrm>
        </p:spPr>
        <p:txBody>
          <a:bodyPr>
            <a:normAutofit/>
          </a:bodyPr>
          <a:lstStyle/>
          <a:p>
            <a:pPr marL="0" indent="0">
              <a:buNone/>
            </a:pPr>
            <a:r>
              <a:rPr lang="en-US" dirty="0" smtClean="0"/>
              <a:t>When called to Rome to account for his teachings, Luther refused to go and instead elaborated on his doctrine:</a:t>
            </a:r>
          </a:p>
          <a:p>
            <a:r>
              <a:rPr lang="en-US" i="1" dirty="0" smtClean="0"/>
              <a:t>Sola Scriptura</a:t>
            </a:r>
            <a:r>
              <a:rPr lang="en-US" dirty="0" smtClean="0"/>
              <a:t>—Scripture alone transmits Revelation (not Scripture and Tradition combined)</a:t>
            </a:r>
          </a:p>
          <a:p>
            <a:r>
              <a:rPr lang="en-US" i="1" dirty="0" smtClean="0"/>
              <a:t>Sola fide</a:t>
            </a:r>
            <a:r>
              <a:rPr lang="en-US" dirty="0" smtClean="0"/>
              <a:t>—Humankind is justified by faith alone (not by faith and good works together)</a:t>
            </a:r>
          </a:p>
          <a:p>
            <a:r>
              <a:rPr lang="en-US" i="1" dirty="0" smtClean="0"/>
              <a:t>Sola gratia</a:t>
            </a:r>
            <a:r>
              <a:rPr lang="en-US" dirty="0" smtClean="0"/>
              <a:t>—Salvation comes </a:t>
            </a:r>
            <a:br>
              <a:rPr lang="en-US" dirty="0" smtClean="0"/>
            </a:br>
            <a:r>
              <a:rPr lang="en-US" dirty="0" smtClean="0"/>
              <a:t>through divine grace alone, an </a:t>
            </a:r>
            <a:br>
              <a:rPr lang="en-US" dirty="0" smtClean="0"/>
            </a:br>
            <a:r>
              <a:rPr lang="en-US" dirty="0" smtClean="0"/>
              <a:t>unearned gift from God (not </a:t>
            </a:r>
            <a:br>
              <a:rPr lang="en-US" dirty="0" smtClean="0"/>
            </a:br>
            <a:r>
              <a:rPr lang="en-US" dirty="0" smtClean="0"/>
              <a:t>through our own merit or our </a:t>
            </a:r>
            <a:br>
              <a:rPr lang="en-US" dirty="0" smtClean="0"/>
            </a:br>
            <a:r>
              <a:rPr lang="en-US" dirty="0" smtClean="0"/>
              <a:t>cooperation with God’s grace)</a:t>
            </a:r>
          </a:p>
          <a:p>
            <a:endParaRPr lang="en-US" dirty="0"/>
          </a:p>
        </p:txBody>
      </p:sp>
      <p:pic>
        <p:nvPicPr>
          <p:cNvPr id="4" name="Picture 3" descr="Slide10-Thebible33.jpg"/>
          <p:cNvPicPr>
            <a:picLocks noChangeAspect="1"/>
          </p:cNvPicPr>
          <p:nvPr/>
        </p:nvPicPr>
        <p:blipFill>
          <a:blip r:embed="rId3" cstate="print"/>
          <a:stretch>
            <a:fillRect/>
          </a:stretch>
        </p:blipFill>
        <p:spPr>
          <a:xfrm>
            <a:off x="5486400" y="3524885"/>
            <a:ext cx="3149600" cy="23228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4"/>
          <p:cNvSpPr txBox="1"/>
          <p:nvPr/>
        </p:nvSpPr>
        <p:spPr bwMode="auto">
          <a:xfrm rot="16200000">
            <a:off x="7918222" y="473097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did the Church respond to Luther?</a:t>
            </a:r>
            <a:endParaRPr lang="en-US" dirty="0"/>
          </a:p>
        </p:txBody>
      </p:sp>
      <p:sp>
        <p:nvSpPr>
          <p:cNvPr id="3" name="Content Placeholder 2"/>
          <p:cNvSpPr>
            <a:spLocks noGrp="1"/>
          </p:cNvSpPr>
          <p:nvPr>
            <p:ph idx="1"/>
          </p:nvPr>
        </p:nvSpPr>
        <p:spPr>
          <a:xfrm>
            <a:off x="990600" y="1752600"/>
            <a:ext cx="6934200" cy="5105400"/>
          </a:xfrm>
        </p:spPr>
        <p:txBody>
          <a:bodyPr>
            <a:normAutofit/>
          </a:bodyPr>
          <a:lstStyle/>
          <a:p>
            <a:r>
              <a:rPr lang="en-US" dirty="0" smtClean="0"/>
              <a:t>Pope Leo X excommunicated Luther in 1521 after Luther refused to recant his proposals.</a:t>
            </a:r>
          </a:p>
          <a:p>
            <a:r>
              <a:rPr lang="en-US" dirty="0" smtClean="0"/>
              <a:t>However, Leo X also issued a </a:t>
            </a:r>
            <a:br>
              <a:rPr lang="en-US" dirty="0" smtClean="0"/>
            </a:br>
            <a:r>
              <a:rPr lang="en-US" dirty="0" smtClean="0"/>
              <a:t>document to clarify the purpose </a:t>
            </a:r>
            <a:br>
              <a:rPr lang="en-US" dirty="0" smtClean="0"/>
            </a:br>
            <a:r>
              <a:rPr lang="en-US" dirty="0" smtClean="0"/>
              <a:t>of indulgences, and eventually </a:t>
            </a:r>
            <a:br>
              <a:rPr lang="en-US" dirty="0" smtClean="0"/>
            </a:br>
            <a:r>
              <a:rPr lang="en-US" dirty="0" smtClean="0"/>
              <a:t>the selling of indulgences stopped </a:t>
            </a:r>
            <a:br>
              <a:rPr lang="en-US" dirty="0" smtClean="0"/>
            </a:br>
            <a:r>
              <a:rPr lang="en-US" dirty="0" smtClean="0"/>
              <a:t>as a result.</a:t>
            </a:r>
          </a:p>
          <a:p>
            <a:r>
              <a:rPr lang="en-US" dirty="0" smtClean="0"/>
              <a:t>Luther’s concerns about the abuse </a:t>
            </a:r>
            <a:br>
              <a:rPr lang="en-US" dirty="0" smtClean="0"/>
            </a:br>
            <a:r>
              <a:rPr lang="en-US" dirty="0" smtClean="0"/>
              <a:t>of indulgences were incorporated </a:t>
            </a:r>
            <a:br>
              <a:rPr lang="en-US" dirty="0" smtClean="0"/>
            </a:br>
            <a:r>
              <a:rPr lang="en-US" dirty="0" smtClean="0"/>
              <a:t>into the teaching of the Council of </a:t>
            </a:r>
            <a:br>
              <a:rPr lang="en-US" dirty="0" smtClean="0"/>
            </a:br>
            <a:r>
              <a:rPr lang="en-US" dirty="0" smtClean="0"/>
              <a:t>Trent, nearly thirty years after </a:t>
            </a:r>
            <a:br>
              <a:rPr lang="en-US" dirty="0" smtClean="0"/>
            </a:br>
            <a:r>
              <a:rPr lang="en-US" dirty="0" smtClean="0"/>
              <a:t>Luther proposed his </a:t>
            </a:r>
            <a:r>
              <a:rPr lang="en-US" i="1" dirty="0" smtClean="0"/>
              <a:t>Ninety-five Theses</a:t>
            </a:r>
            <a:r>
              <a:rPr lang="en-US" dirty="0" smtClean="0"/>
              <a:t>.</a:t>
            </a:r>
          </a:p>
          <a:p>
            <a:endParaRPr lang="en-US" dirty="0"/>
          </a:p>
        </p:txBody>
      </p:sp>
      <p:pic>
        <p:nvPicPr>
          <p:cNvPr id="4" name="Picture 3" descr="Slide11-Cardinal_Giovanni_de'_Medici.jpg"/>
          <p:cNvPicPr>
            <a:picLocks noChangeAspect="1"/>
          </p:cNvPicPr>
          <p:nvPr/>
        </p:nvPicPr>
        <p:blipFill>
          <a:blip r:embed="rId3" cstate="print"/>
          <a:stretch>
            <a:fillRect/>
          </a:stretch>
        </p:blipFill>
        <p:spPr>
          <a:xfrm>
            <a:off x="6286500" y="2590800"/>
            <a:ext cx="2400300"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7010400" y="5880556"/>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600200"/>
            <a:ext cx="3429000" cy="4876800"/>
          </a:xfrm>
        </p:spPr>
        <p:txBody>
          <a:bodyPr/>
          <a:lstStyle/>
          <a:p>
            <a:pPr marL="0" indent="0"/>
            <a:r>
              <a:rPr lang="en-US" dirty="0" smtClean="0">
                <a:solidFill>
                  <a:schemeClr val="tx2">
                    <a:lumMod val="75000"/>
                  </a:schemeClr>
                </a:solidFill>
              </a:rPr>
              <a:t>At the start of the fifteenth century, the Church was in a volatile predicament, resulting from questionable practices that had become far too commonplace.</a:t>
            </a:r>
          </a:p>
          <a:p>
            <a:pPr marL="0" indent="0"/>
            <a:r>
              <a:rPr lang="en-US" dirty="0" smtClean="0">
                <a:solidFill>
                  <a:schemeClr val="tx2">
                    <a:lumMod val="75000"/>
                  </a:schemeClr>
                </a:solidFill>
              </a:rPr>
              <a:t>Chief among these was the practice of selling indulgences.</a:t>
            </a:r>
          </a:p>
          <a:p>
            <a:endParaRPr lang="en-US" dirty="0"/>
          </a:p>
        </p:txBody>
      </p:sp>
      <p:pic>
        <p:nvPicPr>
          <p:cNvPr id="4" name="Picture 3" descr="Slide2-Martin_Luther_by_Lucas_Cranach_der_Ältere.jpeg"/>
          <p:cNvPicPr>
            <a:picLocks noChangeAspect="1"/>
          </p:cNvPicPr>
          <p:nvPr/>
        </p:nvPicPr>
        <p:blipFill>
          <a:blip r:embed="rId3" cstate="print"/>
          <a:stretch>
            <a:fillRect/>
          </a:stretch>
        </p:blipFill>
        <p:spPr>
          <a:xfrm>
            <a:off x="1066801" y="1447800"/>
            <a:ext cx="3326356" cy="509587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1066800" y="6490156"/>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indulgence?</a:t>
            </a:r>
            <a:endParaRPr lang="en-US" dirty="0"/>
          </a:p>
        </p:txBody>
      </p:sp>
      <p:sp>
        <p:nvSpPr>
          <p:cNvPr id="3" name="Content Placeholder 2"/>
          <p:cNvSpPr>
            <a:spLocks noGrp="1"/>
          </p:cNvSpPr>
          <p:nvPr>
            <p:ph idx="1"/>
          </p:nvPr>
        </p:nvSpPr>
        <p:spPr>
          <a:xfrm>
            <a:off x="1371600" y="1752600"/>
            <a:ext cx="4038600" cy="4373563"/>
          </a:xfrm>
        </p:spPr>
        <p:txBody>
          <a:bodyPr/>
          <a:lstStyle/>
          <a:p>
            <a:r>
              <a:rPr lang="en-US" dirty="0" smtClean="0"/>
              <a:t>Indulgences were originally intended to offer the Christian faithful a way to do something good as penance for sins.</a:t>
            </a:r>
          </a:p>
          <a:p>
            <a:r>
              <a:rPr lang="en-US" dirty="0" smtClean="0"/>
              <a:t>For example, making a spiritual pilgrimage can merit an indulgence.</a:t>
            </a:r>
          </a:p>
          <a:p>
            <a:endParaRPr lang="en-US" dirty="0"/>
          </a:p>
        </p:txBody>
      </p:sp>
      <p:pic>
        <p:nvPicPr>
          <p:cNvPr id="4" name="Picture 3" descr="Slide3-Carracci-Purgatory.jpg"/>
          <p:cNvPicPr>
            <a:picLocks noChangeAspect="1"/>
          </p:cNvPicPr>
          <p:nvPr/>
        </p:nvPicPr>
        <p:blipFill>
          <a:blip r:embed="rId3" cstate="print"/>
          <a:stretch>
            <a:fillRect/>
          </a:stretch>
        </p:blipFill>
        <p:spPr>
          <a:xfrm>
            <a:off x="5562600" y="1580667"/>
            <a:ext cx="3148584" cy="4362934"/>
          </a:xfrm>
          <a:prstGeom prst="rect">
            <a:avLst/>
          </a:prstGeom>
          <a:ln>
            <a:noFill/>
          </a:ln>
          <a:effectLst>
            <a:softEdge rad="112500"/>
          </a:effectLst>
        </p:spPr>
      </p:pic>
      <p:sp>
        <p:nvSpPr>
          <p:cNvPr id="5" name="TextBox 4"/>
          <p:cNvSpPr txBox="1"/>
          <p:nvPr/>
        </p:nvSpPr>
        <p:spPr bwMode="auto">
          <a:xfrm>
            <a:off x="5791200" y="5804356"/>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indulgence? </a:t>
            </a:r>
            <a:r>
              <a:rPr lang="en-US" i="1" dirty="0" smtClean="0"/>
              <a:t>(continued)</a:t>
            </a:r>
            <a:endParaRPr lang="en-US" dirty="0"/>
          </a:p>
        </p:txBody>
      </p:sp>
      <p:sp>
        <p:nvSpPr>
          <p:cNvPr id="3" name="Content Placeholder 2"/>
          <p:cNvSpPr>
            <a:spLocks noGrp="1"/>
          </p:cNvSpPr>
          <p:nvPr>
            <p:ph idx="1"/>
          </p:nvPr>
        </p:nvSpPr>
        <p:spPr>
          <a:xfrm>
            <a:off x="1066800" y="1752600"/>
            <a:ext cx="5029200" cy="5105400"/>
          </a:xfrm>
        </p:spPr>
        <p:txBody>
          <a:bodyPr>
            <a:normAutofit fontScale="92500" lnSpcReduction="10000"/>
          </a:bodyPr>
          <a:lstStyle/>
          <a:p>
            <a:r>
              <a:rPr lang="en-US" dirty="0" smtClean="0"/>
              <a:t>A </a:t>
            </a:r>
            <a:r>
              <a:rPr lang="en-US" i="1" dirty="0" smtClean="0"/>
              <a:t>partial indulgence</a:t>
            </a:r>
            <a:r>
              <a:rPr lang="en-US" dirty="0" smtClean="0"/>
              <a:t> reduces the time of purification or punishment that one otherwise will suffer in Purgatory in death.</a:t>
            </a:r>
          </a:p>
          <a:p>
            <a:r>
              <a:rPr lang="en-US" dirty="0" smtClean="0"/>
              <a:t>A </a:t>
            </a:r>
            <a:r>
              <a:rPr lang="en-US" i="1" dirty="0" smtClean="0"/>
              <a:t>plenary indulgence</a:t>
            </a:r>
            <a:r>
              <a:rPr lang="en-US" dirty="0" smtClean="0"/>
              <a:t> removes or eliminates this time of purification altogether. (</a:t>
            </a:r>
            <a:r>
              <a:rPr lang="en-US" i="1" dirty="0" smtClean="0"/>
              <a:t>Plenary</a:t>
            </a:r>
            <a:r>
              <a:rPr lang="en-US" dirty="0" smtClean="0"/>
              <a:t> means “complete” or “absolute.”)</a:t>
            </a:r>
          </a:p>
          <a:p>
            <a:r>
              <a:rPr lang="en-US" dirty="0" smtClean="0"/>
              <a:t>The Catholic Church today still grants indulgences to encourage us to serve the good of others, go on pilgrimages, participate in Scripture study or special occasions of prayer, and engage in other faith-filled practices. </a:t>
            </a:r>
          </a:p>
          <a:p>
            <a:endParaRPr lang="en-US" dirty="0"/>
          </a:p>
        </p:txBody>
      </p:sp>
      <p:pic>
        <p:nvPicPr>
          <p:cNvPr id="4" name="Picture 3" descr="Slide3-Carracci-Purgatory.jpg"/>
          <p:cNvPicPr>
            <a:picLocks noChangeAspect="1"/>
          </p:cNvPicPr>
          <p:nvPr/>
        </p:nvPicPr>
        <p:blipFill>
          <a:blip r:embed="rId3" cstate="print"/>
          <a:stretch>
            <a:fillRect/>
          </a:stretch>
        </p:blipFill>
        <p:spPr>
          <a:xfrm>
            <a:off x="6172200" y="2425377"/>
            <a:ext cx="2538984" cy="3518223"/>
          </a:xfrm>
          <a:prstGeom prst="rect">
            <a:avLst/>
          </a:prstGeom>
          <a:ln>
            <a:noFill/>
          </a:ln>
          <a:effectLst>
            <a:softEdge rad="112500"/>
          </a:effectLst>
        </p:spPr>
      </p:pic>
      <p:sp>
        <p:nvSpPr>
          <p:cNvPr id="5" name="TextBox 4"/>
          <p:cNvSpPr txBox="1"/>
          <p:nvPr/>
        </p:nvSpPr>
        <p:spPr bwMode="auto">
          <a:xfrm>
            <a:off x="6400800" y="5804356"/>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1600"/>
            <a:ext cx="5867400" cy="4754563"/>
          </a:xfrm>
        </p:spPr>
        <p:txBody>
          <a:bodyPr/>
          <a:lstStyle/>
          <a:p>
            <a:pPr marL="0" indent="0">
              <a:buNone/>
            </a:pPr>
            <a:r>
              <a:rPr lang="en-US" dirty="0" smtClean="0">
                <a:solidFill>
                  <a:schemeClr val="accent2">
                    <a:lumMod val="75000"/>
                  </a:schemeClr>
                </a:solidFill>
              </a:rPr>
              <a:t>In the early 1500s, </a:t>
            </a:r>
            <a:br>
              <a:rPr lang="en-US" dirty="0" smtClean="0">
                <a:solidFill>
                  <a:schemeClr val="accent2">
                    <a:lumMod val="75000"/>
                  </a:schemeClr>
                </a:solidFill>
              </a:rPr>
            </a:br>
            <a:r>
              <a:rPr lang="en-US" dirty="0" smtClean="0">
                <a:solidFill>
                  <a:schemeClr val="accent2">
                    <a:lumMod val="75000"/>
                  </a:schemeClr>
                </a:solidFill>
              </a:rPr>
              <a:t>regrettably, indulgences </a:t>
            </a:r>
            <a:br>
              <a:rPr lang="en-US" dirty="0" smtClean="0">
                <a:solidFill>
                  <a:schemeClr val="accent2">
                    <a:lumMod val="75000"/>
                  </a:schemeClr>
                </a:solidFill>
              </a:rPr>
            </a:br>
            <a:r>
              <a:rPr lang="en-US" dirty="0" smtClean="0">
                <a:solidFill>
                  <a:schemeClr val="accent2">
                    <a:lumMod val="75000"/>
                  </a:schemeClr>
                </a:solidFill>
              </a:rPr>
              <a:t>became seen as a magical </a:t>
            </a:r>
            <a:br>
              <a:rPr lang="en-US" dirty="0" smtClean="0">
                <a:solidFill>
                  <a:schemeClr val="accent2">
                    <a:lumMod val="75000"/>
                  </a:schemeClr>
                </a:solidFill>
              </a:rPr>
            </a:br>
            <a:r>
              <a:rPr lang="en-US" dirty="0" smtClean="0">
                <a:solidFill>
                  <a:schemeClr val="accent2">
                    <a:lumMod val="75000"/>
                  </a:schemeClr>
                </a:solidFill>
              </a:rPr>
              <a:t>cure for personal sins </a:t>
            </a:r>
            <a:br>
              <a:rPr lang="en-US" dirty="0" smtClean="0">
                <a:solidFill>
                  <a:schemeClr val="accent2">
                    <a:lumMod val="75000"/>
                  </a:schemeClr>
                </a:solidFill>
              </a:rPr>
            </a:br>
            <a:r>
              <a:rPr lang="en-US" dirty="0" smtClean="0">
                <a:solidFill>
                  <a:schemeClr val="accent2">
                    <a:lumMod val="75000"/>
                  </a:schemeClr>
                </a:solidFill>
              </a:rPr>
              <a:t>rather than a way to </a:t>
            </a:r>
            <a:br>
              <a:rPr lang="en-US" dirty="0" smtClean="0">
                <a:solidFill>
                  <a:schemeClr val="accent2">
                    <a:lumMod val="75000"/>
                  </a:schemeClr>
                </a:solidFill>
              </a:rPr>
            </a:br>
            <a:r>
              <a:rPr lang="en-US" dirty="0" smtClean="0">
                <a:solidFill>
                  <a:schemeClr val="accent2">
                    <a:lumMod val="75000"/>
                  </a:schemeClr>
                </a:solidFill>
              </a:rPr>
              <a:t>promote a genuine </a:t>
            </a:r>
            <a:br>
              <a:rPr lang="en-US" dirty="0" smtClean="0">
                <a:solidFill>
                  <a:schemeClr val="accent2">
                    <a:lumMod val="75000"/>
                  </a:schemeClr>
                </a:solidFill>
              </a:rPr>
            </a:br>
            <a:r>
              <a:rPr lang="en-US" dirty="0" smtClean="0">
                <a:solidFill>
                  <a:schemeClr val="accent2">
                    <a:lumMod val="75000"/>
                  </a:schemeClr>
                </a:solidFill>
              </a:rPr>
              <a:t>Christian lifestyle.</a:t>
            </a:r>
          </a:p>
          <a:p>
            <a:pPr marL="0" indent="0">
              <a:buNone/>
            </a:pPr>
            <a:r>
              <a:rPr lang="en-US" dirty="0" smtClean="0">
                <a:solidFill>
                  <a:schemeClr val="accent2">
                    <a:lumMod val="75000"/>
                  </a:schemeClr>
                </a:solidFill>
              </a:rPr>
              <a:t>During the Renaissance, </a:t>
            </a:r>
            <a:br>
              <a:rPr lang="en-US" dirty="0" smtClean="0">
                <a:solidFill>
                  <a:schemeClr val="accent2">
                    <a:lumMod val="75000"/>
                  </a:schemeClr>
                </a:solidFill>
              </a:rPr>
            </a:br>
            <a:r>
              <a:rPr lang="en-US" dirty="0" smtClean="0">
                <a:solidFill>
                  <a:schemeClr val="accent2">
                    <a:lumMod val="75000"/>
                  </a:schemeClr>
                </a:solidFill>
              </a:rPr>
              <a:t>indulgences could be bought and sold, not simply earned through good works and prayer.</a:t>
            </a:r>
          </a:p>
          <a:p>
            <a:endParaRPr lang="en-US" dirty="0"/>
          </a:p>
        </p:txBody>
      </p:sp>
      <p:pic>
        <p:nvPicPr>
          <p:cNvPr id="4" name="Picture 3" descr="Slide5-Jeorg_Breu_Elder_A_Question_to_a_Mintmaker_c1500.png"/>
          <p:cNvPicPr>
            <a:picLocks noChangeAspect="1"/>
          </p:cNvPicPr>
          <p:nvPr/>
        </p:nvPicPr>
        <p:blipFill>
          <a:blip r:embed="rId3" cstate="print"/>
          <a:stretch>
            <a:fillRect/>
          </a:stretch>
        </p:blipFill>
        <p:spPr>
          <a:xfrm>
            <a:off x="4604450" y="1447800"/>
            <a:ext cx="4006150" cy="2814988"/>
          </a:xfrm>
          <a:prstGeom prst="rect">
            <a:avLst/>
          </a:prstGeom>
        </p:spPr>
      </p:pic>
      <p:sp>
        <p:nvSpPr>
          <p:cNvPr id="5" name="TextBox 4"/>
          <p:cNvSpPr txBox="1"/>
          <p:nvPr/>
        </p:nvSpPr>
        <p:spPr bwMode="auto">
          <a:xfrm>
            <a:off x="7010400" y="4204156"/>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990600"/>
          </a:xfrm>
        </p:spPr>
        <p:txBody>
          <a:bodyPr>
            <a:normAutofit fontScale="90000"/>
          </a:bodyPr>
          <a:lstStyle/>
          <a:p>
            <a:r>
              <a:rPr lang="en-US" dirty="0" smtClean="0"/>
              <a:t>Among some Church members, the selling of indulgences became a usual practice.</a:t>
            </a:r>
            <a:br>
              <a:rPr lang="en-US" dirty="0" smtClean="0"/>
            </a:br>
            <a:endParaRPr lang="en-US" dirty="0"/>
          </a:p>
        </p:txBody>
      </p:sp>
      <p:sp>
        <p:nvSpPr>
          <p:cNvPr id="3" name="Content Placeholder 2"/>
          <p:cNvSpPr>
            <a:spLocks noGrp="1"/>
          </p:cNvSpPr>
          <p:nvPr>
            <p:ph idx="1"/>
          </p:nvPr>
        </p:nvSpPr>
        <p:spPr>
          <a:xfrm>
            <a:off x="4038600" y="1981200"/>
            <a:ext cx="3810000" cy="4144963"/>
          </a:xfrm>
        </p:spPr>
        <p:txBody>
          <a:bodyPr/>
          <a:lstStyle/>
          <a:p>
            <a:r>
              <a:rPr lang="en-US" dirty="0" smtClean="0"/>
              <a:t>The most infamous seller of indulgences was a Dominican friar named Johan Tetzel. </a:t>
            </a:r>
          </a:p>
          <a:p>
            <a:r>
              <a:rPr lang="en-US" dirty="0" smtClean="0"/>
              <a:t>Friar Tetzel generated funds for several papal building projects, including Saint Peter’s Basilica in the Vatican.</a:t>
            </a:r>
          </a:p>
          <a:p>
            <a:endParaRPr lang="en-US" dirty="0"/>
          </a:p>
        </p:txBody>
      </p:sp>
      <p:pic>
        <p:nvPicPr>
          <p:cNvPr id="4" name="Picture 3" descr="Slide6-Johann-tetzel-1.jpg"/>
          <p:cNvPicPr>
            <a:picLocks noChangeAspect="1"/>
          </p:cNvPicPr>
          <p:nvPr/>
        </p:nvPicPr>
        <p:blipFill>
          <a:blip r:embed="rId3" cstate="print"/>
          <a:stretch>
            <a:fillRect/>
          </a:stretch>
        </p:blipFill>
        <p:spPr>
          <a:xfrm>
            <a:off x="1219200" y="1981200"/>
            <a:ext cx="2751336" cy="4495800"/>
          </a:xfrm>
          <a:prstGeom prst="rect">
            <a:avLst/>
          </a:prstGeom>
        </p:spPr>
      </p:pic>
      <p:sp>
        <p:nvSpPr>
          <p:cNvPr id="5" name="TextBox 4"/>
          <p:cNvSpPr txBox="1"/>
          <p:nvPr/>
        </p:nvSpPr>
        <p:spPr bwMode="auto">
          <a:xfrm>
            <a:off x="1295400" y="644652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Martin Luther?</a:t>
            </a:r>
            <a:endParaRPr lang="en-US" dirty="0"/>
          </a:p>
        </p:txBody>
      </p:sp>
      <p:sp>
        <p:nvSpPr>
          <p:cNvPr id="3" name="Content Placeholder 2"/>
          <p:cNvSpPr>
            <a:spLocks noGrp="1"/>
          </p:cNvSpPr>
          <p:nvPr>
            <p:ph idx="1"/>
          </p:nvPr>
        </p:nvSpPr>
        <p:spPr/>
        <p:txBody>
          <a:bodyPr/>
          <a:lstStyle/>
          <a:p>
            <a:r>
              <a:rPr lang="en-US" dirty="0" smtClean="0"/>
              <a:t>lived from 1483 to 1546</a:t>
            </a:r>
          </a:p>
          <a:p>
            <a:r>
              <a:rPr lang="en-US" dirty="0" smtClean="0"/>
              <a:t>Augustinian priest</a:t>
            </a:r>
          </a:p>
          <a:p>
            <a:r>
              <a:rPr lang="en-US" dirty="0" smtClean="0"/>
              <a:t>a scholar who studied the Church Fathers and Sacred Scripture</a:t>
            </a:r>
          </a:p>
          <a:p>
            <a:endParaRPr lang="en-US" dirty="0"/>
          </a:p>
        </p:txBody>
      </p:sp>
      <p:pic>
        <p:nvPicPr>
          <p:cNvPr id="4" name="Picture 3" descr="Slide7-MARTIN_LUTHER_ON_GLASS.JPG"/>
          <p:cNvPicPr>
            <a:picLocks noChangeAspect="1"/>
          </p:cNvPicPr>
          <p:nvPr/>
        </p:nvPicPr>
        <p:blipFill>
          <a:blip r:embed="rId3" cstate="print"/>
          <a:stretch>
            <a:fillRect/>
          </a:stretch>
        </p:blipFill>
        <p:spPr>
          <a:xfrm>
            <a:off x="2590800" y="3581400"/>
            <a:ext cx="4038600" cy="30289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5898922" y="556917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Martin Luther? </a:t>
            </a:r>
            <a:r>
              <a:rPr lang="en-US" i="1" dirty="0" smtClean="0"/>
              <a:t>(continued)</a:t>
            </a:r>
            <a:endParaRPr lang="en-US" dirty="0"/>
          </a:p>
        </p:txBody>
      </p:sp>
      <p:sp>
        <p:nvSpPr>
          <p:cNvPr id="3" name="Content Placeholder 2"/>
          <p:cNvSpPr>
            <a:spLocks noGrp="1"/>
          </p:cNvSpPr>
          <p:nvPr>
            <p:ph idx="1"/>
          </p:nvPr>
        </p:nvSpPr>
        <p:spPr>
          <a:xfrm>
            <a:off x="1371600" y="1752600"/>
            <a:ext cx="6705600" cy="4648200"/>
          </a:xfrm>
        </p:spPr>
        <p:txBody>
          <a:bodyPr>
            <a:normAutofit/>
          </a:bodyPr>
          <a:lstStyle/>
          <a:p>
            <a:r>
              <a:rPr lang="en-US" dirty="0" smtClean="0"/>
              <a:t>Luther believed that only faith in the love and mercy of God can justify sinners.</a:t>
            </a:r>
          </a:p>
          <a:p>
            <a:r>
              <a:rPr lang="en-US" dirty="0" smtClean="0"/>
              <a:t>Justification is the process by which God frees us from sin and sanctifies us.</a:t>
            </a:r>
          </a:p>
          <a:p>
            <a:r>
              <a:rPr lang="en-US" dirty="0" smtClean="0"/>
              <a:t>Luther’s belief in justification </a:t>
            </a:r>
            <a:br>
              <a:rPr lang="en-US" dirty="0" smtClean="0"/>
            </a:br>
            <a:r>
              <a:rPr lang="en-US" dirty="0" smtClean="0"/>
              <a:t>through faith alone differed </a:t>
            </a:r>
            <a:br>
              <a:rPr lang="en-US" dirty="0" smtClean="0"/>
            </a:br>
            <a:r>
              <a:rPr lang="en-US" dirty="0" smtClean="0"/>
              <a:t>greatly from the general </a:t>
            </a:r>
            <a:br>
              <a:rPr lang="en-US" dirty="0" smtClean="0"/>
            </a:br>
            <a:r>
              <a:rPr lang="en-US" dirty="0" smtClean="0"/>
              <a:t>Christian population’s </a:t>
            </a:r>
            <a:br>
              <a:rPr lang="en-US" dirty="0" smtClean="0"/>
            </a:br>
            <a:r>
              <a:rPr lang="en-US" dirty="0" smtClean="0"/>
              <a:t>exaggeratedly pious beliefs </a:t>
            </a:r>
            <a:br>
              <a:rPr lang="en-US" dirty="0" smtClean="0"/>
            </a:br>
            <a:r>
              <a:rPr lang="en-US" dirty="0" smtClean="0"/>
              <a:t>and practices, which at </a:t>
            </a:r>
            <a:br>
              <a:rPr lang="en-US" dirty="0" smtClean="0"/>
            </a:br>
            <a:r>
              <a:rPr lang="en-US" dirty="0" smtClean="0"/>
              <a:t>times were based in </a:t>
            </a:r>
            <a:br>
              <a:rPr lang="en-US" dirty="0" smtClean="0"/>
            </a:br>
            <a:r>
              <a:rPr lang="en-US" dirty="0" smtClean="0"/>
              <a:t>superstition rather than genuine faith.</a:t>
            </a:r>
          </a:p>
          <a:p>
            <a:endParaRPr lang="en-US" dirty="0"/>
          </a:p>
        </p:txBody>
      </p:sp>
      <p:pic>
        <p:nvPicPr>
          <p:cNvPr id="4" name="Picture 3" descr="Slide7-MARTIN_LUTHER_ON_GLASS.JPG"/>
          <p:cNvPicPr>
            <a:picLocks noChangeAspect="1"/>
          </p:cNvPicPr>
          <p:nvPr/>
        </p:nvPicPr>
        <p:blipFill>
          <a:blip r:embed="rId3" cstate="print"/>
          <a:stretch>
            <a:fillRect/>
          </a:stretch>
        </p:blipFill>
        <p:spPr>
          <a:xfrm>
            <a:off x="5791200" y="3581400"/>
            <a:ext cx="3048000" cy="2286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7391400" y="5804356"/>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4572000" cy="5334000"/>
          </a:xfrm>
        </p:spPr>
        <p:txBody>
          <a:bodyPr>
            <a:normAutofit lnSpcReduction="10000"/>
          </a:bodyPr>
          <a:lstStyle/>
          <a:p>
            <a:pPr marL="0" indent="0"/>
            <a:r>
              <a:rPr lang="en-US" dirty="0" smtClean="0">
                <a:solidFill>
                  <a:schemeClr val="accent4">
                    <a:lumMod val="75000"/>
                  </a:schemeClr>
                </a:solidFill>
              </a:rPr>
              <a:t>In October 1517 Luther posted his </a:t>
            </a:r>
            <a:r>
              <a:rPr lang="en-US" i="1" dirty="0" smtClean="0">
                <a:solidFill>
                  <a:schemeClr val="accent4">
                    <a:lumMod val="75000"/>
                  </a:schemeClr>
                </a:solidFill>
              </a:rPr>
              <a:t>Ninety-five Theses</a:t>
            </a:r>
            <a:r>
              <a:rPr lang="en-US" dirty="0" smtClean="0">
                <a:solidFill>
                  <a:schemeClr val="accent4">
                    <a:lumMod val="75000"/>
                  </a:schemeClr>
                </a:solidFill>
              </a:rPr>
              <a:t> on the door of the church in Wittenberg, Germany.</a:t>
            </a:r>
          </a:p>
          <a:p>
            <a:pPr marL="0" indent="0"/>
            <a:r>
              <a:rPr lang="en-US" dirty="0" smtClean="0">
                <a:solidFill>
                  <a:schemeClr val="accent4">
                    <a:lumMod val="75000"/>
                  </a:schemeClr>
                </a:solidFill>
              </a:rPr>
              <a:t>The </a:t>
            </a:r>
            <a:r>
              <a:rPr lang="en-US" i="1" dirty="0" smtClean="0">
                <a:solidFill>
                  <a:schemeClr val="accent4">
                    <a:lumMod val="75000"/>
                  </a:schemeClr>
                </a:solidFill>
              </a:rPr>
              <a:t>Ninety-five</a:t>
            </a:r>
            <a:r>
              <a:rPr lang="en-US" dirty="0" smtClean="0">
                <a:solidFill>
                  <a:schemeClr val="accent4">
                    <a:lumMod val="75000"/>
                  </a:schemeClr>
                </a:solidFill>
              </a:rPr>
              <a:t> </a:t>
            </a:r>
            <a:r>
              <a:rPr lang="en-US" i="1" dirty="0" smtClean="0">
                <a:solidFill>
                  <a:schemeClr val="accent4">
                    <a:lumMod val="75000"/>
                  </a:schemeClr>
                </a:solidFill>
              </a:rPr>
              <a:t>Theses</a:t>
            </a:r>
            <a:r>
              <a:rPr lang="en-US" dirty="0" smtClean="0">
                <a:solidFill>
                  <a:schemeClr val="accent4">
                    <a:lumMod val="75000"/>
                  </a:schemeClr>
                </a:solidFill>
              </a:rPr>
              <a:t> protested the sale of indulgences and outlined Luther’s teaching on justification by faith alone.</a:t>
            </a:r>
          </a:p>
          <a:p>
            <a:pPr marL="0" indent="0"/>
            <a:r>
              <a:rPr lang="en-US" dirty="0" smtClean="0">
                <a:solidFill>
                  <a:schemeClr val="accent4">
                    <a:lumMod val="75000"/>
                  </a:schemeClr>
                </a:solidFill>
              </a:rPr>
              <a:t>Luther wanted to invite a debate between theologians, not challenge the Church. Instead this document was the catalyst for the Protestant Reformation.</a:t>
            </a:r>
          </a:p>
          <a:p>
            <a:endParaRPr lang="en-US" dirty="0"/>
          </a:p>
        </p:txBody>
      </p:sp>
      <p:pic>
        <p:nvPicPr>
          <p:cNvPr id="4" name="Picture 3" descr="Slide9-Wittenberg_Thesentuer_Schlosskirche.JPG"/>
          <p:cNvPicPr>
            <a:picLocks noChangeAspect="1"/>
          </p:cNvPicPr>
          <p:nvPr/>
        </p:nvPicPr>
        <p:blipFill>
          <a:blip r:embed="rId3" cstate="print"/>
          <a:stretch>
            <a:fillRect/>
          </a:stretch>
        </p:blipFill>
        <p:spPr>
          <a:xfrm>
            <a:off x="5581650" y="1524000"/>
            <a:ext cx="3257550" cy="4343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5562600" y="5728156"/>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1435</TotalTime>
  <Words>602</Words>
  <Application>Microsoft Office PowerPoint</Application>
  <PresentationFormat>On-screen Show (4:3)</PresentationFormat>
  <Paragraphs>57</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LIC Presentation template-New</vt:lpstr>
      <vt:lpstr>Martin Luther and His Complaint against the Church</vt:lpstr>
      <vt:lpstr>PowerPoint Presentation</vt:lpstr>
      <vt:lpstr>What is an indulgence?</vt:lpstr>
      <vt:lpstr>What is an indulgence? (continued)</vt:lpstr>
      <vt:lpstr>PowerPoint Presentation</vt:lpstr>
      <vt:lpstr>Among some Church members, the selling of indulgences became a usual practice. </vt:lpstr>
      <vt:lpstr>Who was Martin Luther?</vt:lpstr>
      <vt:lpstr>Who was Martin Luther? (continued)</vt:lpstr>
      <vt:lpstr>PowerPoint Presentation</vt:lpstr>
      <vt:lpstr>PowerPoint Presentation</vt:lpstr>
      <vt:lpstr>How did the Church respond to Luther?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dc:title>
  <dc:creator>bmartinka</dc:creator>
  <cp:lastModifiedBy>Brian Holzworth</cp:lastModifiedBy>
  <cp:revision>22</cp:revision>
  <dcterms:created xsi:type="dcterms:W3CDTF">2012-07-10T12:39:10Z</dcterms:created>
  <dcterms:modified xsi:type="dcterms:W3CDTF">2014-03-06T16:03:52Z</dcterms:modified>
</cp:coreProperties>
</file>