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82" autoAdjust="0"/>
    <p:restoredTop sz="88345" autoAdjust="0"/>
  </p:normalViewPr>
  <p:slideViewPr>
    <p:cSldViewPr>
      <p:cViewPr varScale="1">
        <p:scale>
          <a:sx n="64" d="100"/>
          <a:sy n="64" d="100"/>
        </p:scale>
        <p:origin x="9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A9A9C-0A9A-4A95-A367-6104B5962A67}" type="datetimeFigureOut">
              <a:rPr lang="en-US" smtClean="0"/>
              <a:t>3/5/2015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619BF-D067-4163-A3CB-7CC757B87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43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question in article 29 in the student book, “Why do you think it is important to remember that Jesus was a man, and not just God?”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29, “Jesus: A Human Mind, a Human Heart,”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why Jesus’ ability to ransom us from sin depends on the hypostatic union, as shown in article 33 in the student book.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33, “Jesus: Lord and Redeemer,”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some passages from the servant songs to read aloud (Isaiah chapters 42, 49, 50, and 53). Help the students identify parallels with Jesus’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life.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33, “Jesus: Lord and Redeemer,”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the students to name some of the blessings and difficulties in Jesus’ life that they have also experienced, as shown in article 29 in the student book.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29, “Jesus: A Human Mind, a Human Heart,”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Recount these events or ask volunteers to do so (Luke 10:38–42; John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11:1–44 and John 12:9–10; John 12:1–8). Ask the students to identify situations, actions, or emotions in each event that they, too, have experienced.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29, “Jesus: A Human Mind, a Human Heart,”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Remind students of the meaning of circumcision in Judaism, as shown in article 30 in the student book, and explain the requirement for presentation of a firstborn son.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30, “Jesus: A Faithful Jew,”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Jesus would most likely have observed the Jewish practice of praying three times a day. The Gospels relate that Jesus often went off by himself to pray, usually in the early morning or at night.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30, “Jesus: A Faithful Jew,” in the student book.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Review the information in article 31 in the student book about the rulers of Palestine during Jesus’ lifetime.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31, “Jesus’ Life in First-Century Palestine,”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the religious plurality of Palestine, as described in article 31 in the student book.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31, “Jesus’ Life in First-Century Palestine,”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 one or two examples from the Gospels that illustrate the importance of the social context in which Jesus lived, such as the saying about carrying a soldier’s pack (Matthew 5:41), the roles of Pilate and Herod in Jesus’ trial (Luke 23), or the account of the woman with the hemorrhage (Mark 5:25–34).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31, “Jesus’ Life in First-Century Palestine,”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 that the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Divine Person” is the Second Person of the Trinity; the “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natures” are the human and divine natures. This doctrine means that everything Jesus did was also done by God, including suffering and dying for our salvation.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slide corresponds to content in article 32, “Jesus: Union of the Human and the Divine,” in the student book.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619BF-D067-4163-A3CB-7CC757B870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83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0"/>
            <a:ext cx="6477000" cy="1470025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chemeClr val="tx1"/>
                </a:solidFill>
                <a:effectLst>
                  <a:outerShdw blurRad="50800" dist="50800" dir="5400000" algn="ctr" rotWithShape="0">
                    <a:schemeClr val="bg1">
                      <a:lumMod val="85000"/>
                    </a:scheme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543800" y="6019800"/>
            <a:ext cx="1676400" cy="304800"/>
          </a:xfrm>
        </p:spPr>
        <p:txBody>
          <a:bodyPr lIns="0" anchor="ctr" anchorCtr="0">
            <a:normAutofit/>
          </a:bodyPr>
          <a:lstStyle>
            <a:lvl1pPr algn="l">
              <a:buNone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Document # TX000000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752600"/>
            <a:ext cx="6477000" cy="4373563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143000"/>
            <a:ext cx="8229600" cy="914400"/>
          </a:xfrm>
        </p:spPr>
        <p:txBody>
          <a:bodyPr>
            <a:normAutofit/>
          </a:bodyPr>
          <a:lstStyle>
            <a:lvl1pPr algn="l">
              <a:defRPr sz="28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2 line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770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 lines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09800"/>
            <a:ext cx="6400800" cy="3916363"/>
          </a:xfrm>
        </p:spPr>
        <p:txBody>
          <a:bodyPr>
            <a:normAutofit/>
          </a:bodyPr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676400" y="1600200"/>
            <a:ext cx="6477000" cy="533400"/>
          </a:xfrm>
        </p:spPr>
        <p:txBody>
          <a:bodyPr>
            <a:normAutofit/>
          </a:bodyPr>
          <a:lstStyle>
            <a:lvl1pPr>
              <a:buNone/>
              <a:defRPr sz="2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2nd line emphasis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no body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696200" cy="609600"/>
          </a:xfrm>
        </p:spPr>
        <p:txBody>
          <a:bodyPr/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/narrow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2973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1143000"/>
            <a:ext cx="7315200" cy="609600"/>
          </a:xfrm>
        </p:spPr>
        <p:txBody>
          <a:bodyPr>
            <a:normAutofit/>
          </a:bodyPr>
          <a:lstStyle>
            <a:lvl1pPr>
              <a:buNone/>
              <a:defRPr sz="2800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8229600" cy="533400"/>
          </a:xfrm>
        </p:spPr>
        <p:txBody>
          <a:bodyPr>
            <a:norm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28800" y="6356350"/>
            <a:ext cx="5486400" cy="365125"/>
          </a:xfrm>
        </p:spPr>
        <p:txBody>
          <a:bodyPr/>
          <a:lstStyle>
            <a:lvl1pPr>
              <a:defRPr sz="5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914400" y="2514600"/>
            <a:ext cx="7315200" cy="1524000"/>
          </a:xfrm>
        </p:spPr>
        <p:txBody>
          <a:bodyPr/>
          <a:lstStyle>
            <a:lvl1pPr algn="ctr">
              <a:buNone/>
              <a:defRPr sz="2800">
                <a:solidFill>
                  <a:schemeClr val="accent5">
                    <a:lumMod val="75000"/>
                  </a:schemeClr>
                </a:solidFill>
              </a:defRPr>
            </a:lvl1pPr>
            <a:lvl2pPr algn="ctr">
              <a:defRPr sz="2400" i="1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2590800" y="4267200"/>
            <a:ext cx="5029200" cy="1447800"/>
          </a:xfrm>
        </p:spPr>
        <p:txBody>
          <a:bodyPr>
            <a:normAutofit/>
          </a:bodyPr>
          <a:lstStyle>
            <a:lvl1pPr marL="457200" indent="-457200">
              <a:buAutoNum type="arabicPeriod"/>
              <a:defRPr sz="240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B1BD0-533A-4E07-BF9C-432137E14983}" type="datetimeFigureOut">
              <a:rPr lang="en-US" smtClean="0"/>
              <a:pPr/>
              <a:t>3/5/2015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F940-28E1-4EAC-8D73-5D6BC0F5BD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72" r:id="rId4"/>
    <p:sldLayoutId id="2147483651" r:id="rId5"/>
    <p:sldLayoutId id="2147483674" r:id="rId6"/>
    <p:sldLayoutId id="2147483652" r:id="rId7"/>
    <p:sldLayoutId id="2147483655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The Two Natures of Jesus: Human and Divine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981200" y="4876800"/>
            <a:ext cx="6400800" cy="99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i="1" dirty="0"/>
              <a:t>Jesus Christ: God’s Love Made Visible, Second Edition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/>
              <a:t>Unit 3, Chapter 7</a:t>
            </a:r>
            <a:endParaRPr lang="en-US" sz="1200" i="1" dirty="0"/>
          </a:p>
        </p:txBody>
      </p:sp>
      <p:sp>
        <p:nvSpPr>
          <p:cNvPr id="5" name="Text Placeholder 3"/>
          <p:cNvSpPr>
            <a:spLocks noGrp="1"/>
          </p:cNvSpPr>
          <p:nvPr/>
        </p:nvSpPr>
        <p:spPr>
          <a:xfrm>
            <a:off x="7543800" y="6172200"/>
            <a:ext cx="1295400" cy="123111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800" kern="120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Document#: TX004812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6019" y="990600"/>
            <a:ext cx="393078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Union of Human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Divine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029200" y="1828800"/>
            <a:ext cx="396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Without losing his divine nature, the Son of God assumed a human nature.</a:t>
            </a:r>
          </a:p>
          <a:p>
            <a:r>
              <a:rPr lang="en-US" dirty="0"/>
              <a:t>Christ was at all times </a:t>
            </a:r>
            <a:r>
              <a:rPr lang="en-US" i="1" dirty="0"/>
              <a:t>one</a:t>
            </a:r>
            <a:r>
              <a:rPr lang="en-US" dirty="0"/>
              <a:t> Divine Person with </a:t>
            </a:r>
            <a:r>
              <a:rPr lang="en-US" i="1" dirty="0"/>
              <a:t>two</a:t>
            </a:r>
            <a:r>
              <a:rPr lang="en-US" dirty="0"/>
              <a:t> natures.</a:t>
            </a:r>
          </a:p>
          <a:p>
            <a:r>
              <a:rPr lang="en-US" dirty="0"/>
              <a:t>Christians call this the hypostatic union. </a:t>
            </a:r>
          </a:p>
        </p:txBody>
      </p:sp>
      <p:sp>
        <p:nvSpPr>
          <p:cNvPr id="6" name="TextBox 5"/>
          <p:cNvSpPr txBox="1"/>
          <p:nvPr/>
        </p:nvSpPr>
        <p:spPr bwMode="auto">
          <a:xfrm rot="21211437">
            <a:off x="839896" y="5378677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ivan-96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3" y="1752600"/>
            <a:ext cx="4165226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34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1" y="913086"/>
            <a:ext cx="5290279" cy="533400"/>
          </a:xfrm>
        </p:spPr>
        <p:txBody>
          <a:bodyPr>
            <a:normAutofit/>
          </a:bodyPr>
          <a:lstStyle/>
          <a:p>
            <a:r>
              <a:rPr lang="en-US" dirty="0"/>
              <a:t>Jesus: Lord and Redeemer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09600" y="1676400"/>
            <a:ext cx="38100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the New Testament, giving Jesus the title </a:t>
            </a:r>
            <a:r>
              <a:rPr lang="en-US" i="1" dirty="0" err="1"/>
              <a:t>Kyrios</a:t>
            </a:r>
            <a:r>
              <a:rPr lang="en-US" i="1" dirty="0"/>
              <a:t>,</a:t>
            </a:r>
            <a:r>
              <a:rPr lang="en-US" dirty="0"/>
              <a:t> or “Lord,” indicates his divinity.</a:t>
            </a:r>
          </a:p>
          <a:p>
            <a:r>
              <a:rPr lang="en-US" dirty="0"/>
              <a:t>In the Roman world, a redeemer could pay a ransom to free a slave.</a:t>
            </a:r>
          </a:p>
          <a:p>
            <a:r>
              <a:rPr lang="en-US" dirty="0"/>
              <a:t>Jesus’ Death redeemed us from sin and from death.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267200" y="5562600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TonyBaggett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848" y="2136228"/>
            <a:ext cx="457200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715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4976648" cy="838200"/>
          </a:xfrm>
        </p:spPr>
        <p:txBody>
          <a:bodyPr>
            <a:normAutofit/>
          </a:bodyPr>
          <a:lstStyle/>
          <a:p>
            <a:r>
              <a:rPr lang="en-US" dirty="0"/>
              <a:t> Jesus as Suffering Servant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2000" y="1752599"/>
            <a:ext cx="3086142" cy="375480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 prophet Isaiah wrote four servant songs.</a:t>
            </a:r>
          </a:p>
          <a:p>
            <a:r>
              <a:rPr lang="en-US" dirty="0"/>
              <a:t>They praise the virtues of a person who serves God faithfully.</a:t>
            </a:r>
          </a:p>
          <a:p>
            <a:r>
              <a:rPr lang="en-US" dirty="0"/>
              <a:t>Early Christians detected clear parallels between Jesus and the servant.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870460" y="5299841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Nancy Bauer / Shutterstock.com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640" y="1870841"/>
            <a:ext cx="5060705" cy="3373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0883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762000"/>
            <a:ext cx="3631407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3962400" cy="838200"/>
          </a:xfrm>
        </p:spPr>
        <p:txBody>
          <a:bodyPr>
            <a:normAutofit fontScale="90000"/>
          </a:bodyPr>
          <a:lstStyle/>
          <a:p>
            <a:r>
              <a:rPr lang="en-US" dirty="0"/>
              <a:t>A Human Mind,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Human Heart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38200" y="2133600"/>
            <a:ext cx="3124200" cy="380999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Scripture and Tradition teach that Jesus Christ is true God and true man.</a:t>
            </a:r>
          </a:p>
          <a:p>
            <a:r>
              <a:rPr lang="en-US" dirty="0"/>
              <a:t>Learning about Jesus’ earthly life enriches our appreciation of the Incarnation.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40277" y="5427689"/>
            <a:ext cx="330445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© </a:t>
            </a:r>
            <a:r>
              <a:rPr lang="en-US" sz="800" dirty="0" err="1">
                <a:solidFill>
                  <a:schemeClr val="bg1">
                    <a:lumMod val="50000"/>
                  </a:schemeClr>
                </a:solidFill>
              </a:rPr>
              <a:t>HultonArchive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 / iStockphoto.com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838200"/>
            <a:ext cx="6438900" cy="838200"/>
          </a:xfrm>
        </p:spPr>
        <p:txBody>
          <a:bodyPr>
            <a:normAutofit/>
          </a:bodyPr>
          <a:lstStyle/>
          <a:p>
            <a:r>
              <a:rPr lang="en-US" dirty="0"/>
              <a:t>Joys and Trials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47700" y="1676400"/>
            <a:ext cx="7581900" cy="407012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Jesus experienced both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blessings and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difficulties </a:t>
            </a:r>
            <a:r>
              <a:rPr lang="en-US" dirty="0"/>
              <a:t>of normal life,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just </a:t>
            </a:r>
            <a:r>
              <a:rPr lang="en-US" dirty="0"/>
              <a:t>as we do.</a:t>
            </a:r>
          </a:p>
          <a:p>
            <a:r>
              <a:rPr lang="en-US" dirty="0"/>
              <a:t>Jesus’ fully human life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sanctifies </a:t>
            </a:r>
            <a:r>
              <a:rPr lang="en-US" dirty="0"/>
              <a:t>every part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</a:t>
            </a:r>
            <a:r>
              <a:rPr lang="en-US" dirty="0"/>
              <a:t>lives.</a:t>
            </a:r>
          </a:p>
          <a:p>
            <a:r>
              <a:rPr lang="en-US" dirty="0"/>
              <a:t>Every good day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every </a:t>
            </a:r>
            <a:r>
              <a:rPr lang="en-US" dirty="0"/>
              <a:t>bad day </a:t>
            </a:r>
            <a:r>
              <a:rPr lang="en-US" dirty="0" smtClean="0"/>
              <a:t>offer</a:t>
            </a:r>
            <a:br>
              <a:rPr lang="en-US" dirty="0" smtClean="0"/>
            </a:br>
            <a:r>
              <a:rPr lang="en-US" dirty="0" smtClean="0"/>
              <a:t>opportunities </a:t>
            </a:r>
            <a:r>
              <a:rPr lang="en-US" dirty="0"/>
              <a:t>to grow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dirty="0"/>
              <a:t>holiness.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3926907" y="5562600"/>
            <a:ext cx="2438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ZU_09 / iStockphoto.com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438" y="1337441"/>
            <a:ext cx="494807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0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4952999" cy="838200"/>
          </a:xfrm>
        </p:spPr>
        <p:txBody>
          <a:bodyPr>
            <a:normAutofit/>
          </a:bodyPr>
          <a:lstStyle/>
          <a:p>
            <a:r>
              <a:rPr lang="en-US" dirty="0"/>
              <a:t>Faithful Friendship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90600" y="1752600"/>
            <a:ext cx="43434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Jesus often visited Martha, Mary, and Lazarus in Bethany. </a:t>
            </a:r>
          </a:p>
          <a:p>
            <a:r>
              <a:rPr lang="en-US" dirty="0"/>
              <a:t>Martha showed Jesus hospitality.</a:t>
            </a:r>
          </a:p>
          <a:p>
            <a:r>
              <a:rPr lang="en-US" dirty="0"/>
              <a:t>Mary listened to him teach and anointed him before death.</a:t>
            </a:r>
          </a:p>
          <a:p>
            <a:r>
              <a:rPr lang="en-US" dirty="0"/>
              <a:t>Jesus wept when Lazarus died, and he raised him to life.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341495" y="5668373"/>
            <a:ext cx="252248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duncan1890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16856"/>
            <a:ext cx="3552765" cy="46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47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5980228" cy="533400"/>
          </a:xfrm>
        </p:spPr>
        <p:txBody>
          <a:bodyPr/>
          <a:lstStyle/>
          <a:p>
            <a:r>
              <a:rPr lang="en-US" dirty="0"/>
              <a:t>A Faithful Jew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219200" y="1676400"/>
            <a:ext cx="4724400" cy="3962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Jesus lived the life of a Jew obedient to the Law of God.</a:t>
            </a:r>
          </a:p>
          <a:p>
            <a:r>
              <a:rPr lang="en-US" dirty="0"/>
              <a:t>He was raised in a Jewish home.</a:t>
            </a:r>
          </a:p>
          <a:p>
            <a:r>
              <a:rPr lang="en-US" dirty="0"/>
              <a:t>He was circumcised and presented at the Temple.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6172200" y="5943600"/>
            <a:ext cx="2133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sedmak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09600"/>
            <a:ext cx="203986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52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883" y="816414"/>
            <a:ext cx="4648200" cy="533400"/>
          </a:xfrm>
        </p:spPr>
        <p:txBody>
          <a:bodyPr>
            <a:normAutofit/>
          </a:bodyPr>
          <a:lstStyle/>
          <a:p>
            <a:r>
              <a:rPr lang="en-US" dirty="0"/>
              <a:t> Jesus’ Religious Practice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092283" y="1461493"/>
            <a:ext cx="3784517" cy="390776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Jesus celebrated Jewish holidays.</a:t>
            </a:r>
          </a:p>
          <a:p>
            <a:r>
              <a:rPr lang="en-US" dirty="0"/>
              <a:t>He often demonstrated his knowledge of the Hebrew Scriptures. </a:t>
            </a:r>
          </a:p>
          <a:p>
            <a:r>
              <a:rPr lang="en-US" dirty="0"/>
              <a:t>He went to the synagogue on the Sabbath.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029200" y="6019800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ivan-96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203" y="1524000"/>
            <a:ext cx="3464727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662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65751"/>
            <a:ext cx="5334000" cy="1066800"/>
          </a:xfrm>
        </p:spPr>
        <p:txBody>
          <a:bodyPr>
            <a:normAutofit/>
          </a:bodyPr>
          <a:lstStyle/>
          <a:p>
            <a:r>
              <a:rPr lang="en-US" dirty="0"/>
              <a:t>Jesus’ Life 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38200" y="1956351"/>
            <a:ext cx="37338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Jesus lived in Palestine, the land of Israel.</a:t>
            </a:r>
          </a:p>
          <a:p>
            <a:r>
              <a:rPr lang="en-US" dirty="0"/>
              <a:t>Greek influence was still felt during the first century.</a:t>
            </a:r>
          </a:p>
          <a:p>
            <a:r>
              <a:rPr lang="en-US" dirty="0"/>
              <a:t>Romans ruled Palestine but allowed local kings to rule the land.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572000" y="6096000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duncan1890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7960"/>
            <a:ext cx="4191000" cy="54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6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4419600" cy="762000"/>
          </a:xfrm>
        </p:spPr>
        <p:txBody>
          <a:bodyPr>
            <a:normAutofit/>
          </a:bodyPr>
          <a:lstStyle/>
          <a:p>
            <a:r>
              <a:rPr lang="en-US" dirty="0"/>
              <a:t>The Roman Occupation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47658" y="1371600"/>
            <a:ext cx="4305342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Jesus and his companions lived under the rule of a foreign power.</a:t>
            </a:r>
          </a:p>
          <a:p>
            <a:r>
              <a:rPr lang="en-US" dirty="0"/>
              <a:t>The Romans practiced tolerance, but did not hesitate to put down rebellions.</a:t>
            </a:r>
          </a:p>
          <a:p>
            <a:r>
              <a:rPr lang="en-US" dirty="0"/>
              <a:t>They used crucifixion as a deterrent to political opposition.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5219658" y="6096000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1">
                    <a:lumMod val="65000"/>
                  </a:schemeClr>
                </a:solidFill>
              </a:rPr>
              <a:t>© Zacarias Pereira da Mata / Shutterstock.com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858" y="901244"/>
            <a:ext cx="3286881" cy="5105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70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180" y="990600"/>
            <a:ext cx="4343400" cy="1066800"/>
          </a:xfrm>
        </p:spPr>
        <p:txBody>
          <a:bodyPr>
            <a:normAutofit/>
          </a:bodyPr>
          <a:lstStyle/>
          <a:p>
            <a:r>
              <a:rPr lang="en-US" dirty="0"/>
              <a:t>Understanding Social Context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22415" y="2057400"/>
            <a:ext cx="3962400" cy="37338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Theologians study the historical, cultural, and political background of Jesus’ time.</a:t>
            </a:r>
          </a:p>
          <a:p>
            <a:r>
              <a:rPr lang="en-US" dirty="0"/>
              <a:t>This knowledge can help us to grasp key aspects of his life and teachings. 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4737538" y="6019800"/>
            <a:ext cx="327651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800" dirty="0" err="1">
                <a:solidFill>
                  <a:schemeClr val="bg1">
                    <a:lumMod val="65000"/>
                  </a:schemeClr>
                </a:solidFill>
              </a:rPr>
              <a:t>MonroeGivens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</a:rPr>
              <a:t> / iStockphoto.com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38" y="656897"/>
            <a:ext cx="4114800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298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C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800" dirty="0">
            <a:solidFill>
              <a:schemeClr val="bg1">
                <a:lumMod val="6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LIC Presentation template</Template>
  <TotalTime>726</TotalTime>
  <Words>932</Words>
  <Application>Microsoft Office PowerPoint</Application>
  <PresentationFormat>On-screen Show (4:3)</PresentationFormat>
  <Paragraphs>101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LIC Presentation template</vt:lpstr>
      <vt:lpstr>The Two Natures of Jesus: Human and Divine</vt:lpstr>
      <vt:lpstr>A Human Mind,  a Human Heart</vt:lpstr>
      <vt:lpstr>Joys and Trials </vt:lpstr>
      <vt:lpstr>Faithful Friendship</vt:lpstr>
      <vt:lpstr>A Faithful Jew</vt:lpstr>
      <vt:lpstr> Jesus’ Religious Practice </vt:lpstr>
      <vt:lpstr>Jesus’ Life </vt:lpstr>
      <vt:lpstr>The Roman Occupation</vt:lpstr>
      <vt:lpstr>Understanding Social Context</vt:lpstr>
      <vt:lpstr>Union of Human  and Divine</vt:lpstr>
      <vt:lpstr>Jesus: Lord and Redeemer</vt:lpstr>
      <vt:lpstr> Jesus as Suffering Servant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bmartinka</dc:creator>
  <cp:lastModifiedBy>Caren Yang</cp:lastModifiedBy>
  <cp:revision>76</cp:revision>
  <dcterms:created xsi:type="dcterms:W3CDTF">2011-01-10T17:35:40Z</dcterms:created>
  <dcterms:modified xsi:type="dcterms:W3CDTF">2015-03-05T15:53:33Z</dcterms:modified>
</cp:coreProperties>
</file>