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ette Fast Redmond" initials="JFR" lastIdx="3" clrIdx="0"/>
  <p:cmAuthor id="1" name="lberg" initials="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2" autoAdjust="0"/>
    <p:restoredTop sz="76071" autoAdjust="0"/>
  </p:normalViewPr>
  <p:slideViewPr>
    <p:cSldViewPr>
      <p:cViewPr varScale="1">
        <p:scale>
          <a:sx n="68" d="100"/>
          <a:sy n="68" d="100"/>
        </p:scale>
        <p:origin x="161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8396-7F3C-418A-A7F3-9E8EE033637A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D797C-81A0-4169-8DE1-DF1E0532C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8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70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9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0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8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Image: Basilica and Palace of St. John Lateran, Rome, Italy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5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Image: Fr. Joseph Harris, left, a Roman Catholic priest in Trinidad and Tobago, celebrates Mass with Lt. Cmdr. Paul Evers, a Navy chaplain and Roman Catholic priest, aboard Military Sealift Command hospital ship USNS Comfort (T-AH 20). Comfort is on a four-month humanitarian deployment to Latin America and the Caribbean providing medical treatment to patients in a dozen countries. U.S. Navy photo taken by Mass Communication Specialist 2nd Class Joan E. </a:t>
            </a:r>
            <a:r>
              <a:rPr lang="en-US" dirty="0" err="1" smtClean="0"/>
              <a:t>Kretschmer</a:t>
            </a:r>
            <a:r>
              <a:rPr lang="en-US" dirty="0" smtClean="0"/>
              <a:t>. (RELEASED)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91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6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81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D797C-81A0-4169-8DE1-DF1E0532C5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ingSlide_2810.jpg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0" y="6019800"/>
            <a:ext cx="1295400" cy="152400"/>
          </a:xfrm>
        </p:spPr>
        <p:txBody>
          <a:bodyPr>
            <a:normAutofit/>
          </a:bodyPr>
          <a:lstStyle>
            <a:lvl1pPr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-2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odySlide_2810.jpg                                             00000032DISK_IMG                       8EF45680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1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/>
          <a:lstStyle>
            <a:lvl1pPr marL="457200" indent="-457200"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3" r:id="rId4"/>
    <p:sldLayoutId id="2147483672" r:id="rId5"/>
    <p:sldLayoutId id="2147483651" r:id="rId6"/>
    <p:sldLayoutId id="2147483674" r:id="rId7"/>
    <p:sldLayoutId id="2147483652" r:id="rId8"/>
    <p:sldLayoutId id="2147483655" r:id="rId9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Medieval Teachings </a:t>
            </a:r>
            <a:br>
              <a:rPr lang="en-US" dirty="0" smtClean="0"/>
            </a:br>
            <a:r>
              <a:rPr lang="en-US" dirty="0" smtClean="0"/>
              <a:t>on the Eucharist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Church History,</a:t>
            </a:r>
            <a:r>
              <a:rPr lang="en-US" dirty="0" smtClean="0"/>
              <a:t> Unit 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Feast of Corpus Christi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Feast of Corpus Christi </a:t>
            </a:r>
            <a:br>
              <a:rPr lang="en-US" dirty="0" smtClean="0"/>
            </a:br>
            <a:r>
              <a:rPr lang="en-US" dirty="0" smtClean="0"/>
              <a:t>celebrates the Body of Christ, </a:t>
            </a:r>
            <a:br>
              <a:rPr lang="en-US" dirty="0" smtClean="0"/>
            </a:br>
            <a:r>
              <a:rPr lang="en-US" dirty="0" smtClean="0"/>
              <a:t>consecrated in the Mass.</a:t>
            </a:r>
          </a:p>
          <a:p>
            <a:r>
              <a:rPr lang="en-US" dirty="0" smtClean="0"/>
              <a:t>This devotion began in the </a:t>
            </a:r>
            <a:br>
              <a:rPr lang="en-US" dirty="0" smtClean="0"/>
            </a:br>
            <a:r>
              <a:rPr lang="en-US" dirty="0" smtClean="0"/>
              <a:t>thirteenth century in Liege, </a:t>
            </a:r>
            <a:br>
              <a:rPr lang="en-US" dirty="0" smtClean="0"/>
            </a:br>
            <a:r>
              <a:rPr lang="en-US" dirty="0" smtClean="0"/>
              <a:t>Belgium. It became widespread </a:t>
            </a:r>
            <a:br>
              <a:rPr lang="en-US" dirty="0" smtClean="0"/>
            </a:br>
            <a:r>
              <a:rPr lang="en-US" dirty="0" smtClean="0"/>
              <a:t>and was formalized as a Church </a:t>
            </a:r>
            <a:br>
              <a:rPr lang="en-US" dirty="0" smtClean="0"/>
            </a:br>
            <a:r>
              <a:rPr lang="en-US" dirty="0" smtClean="0"/>
              <a:t>feast by Pope Urban IV (1261–1264).</a:t>
            </a:r>
          </a:p>
          <a:p>
            <a:r>
              <a:rPr lang="en-US" dirty="0" smtClean="0"/>
              <a:t>Today we observe this feast on the Thursday after Trinity Sunday (the first Sunday after Pentecost).</a:t>
            </a:r>
          </a:p>
          <a:p>
            <a:endParaRPr lang="en-US" dirty="0"/>
          </a:p>
        </p:txBody>
      </p:sp>
      <p:pic>
        <p:nvPicPr>
          <p:cNvPr id="4" name="Picture 3" descr="Slide9-Grabmal._Christus_als_guter_Hirte_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219200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7162800" y="4267200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Eucharistic Adoration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5105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Eucharistic Adoration is typically performed with the Eucharist exposed and displayed in a monstrance.</a:t>
            </a:r>
          </a:p>
          <a:p>
            <a:r>
              <a:rPr lang="en-US" dirty="0" smtClean="0"/>
              <a:t>Saint Francis of Assisi established this practice in Italy, but it became a devotion for laypeople in 1226 when King Louis VIII of France asked that the Blessed Sacrament be displayed in gratitude for a military victory.</a:t>
            </a:r>
          </a:p>
          <a:p>
            <a:r>
              <a:rPr lang="en-US" dirty="0" smtClean="0"/>
              <a:t>The practice became widespread in the medieval Church and continues today. Ask your parish about its arrangements for Eucharistic Adoration.</a:t>
            </a:r>
          </a:p>
          <a:p>
            <a:endParaRPr lang="en-US" dirty="0"/>
          </a:p>
        </p:txBody>
      </p:sp>
      <p:pic>
        <p:nvPicPr>
          <p:cNvPr id="4" name="Picture 3" descr="Slide10-Sacrament_Dane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1295400"/>
            <a:ext cx="2487728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>
            <a:off x="6858000" y="6019800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4400" y="1447800"/>
            <a:ext cx="3886200" cy="4724400"/>
          </a:xfrm>
        </p:spPr>
        <p:txBody>
          <a:bodyPr>
            <a:normAutofit/>
          </a:bodyPr>
          <a:lstStyle/>
          <a:p>
            <a:pPr marL="0" indent="0" algn="l"/>
            <a:r>
              <a:rPr lang="en-US" dirty="0" smtClean="0"/>
              <a:t>In the Middle Ages, the Albigensian heresy challenged the Church’s teachings on the Eucharist. The </a:t>
            </a:r>
            <a:r>
              <a:rPr lang="en-US" dirty="0" err="1" smtClean="0"/>
              <a:t>Albigensians</a:t>
            </a:r>
            <a:r>
              <a:rPr lang="en-US" dirty="0" smtClean="0"/>
              <a:t> saw all of the created world, including the human body, as evil.</a:t>
            </a:r>
          </a:p>
          <a:p>
            <a:endParaRPr lang="en-US" dirty="0"/>
          </a:p>
        </p:txBody>
      </p:sp>
      <p:pic>
        <p:nvPicPr>
          <p:cNvPr id="5" name="Picture 4" descr="Slide2-Leonardo_da_Vinci-_Vitruvian_M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219200"/>
            <a:ext cx="3568637" cy="499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5105400" y="6126480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990600"/>
            <a:ext cx="7315200" cy="2133600"/>
          </a:xfrm>
        </p:spPr>
        <p:txBody>
          <a:bodyPr>
            <a:normAutofit/>
          </a:bodyPr>
          <a:lstStyle/>
          <a:p>
            <a:pPr marL="0" indent="0"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Albigensian heresy rejected the priesthood and the Catholic dogma of the Eucharist.</a:t>
            </a:r>
          </a:p>
          <a:p>
            <a:pPr marL="0" indent="0"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the Albigensian view, the Eucharist cannot be the Body of Christ, because bodies are created and are therefore evil.</a:t>
            </a:r>
          </a:p>
        </p:txBody>
      </p:sp>
      <p:pic>
        <p:nvPicPr>
          <p:cNvPr id="5" name="Picture 4" descr="Slide3-shutterstock_906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124200"/>
            <a:ext cx="4953000" cy="351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 bwMode="auto">
          <a:xfrm rot="16200000">
            <a:off x="6013222" y="5492978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shutterstock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/Laurence Gough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14400" y="1676400"/>
            <a:ext cx="7315200" cy="2209800"/>
          </a:xfrm>
        </p:spPr>
        <p:txBody>
          <a:bodyPr>
            <a:normAutofit/>
          </a:bodyPr>
          <a:lstStyle/>
          <a:p>
            <a:pPr marL="0" indent="0" algn="l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Church combated the Albigensian teaching at the Fourth Lateran Council, convoked in 1213.</a:t>
            </a:r>
          </a:p>
          <a:p>
            <a:pPr marL="0" indent="0" algn="l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More than twelve hundred bishops attended the Council and established seventy Church laws, called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canons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Slide4-St_John_Lateran_Basilica_and_Palac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4025360"/>
            <a:ext cx="6553200" cy="2756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 rot="16200000">
            <a:off x="6743700" y="4730978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Canons of the Fourth Lateran Council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Council provided for stronger enforcement and promotion of celibacy for ordained ministers (deacons, priests, and bishops).</a:t>
            </a:r>
          </a:p>
          <a:p>
            <a:r>
              <a:rPr lang="en-US" dirty="0" smtClean="0"/>
              <a:t>The Council also sought </a:t>
            </a:r>
            <a:br>
              <a:rPr lang="en-US" dirty="0" smtClean="0"/>
            </a:br>
            <a:r>
              <a:rPr lang="en-US" dirty="0" smtClean="0"/>
              <a:t>to eliminate nepotism </a:t>
            </a:r>
            <a:br>
              <a:rPr lang="en-US" dirty="0" smtClean="0"/>
            </a:br>
            <a:r>
              <a:rPr lang="en-US" dirty="0" smtClean="0"/>
              <a:t>and simony—the granting </a:t>
            </a:r>
            <a:br>
              <a:rPr lang="en-US" dirty="0" smtClean="0"/>
            </a:br>
            <a:r>
              <a:rPr lang="en-US" dirty="0" smtClean="0"/>
              <a:t>of Church offices to </a:t>
            </a:r>
            <a:br>
              <a:rPr lang="en-US" dirty="0" smtClean="0"/>
            </a:br>
            <a:r>
              <a:rPr lang="en-US" dirty="0" smtClean="0"/>
              <a:t>unqualified individuals </a:t>
            </a:r>
            <a:br>
              <a:rPr lang="en-US" dirty="0" smtClean="0"/>
            </a:br>
            <a:r>
              <a:rPr lang="en-US" dirty="0" smtClean="0"/>
              <a:t>just because they were </a:t>
            </a:r>
            <a:br>
              <a:rPr lang="en-US" dirty="0" smtClean="0"/>
            </a:br>
            <a:r>
              <a:rPr lang="en-US" dirty="0" smtClean="0"/>
              <a:t>family members or were </a:t>
            </a:r>
            <a:br>
              <a:rPr lang="en-US" dirty="0" smtClean="0"/>
            </a:br>
            <a:r>
              <a:rPr lang="en-US" dirty="0" smtClean="0"/>
              <a:t>willing to pay.</a:t>
            </a:r>
          </a:p>
          <a:p>
            <a:endParaRPr lang="en-US" dirty="0"/>
          </a:p>
        </p:txBody>
      </p:sp>
      <p:pic>
        <p:nvPicPr>
          <p:cNvPr id="4" name="Picture 3" descr="Slide5-US_Navy_070921-N-6278K-004_Father_Joseph_Harris,_left,_a_Roman_Catholic_priest_in_Trinidad_and_Tobago,_celebrates_mass_with_Lt._Cmdr._Paul_Ever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352800"/>
            <a:ext cx="3416322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 bwMode="auto">
          <a:xfrm>
            <a:off x="5715000" y="5791200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Canons of the Fourth </a:t>
            </a:r>
            <a:br>
              <a:rPr lang="en-US" dirty="0" smtClean="0"/>
            </a:br>
            <a:r>
              <a:rPr lang="en-US" dirty="0" smtClean="0"/>
              <a:t>Lateran Council </a:t>
            </a:r>
            <a:r>
              <a:rPr lang="en-US" i="1" dirty="0" smtClean="0"/>
              <a:t>(continued)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905000"/>
            <a:ext cx="7391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Council clarified and added to </a:t>
            </a:r>
            <a:br>
              <a:rPr lang="en-US" dirty="0" smtClean="0"/>
            </a:br>
            <a:r>
              <a:rPr lang="en-US" dirty="0" smtClean="0"/>
              <a:t>teachings about the Sacraments:</a:t>
            </a:r>
          </a:p>
          <a:p>
            <a:r>
              <a:rPr lang="en-US" sz="2200" dirty="0" smtClean="0"/>
              <a:t>The Council instituted the “seal of </a:t>
            </a:r>
            <a:br>
              <a:rPr lang="en-US" sz="2200" dirty="0" smtClean="0"/>
            </a:br>
            <a:r>
              <a:rPr lang="en-US" sz="2200" dirty="0" smtClean="0"/>
              <a:t>confession,” requiring that priests not </a:t>
            </a:r>
            <a:br>
              <a:rPr lang="en-US" sz="2200" dirty="0" smtClean="0"/>
            </a:br>
            <a:r>
              <a:rPr lang="en-US" sz="2200" dirty="0" smtClean="0"/>
              <a:t>reveal any sins confessed in the Sacrament of Penance and Reconciliation. Priests who broke the seal of confession were to be removed from office and sent to a monastery to do strict penance for the rest of their lives.</a:t>
            </a:r>
          </a:p>
          <a:p>
            <a:r>
              <a:rPr lang="en-US" sz="2200" dirty="0"/>
              <a:t>The Council also required Catholics to confess serious (mortal) sins at least once a year. </a:t>
            </a:r>
            <a:r>
              <a:rPr lang="en-US" sz="2200"/>
              <a:t>Anyone aware of having committed a mortal sin must confess before receiving the Eucharist. </a:t>
            </a:r>
            <a:endParaRPr lang="en-US" dirty="0"/>
          </a:p>
        </p:txBody>
      </p:sp>
      <p:pic>
        <p:nvPicPr>
          <p:cNvPr id="4" name="Picture 3" descr="Slide6NEW-Q523111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242" y="1066800"/>
            <a:ext cx="257266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7620000" y="3200400"/>
            <a:ext cx="1295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© wpwittman.com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7NEW-shutterstock_730512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920" y="1143000"/>
            <a:ext cx="3226080" cy="48367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Canons of the Fourth Lateran Council </a:t>
            </a:r>
            <a:r>
              <a:rPr lang="en-US" i="1" dirty="0" smtClean="0"/>
              <a:t>(continued)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905000"/>
            <a:ext cx="4876800" cy="495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Council articulated the “Easter Duty”—the requirement to receive the Eucharist on Easter.</a:t>
            </a:r>
          </a:p>
          <a:p>
            <a:r>
              <a:rPr lang="en-US" sz="2200" dirty="0" smtClean="0"/>
              <a:t>The Council affirmed and clarified the Church’s recognition that Christ instituted the Seven Sacraments.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5867400" y="5943600"/>
            <a:ext cx="3124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shutterstock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/Lisa S. 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Canons of the Fourth Lateran Council </a:t>
            </a:r>
            <a:r>
              <a:rPr lang="en-US" i="1" dirty="0" smtClean="0"/>
              <a:t>(continued)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981200"/>
            <a:ext cx="7391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Council also defined the doctrine of transubstantiation. What does </a:t>
            </a:r>
            <a:r>
              <a:rPr lang="en-US" i="1" dirty="0" smtClean="0"/>
              <a:t>transubstantiation</a:t>
            </a:r>
            <a:r>
              <a:rPr lang="en-US" dirty="0" smtClean="0"/>
              <a:t> mean?</a:t>
            </a:r>
          </a:p>
          <a:p>
            <a:r>
              <a:rPr lang="en-US" dirty="0" smtClean="0"/>
              <a:t>At the Consecration </a:t>
            </a:r>
            <a:br>
              <a:rPr lang="en-US" dirty="0" smtClean="0"/>
            </a:br>
            <a:r>
              <a:rPr lang="en-US" dirty="0" smtClean="0"/>
              <a:t>during the liturgy, the </a:t>
            </a:r>
            <a:br>
              <a:rPr lang="en-US" dirty="0" smtClean="0"/>
            </a:br>
            <a:r>
              <a:rPr lang="en-US" dirty="0" smtClean="0"/>
              <a:t>bread and wine retain </a:t>
            </a:r>
            <a:br>
              <a:rPr lang="en-US" dirty="0" smtClean="0"/>
            </a:br>
            <a:r>
              <a:rPr lang="en-US" dirty="0" smtClean="0"/>
              <a:t>their physical form, </a:t>
            </a:r>
            <a:br>
              <a:rPr lang="en-US" dirty="0" smtClean="0"/>
            </a:br>
            <a:r>
              <a:rPr lang="en-US" dirty="0" smtClean="0"/>
              <a:t>but they are truly </a:t>
            </a:r>
            <a:br>
              <a:rPr lang="en-US" dirty="0" smtClean="0"/>
            </a:br>
            <a:r>
              <a:rPr lang="en-US" dirty="0" smtClean="0"/>
              <a:t>changed in substance </a:t>
            </a:r>
            <a:br>
              <a:rPr lang="en-US" dirty="0" smtClean="0"/>
            </a:br>
            <a:r>
              <a:rPr lang="en-US" dirty="0" smtClean="0"/>
              <a:t>into the Body and </a:t>
            </a:r>
            <a:br>
              <a:rPr lang="en-US" dirty="0" smtClean="0"/>
            </a:br>
            <a:r>
              <a:rPr lang="en-US" dirty="0" smtClean="0"/>
              <a:t>Blood of Christ by the </a:t>
            </a:r>
            <a:br>
              <a:rPr lang="en-US" dirty="0" smtClean="0"/>
            </a:br>
            <a:r>
              <a:rPr lang="en-US" dirty="0" smtClean="0"/>
              <a:t>power of the Holy Spirit.</a:t>
            </a:r>
          </a:p>
          <a:p>
            <a:endParaRPr lang="en-US" dirty="0"/>
          </a:p>
        </p:txBody>
      </p:sp>
      <p:pic>
        <p:nvPicPr>
          <p:cNvPr id="4" name="Picture 3" descr="Slide3-shutterstock_9062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048000"/>
            <a:ext cx="3976352" cy="2823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 bwMode="auto">
          <a:xfrm>
            <a:off x="4876800" y="5728156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3429000" cy="46482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High Middle Ages saw a rise in devotion to the Blessed Sacrament. Two key devotions that emerged were the Feast of Corpus Christi and the practice of Eucharistic Adoration.</a:t>
            </a:r>
          </a:p>
          <a:p>
            <a:endParaRPr lang="en-US" dirty="0"/>
          </a:p>
        </p:txBody>
      </p:sp>
      <p:pic>
        <p:nvPicPr>
          <p:cNvPr id="4" name="Picture 3" descr="Slide8-Le_Change_église_vitrail_(8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295400"/>
            <a:ext cx="3550920" cy="3504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 bwMode="auto">
          <a:xfrm rot="16200000">
            <a:off x="7613422" y="3587978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in public domain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C Presentation template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template-New</Template>
  <TotalTime>1613</TotalTime>
  <Words>494</Words>
  <Application>Microsoft Office PowerPoint</Application>
  <PresentationFormat>On-screen Show (4:3)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LIC Presentation template-New</vt:lpstr>
      <vt:lpstr>Medieval Teachings  on the Eucharist</vt:lpstr>
      <vt:lpstr>PowerPoint Presentation</vt:lpstr>
      <vt:lpstr>PowerPoint Presentation</vt:lpstr>
      <vt:lpstr>PowerPoint Presentation</vt:lpstr>
      <vt:lpstr>Significant Canons of the Fourth Lateran Council</vt:lpstr>
      <vt:lpstr>Significant Canons of the Fourth  Lateran Council (continued) </vt:lpstr>
      <vt:lpstr>Significant Canons of the Fourth Lateran Council (continued) </vt:lpstr>
      <vt:lpstr>Significant Canons of the Fourth Lateran Council (continued) </vt:lpstr>
      <vt:lpstr>PowerPoint Presentation</vt:lpstr>
      <vt:lpstr>Feast of Corpus Christi</vt:lpstr>
      <vt:lpstr> Eucharistic Adoration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</dc:title>
  <dc:creator>bmartinka</dc:creator>
  <cp:lastModifiedBy>Brian Holzworth</cp:lastModifiedBy>
  <cp:revision>74</cp:revision>
  <dcterms:created xsi:type="dcterms:W3CDTF">2012-07-10T12:39:10Z</dcterms:created>
  <dcterms:modified xsi:type="dcterms:W3CDTF">2014-03-06T16:00:59Z</dcterms:modified>
</cp:coreProperties>
</file>