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1418" autoAdjust="0"/>
  </p:normalViewPr>
  <p:slideViewPr>
    <p:cSldViewPr snapToGrid="0" snapToObjects="1">
      <p:cViewPr varScale="1">
        <p:scale>
          <a:sx n="28" d="100"/>
          <a:sy n="28" d="100"/>
        </p:scale>
        <p:origin x="18" y="396"/>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Remind the students of the distinction between Original Sin and personal sin.</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29.</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those who have not heard the Gospel can find salvation if they do the will of God according to their understanding of it.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31.</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4699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Live It! sidebar, “Our Weakness Is Our Strength,” on</a:t>
            </a:r>
            <a:r>
              <a:rPr lang="en-US" sz="6200" baseline="0" dirty="0" smtClean="0">
                <a:effectLst/>
                <a:latin typeface="+mn-lt"/>
                <a:ea typeface="+mn-ea"/>
                <a:cs typeface="+mn-cs"/>
                <a:sym typeface="Helvetica Neue"/>
              </a:rPr>
              <a:t> page 147 </a:t>
            </a:r>
            <a:r>
              <a:rPr lang="en-US" sz="6200" dirty="0" smtClean="0">
                <a:effectLst/>
                <a:latin typeface="+mn-lt"/>
                <a:ea typeface="+mn-ea"/>
                <a:cs typeface="+mn-cs"/>
                <a:sym typeface="Helvetica Neue"/>
              </a:rPr>
              <a:t>of the student text. Discuss how our own efforts and God’s grace work together to prepare us for Christ’s coming.</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a:t>
            </a:r>
            <a:r>
              <a:rPr lang="en-US" sz="6200" smtClean="0">
                <a:effectLst/>
                <a:latin typeface="+mn-lt"/>
                <a:ea typeface="+mn-ea"/>
                <a:cs typeface="+mn-cs"/>
                <a:sym typeface="Helvetica Neue"/>
              </a:rPr>
              <a:t>in articles 30 and </a:t>
            </a:r>
            <a:r>
              <a:rPr lang="en-US" sz="6200" dirty="0" smtClean="0">
                <a:effectLst/>
                <a:latin typeface="+mn-lt"/>
                <a:ea typeface="+mn-ea"/>
                <a:cs typeface="+mn-cs"/>
                <a:sym typeface="Helvetica Neue"/>
              </a:rPr>
              <a:t>31. </a:t>
            </a:r>
          </a:p>
          <a:p>
            <a:endParaRPr lang="en-US" dirty="0"/>
          </a:p>
        </p:txBody>
      </p:sp>
    </p:spTree>
    <p:extLst>
      <p:ext uri="{BB962C8B-B14F-4D97-AF65-F5344CB8AC3E}">
        <p14:creationId xmlns:p14="http://schemas.microsoft.com/office/powerpoint/2010/main" val="330063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Remind the students of Saint Augustine’s ideas about the human longing for God. Explain that Hell is a separation from the thing we most long for. Point out that our separation from God is a result of our choices, and it begins while we are still alive.</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32.</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67144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our prayers, and even our own good works, can help the souls of those in Purgatory. (See the Pray It! sidebar, “Praying for the Dead”, on page 157 of the student text.)</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32.</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32.</a:t>
            </a:r>
          </a:p>
          <a:p>
            <a:endParaRPr lang="en-US" dirty="0"/>
          </a:p>
        </p:txBody>
      </p:sp>
    </p:spTree>
    <p:extLst>
      <p:ext uri="{BB962C8B-B14F-4D97-AF65-F5344CB8AC3E}">
        <p14:creationId xmlns:p14="http://schemas.microsoft.com/office/powerpoint/2010/main" val="137649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for examples from movies that illustrate the consequences of sin.</a:t>
            </a:r>
          </a:p>
          <a:p>
            <a:endParaRPr lang="en-US" sz="6200" dirty="0" smtClean="0">
              <a:effectLst/>
              <a:latin typeface="+mn-lt"/>
              <a:ea typeface="+mn-ea"/>
              <a:cs typeface="+mn-cs"/>
              <a:sym typeface="Helvetica Neue"/>
            </a:endParaRPr>
          </a:p>
          <a:p>
            <a:r>
              <a:rPr lang="en-US" sz="6200" dirty="0" smtClean="0">
                <a:effectLst/>
                <a:latin typeface="+mn-lt"/>
                <a:ea typeface="+mn-ea"/>
                <a:cs typeface="+mn-cs"/>
                <a:sym typeface="Helvetica Neue"/>
              </a:rPr>
              <a:t>This slide corresponds to student book content in article 29.</a:t>
            </a:r>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Review the definitions of venial and mortal sin that conclude article 29 of the student text. Point out the consequences of mortal sin.</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29.</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how we find forgiveness for sins in the Sacraments of the Church, as discussed in article 30 of the student text. Discuss how freedom flows from that forgiveness, also explained in article 30.</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30.</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for a definition of the Beatific Vision. Discuss what Scripture tells us about eternal life, as discussed in article 30 of the student text. Ask for other images and descriptions of life in Heaven that the students find helpful.</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30.</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role of sanctifying grace on our journey to perfection. Point out that we are not expected to achieve perfection on our own, but that we do need to cooperate with the grace God gives us through the Sacraments.</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30.</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The two types of judgment are explained in the next slides. Read the words of Saint John of the Cross in the first paragraph of article 31 of the student text: “At the evening of life, you shall be examined in love.” Ask for examples from the students’ lives where someone in a position to judge them did so with love.</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31.</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requirements for inheriting eternal life in the bullet points in the section “Our Particular Judgment.” Ask how God’s grace enables us to achieve eternal life.</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31.</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Matthew 25:31–46, “The Judgment of the Nations.” Discuss the ways that the Church serves Christ in the needy; ask the students how they have done so.</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31.</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Redeemed by Christ: Our Eternal Destiny</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3, </a:t>
            </a:r>
            <a:r>
              <a:rPr lang="en-US" sz="5600" dirty="0" smtClean="0">
                <a:latin typeface="Arial"/>
                <a:ea typeface="Arial"/>
                <a:cs typeface="Arial"/>
                <a:sym typeface="Arial"/>
              </a:rPr>
              <a:t>Chapter 8</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TX005439</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68" y="1148481"/>
            <a:ext cx="23408642" cy="4551681"/>
          </a:xfrm>
        </p:spPr>
        <p:txBody>
          <a:bodyPr/>
          <a:lstStyle/>
          <a:p>
            <a:r>
              <a:rPr lang="en-US" dirty="0" smtClean="0"/>
              <a:t>The Final Judgment</a:t>
            </a:r>
            <a:endParaRPr lang="en-US" dirty="0"/>
          </a:p>
        </p:txBody>
      </p:sp>
      <p:sp>
        <p:nvSpPr>
          <p:cNvPr id="3" name="Text Placeholder 2"/>
          <p:cNvSpPr>
            <a:spLocks noGrp="1"/>
          </p:cNvSpPr>
          <p:nvPr>
            <p:ph type="body" idx="1"/>
          </p:nvPr>
        </p:nvSpPr>
        <p:spPr>
          <a:xfrm>
            <a:off x="2256368" y="4399118"/>
            <a:ext cx="22432432" cy="9838038"/>
          </a:xfrm>
        </p:spPr>
        <p:txBody>
          <a:bodyPr>
            <a:normAutofit/>
          </a:bodyPr>
          <a:lstStyle/>
          <a:p>
            <a:r>
              <a:rPr lang="en-US" dirty="0" smtClean="0"/>
              <a:t>The Second Coming, or the </a:t>
            </a:r>
            <a:r>
              <a:rPr lang="en-US" dirty="0" err="1" smtClean="0"/>
              <a:t>Parousia</a:t>
            </a:r>
            <a:r>
              <a:rPr lang="en-US" dirty="0" smtClean="0"/>
              <a:t>, will signal a final judgment of humanity.</a:t>
            </a:r>
          </a:p>
          <a:p>
            <a:r>
              <a:rPr lang="en-US" dirty="0" smtClean="0"/>
              <a:t>Christ will separate humanity into two groups:</a:t>
            </a:r>
          </a:p>
          <a:p>
            <a:pPr marL="1882775" lvl="2" indent="-968375">
              <a:buNone/>
            </a:pPr>
            <a:r>
              <a:rPr lang="en-US" dirty="0" smtClean="0"/>
              <a:t>◦	those who have followed his will by caring for others</a:t>
            </a:r>
          </a:p>
          <a:p>
            <a:pPr marL="1936750" lvl="2" indent="-1022350" defTabSz="609600">
              <a:buNone/>
              <a:tabLst>
                <a:tab pos="1882775" algn="l"/>
              </a:tabLst>
            </a:pPr>
            <a:r>
              <a:rPr lang="en-US" dirty="0"/>
              <a:t>◦ </a:t>
            </a:r>
            <a:r>
              <a:rPr lang="en-US" dirty="0" smtClean="0"/>
              <a:t>		and those who have lived only for themselves</a:t>
            </a:r>
            <a:endParaRPr lang="en-US" u="sng"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80" y="10617806"/>
            <a:ext cx="12862688" cy="8575126"/>
          </a:xfrm>
          <a:prstGeom prst="rect">
            <a:avLst/>
          </a:prstGeom>
        </p:spPr>
      </p:pic>
      <p:sp>
        <p:nvSpPr>
          <p:cNvPr id="5" name="Rectangle 4"/>
          <p:cNvSpPr/>
          <p:nvPr/>
        </p:nvSpPr>
        <p:spPr>
          <a:xfrm rot="16200000">
            <a:off x="5913162" y="17707554"/>
            <a:ext cx="1972315" cy="307777"/>
          </a:xfrm>
          <a:prstGeom prst="rect">
            <a:avLst/>
          </a:prstGeom>
        </p:spPr>
        <p:txBody>
          <a:bodyPr wrap="none">
            <a:spAutoFit/>
          </a:bodyPr>
          <a:lstStyle/>
          <a:p>
            <a:r>
              <a:rPr lang="en-US" sz="1400" dirty="0">
                <a:solidFill>
                  <a:srgbClr val="A7A7A7"/>
                </a:solidFill>
              </a:rPr>
              <a:t>© Mark Bowden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771" y="1733973"/>
            <a:ext cx="23408642" cy="4551681"/>
          </a:xfrm>
        </p:spPr>
        <p:txBody>
          <a:bodyPr/>
          <a:lstStyle/>
          <a:p>
            <a:r>
              <a:rPr lang="en-US" dirty="0" smtClean="0"/>
              <a:t>Who Can Be Saved?</a:t>
            </a:r>
            <a:endParaRPr lang="en-US" dirty="0"/>
          </a:p>
        </p:txBody>
      </p:sp>
      <p:sp>
        <p:nvSpPr>
          <p:cNvPr id="3" name="Text Placeholder 2"/>
          <p:cNvSpPr>
            <a:spLocks noGrp="1"/>
          </p:cNvSpPr>
          <p:nvPr>
            <p:ph type="body" idx="1"/>
          </p:nvPr>
        </p:nvSpPr>
        <p:spPr>
          <a:xfrm>
            <a:off x="1703771" y="4954927"/>
            <a:ext cx="13537228" cy="13221548"/>
          </a:xfrm>
        </p:spPr>
        <p:txBody>
          <a:bodyPr/>
          <a:lstStyle/>
          <a:p>
            <a:r>
              <a:rPr lang="en-US" dirty="0" smtClean="0"/>
              <a:t>The Church has always taught that the Sacrament of Baptism is necessary for our salvation.</a:t>
            </a:r>
          </a:p>
          <a:p>
            <a:r>
              <a:rPr lang="en-US" dirty="0" smtClean="0"/>
              <a:t>The Church also teaches that salvation is possible for those who are ignorant of the Gospel.</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364" b="8863"/>
          <a:stretch/>
        </p:blipFill>
        <p:spPr>
          <a:xfrm>
            <a:off x="15240636" y="5240216"/>
            <a:ext cx="9136311" cy="11887200"/>
          </a:xfrm>
          <a:prstGeom prst="rect">
            <a:avLst/>
          </a:prstGeom>
        </p:spPr>
      </p:pic>
      <p:sp>
        <p:nvSpPr>
          <p:cNvPr id="5" name="Rectangle 4"/>
          <p:cNvSpPr/>
          <p:nvPr/>
        </p:nvSpPr>
        <p:spPr>
          <a:xfrm>
            <a:off x="15240999" y="17249226"/>
            <a:ext cx="159176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MagMos</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9412657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Christ Return?</a:t>
            </a:r>
            <a:endParaRPr lang="en-US" dirty="0"/>
          </a:p>
        </p:txBody>
      </p:sp>
      <p:sp>
        <p:nvSpPr>
          <p:cNvPr id="3" name="Text Placeholder 2"/>
          <p:cNvSpPr>
            <a:spLocks noGrp="1"/>
          </p:cNvSpPr>
          <p:nvPr>
            <p:ph type="body" idx="1"/>
          </p:nvPr>
        </p:nvSpPr>
        <p:spPr>
          <a:xfrm>
            <a:off x="2600959" y="5143687"/>
            <a:ext cx="11585637" cy="13221548"/>
          </a:xfrm>
        </p:spPr>
        <p:txBody>
          <a:bodyPr/>
          <a:lstStyle/>
          <a:p>
            <a:r>
              <a:rPr lang="en-US" dirty="0" smtClean="0"/>
              <a:t>Only God knows the time.</a:t>
            </a:r>
          </a:p>
          <a:p>
            <a:r>
              <a:rPr lang="en-US" dirty="0" smtClean="0"/>
              <a:t>We should be prepared, following God’s will every day, yet also remembering that . . .</a:t>
            </a:r>
          </a:p>
          <a:p>
            <a:r>
              <a:rPr lang="en-US" dirty="0" smtClean="0"/>
              <a:t>. . . it is only through the power of the Holy Trinity that we are brought into eternal life.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1" r="19977"/>
          <a:stretch/>
        </p:blipFill>
        <p:spPr>
          <a:xfrm>
            <a:off x="14305280" y="5611279"/>
            <a:ext cx="10319598" cy="9496968"/>
          </a:xfrm>
          <a:prstGeom prst="rect">
            <a:avLst/>
          </a:prstGeom>
        </p:spPr>
      </p:pic>
      <p:sp>
        <p:nvSpPr>
          <p:cNvPr id="5" name="Rectangle 4"/>
          <p:cNvSpPr/>
          <p:nvPr/>
        </p:nvSpPr>
        <p:spPr>
          <a:xfrm>
            <a:off x="15685477" y="14433871"/>
            <a:ext cx="279434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Dzmitry</a:t>
            </a:r>
            <a:r>
              <a:rPr lang="en-US" sz="1400" dirty="0">
                <a:solidFill>
                  <a:srgbClr val="A7A7A7"/>
                </a:solidFill>
              </a:rPr>
              <a:t> </a:t>
            </a:r>
            <a:r>
              <a:rPr lang="en-US" sz="1400" dirty="0" err="1">
                <a:solidFill>
                  <a:srgbClr val="A7A7A7"/>
                </a:solidFill>
              </a:rPr>
              <a:t>Malyeuski</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858430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438" y="1733972"/>
            <a:ext cx="23408642" cy="4551681"/>
          </a:xfrm>
        </p:spPr>
        <p:txBody>
          <a:bodyPr/>
          <a:lstStyle/>
          <a:p>
            <a:r>
              <a:rPr lang="en-US" dirty="0" smtClean="0"/>
              <a:t>Where Do We Go after Death?</a:t>
            </a:r>
            <a:endParaRPr lang="en-US" dirty="0"/>
          </a:p>
        </p:txBody>
      </p:sp>
      <p:sp>
        <p:nvSpPr>
          <p:cNvPr id="3" name="Text Placeholder 2"/>
          <p:cNvSpPr>
            <a:spLocks noGrp="1"/>
          </p:cNvSpPr>
          <p:nvPr>
            <p:ph type="body" idx="1"/>
          </p:nvPr>
        </p:nvSpPr>
        <p:spPr>
          <a:xfrm>
            <a:off x="2483438" y="5121538"/>
            <a:ext cx="12514967" cy="13221548"/>
          </a:xfrm>
        </p:spPr>
        <p:txBody>
          <a:bodyPr/>
          <a:lstStyle/>
          <a:p>
            <a:r>
              <a:rPr lang="en-US" dirty="0" smtClean="0"/>
              <a:t>Those who remained faithful to God will be in perfect union with him in Heaven. </a:t>
            </a:r>
          </a:p>
          <a:p>
            <a:r>
              <a:rPr lang="en-US" dirty="0" smtClean="0"/>
              <a:t>Those who separated themselves from God in this life will be separated from him for all eternity in Hell.</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7049"/>
          <a:stretch/>
        </p:blipFill>
        <p:spPr>
          <a:xfrm>
            <a:off x="15565020" y="5358391"/>
            <a:ext cx="8490708" cy="11833750"/>
          </a:xfrm>
          <a:prstGeom prst="rect">
            <a:avLst/>
          </a:prstGeom>
        </p:spPr>
      </p:pic>
      <p:sp>
        <p:nvSpPr>
          <p:cNvPr id="5" name="Rectangle 4"/>
          <p:cNvSpPr/>
          <p:nvPr/>
        </p:nvSpPr>
        <p:spPr>
          <a:xfrm>
            <a:off x="15565020" y="17308274"/>
            <a:ext cx="159176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MagMos</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5570324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500" y="988694"/>
            <a:ext cx="25145578" cy="4551681"/>
          </a:xfrm>
        </p:spPr>
        <p:txBody>
          <a:bodyPr/>
          <a:lstStyle/>
          <a:p>
            <a:r>
              <a:rPr lang="en-US" dirty="0" smtClean="0"/>
              <a:t>Purgatory</a:t>
            </a:r>
            <a:endParaRPr lang="en-US" dirty="0"/>
          </a:p>
        </p:txBody>
      </p:sp>
      <p:sp>
        <p:nvSpPr>
          <p:cNvPr id="3" name="Text Placeholder 2"/>
          <p:cNvSpPr>
            <a:spLocks noGrp="1"/>
          </p:cNvSpPr>
          <p:nvPr>
            <p:ph type="body" idx="1"/>
          </p:nvPr>
        </p:nvSpPr>
        <p:spPr>
          <a:xfrm>
            <a:off x="2833499" y="4279644"/>
            <a:ext cx="21081577" cy="13221548"/>
          </a:xfrm>
        </p:spPr>
        <p:txBody>
          <a:bodyPr>
            <a:normAutofit/>
          </a:bodyPr>
          <a:lstStyle/>
          <a:p>
            <a:r>
              <a:rPr lang="en-US" dirty="0" smtClean="0"/>
              <a:t>All who die in God’s friendship, but who are not perfect saints, undergo a purification.</a:t>
            </a:r>
          </a:p>
          <a:p>
            <a:r>
              <a:rPr lang="en-US" dirty="0" smtClean="0"/>
              <a:t>They will achieve the holiness necessary to enter into the glory of God in Heaven.</a:t>
            </a:r>
          </a:p>
          <a:p>
            <a:r>
              <a:rPr lang="en-US" dirty="0" smtClean="0"/>
              <a:t>This state of final purification is called purgatory.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290" y="10445262"/>
            <a:ext cx="13060862" cy="8707241"/>
          </a:xfrm>
          <a:prstGeom prst="rect">
            <a:avLst/>
          </a:prstGeom>
        </p:spPr>
      </p:pic>
      <p:sp>
        <p:nvSpPr>
          <p:cNvPr id="5" name="Rectangle 4"/>
          <p:cNvSpPr/>
          <p:nvPr/>
        </p:nvSpPr>
        <p:spPr>
          <a:xfrm rot="16200000">
            <a:off x="5207557" y="17693109"/>
            <a:ext cx="247033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Yauhen</a:t>
            </a:r>
            <a:r>
              <a:rPr lang="en-US" sz="1400" dirty="0">
                <a:solidFill>
                  <a:srgbClr val="A7A7A7"/>
                </a:solidFill>
              </a:rPr>
              <a:t> </a:t>
            </a:r>
            <a:r>
              <a:rPr lang="en-US" sz="1400" dirty="0" err="1">
                <a:solidFill>
                  <a:srgbClr val="A7A7A7"/>
                </a:solidFill>
              </a:rPr>
              <a:t>Buzuk</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700409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00959" y="3251199"/>
            <a:ext cx="23408642" cy="1517228"/>
          </a:xfrm>
          <a:prstGeom prst="rect">
            <a:avLst/>
          </a:prstGeom>
        </p:spPr>
        <p:txBody>
          <a:bodyPr/>
          <a:lstStyle/>
          <a:p>
            <a:pPr lvl="0"/>
            <a:r>
              <a:rPr lang="en-US" dirty="0" smtClean="0"/>
              <a:t>The Paschal Mystery Saves Us</a:t>
            </a:r>
            <a:endParaRPr dirty="0"/>
          </a:p>
        </p:txBody>
      </p:sp>
      <p:sp>
        <p:nvSpPr>
          <p:cNvPr id="33" name="Shape 33"/>
          <p:cNvSpPr>
            <a:spLocks noGrp="1"/>
          </p:cNvSpPr>
          <p:nvPr>
            <p:ph type="body" idx="1"/>
          </p:nvPr>
        </p:nvSpPr>
        <p:spPr>
          <a:xfrm>
            <a:off x="2600959" y="5146664"/>
            <a:ext cx="11364784" cy="11442864"/>
          </a:xfrm>
          <a:prstGeom prst="rect">
            <a:avLst/>
          </a:prstGeom>
        </p:spPr>
        <p:txBody>
          <a:bodyPr>
            <a:normAutofit/>
          </a:bodyPr>
          <a:lstStyle/>
          <a:p>
            <a:r>
              <a:rPr lang="en-US" dirty="0" smtClean="0"/>
              <a:t>We need to be saved from the things that fill our lives with empty promises.</a:t>
            </a:r>
          </a:p>
          <a:p>
            <a:r>
              <a:rPr lang="en-US" dirty="0" smtClean="0"/>
              <a:t>The Paschal Mystery saves us from both Original Sin and personal sin.</a:t>
            </a:r>
          </a:p>
          <a:p>
            <a:r>
              <a:rPr lang="en-US" dirty="0" smtClean="0"/>
              <a:t>It also saves us from the consequences of sin.</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909" y="5513643"/>
            <a:ext cx="8567125" cy="10708906"/>
          </a:xfrm>
          <a:prstGeom prst="rect">
            <a:avLst/>
          </a:prstGeom>
        </p:spPr>
      </p:pic>
      <p:sp>
        <p:nvSpPr>
          <p:cNvPr id="3" name="Rectangle 2"/>
          <p:cNvSpPr/>
          <p:nvPr/>
        </p:nvSpPr>
        <p:spPr>
          <a:xfrm>
            <a:off x="15086909" y="16281751"/>
            <a:ext cx="1736936"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PonyWang</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571" y="1570540"/>
            <a:ext cx="23408642" cy="4551681"/>
          </a:xfrm>
        </p:spPr>
        <p:txBody>
          <a:bodyPr/>
          <a:lstStyle/>
          <a:p>
            <a:r>
              <a:rPr lang="en-US" dirty="0" smtClean="0"/>
              <a:t>Saved from the Consequences of Sin</a:t>
            </a:r>
            <a:endParaRPr lang="en-US" dirty="0"/>
          </a:p>
        </p:txBody>
      </p:sp>
      <p:sp>
        <p:nvSpPr>
          <p:cNvPr id="3" name="Text Placeholder 2"/>
          <p:cNvSpPr>
            <a:spLocks noGrp="1"/>
          </p:cNvSpPr>
          <p:nvPr>
            <p:ph type="body" idx="1"/>
          </p:nvPr>
        </p:nvSpPr>
        <p:spPr>
          <a:xfrm>
            <a:off x="2901572" y="4884977"/>
            <a:ext cx="10181382" cy="13221548"/>
          </a:xfrm>
        </p:spPr>
        <p:txBody>
          <a:bodyPr>
            <a:normAutofit/>
          </a:bodyPr>
          <a:lstStyle/>
          <a:p>
            <a:r>
              <a:rPr lang="en-US" dirty="0" smtClean="0"/>
              <a:t>Sin causes us to feel guilt and shame.</a:t>
            </a:r>
          </a:p>
          <a:p>
            <a:r>
              <a:rPr lang="en-US" dirty="0" smtClean="0"/>
              <a:t>Shame can result in loneliness, despair, and the feeling of being unloved.</a:t>
            </a:r>
          </a:p>
          <a:p>
            <a:r>
              <a:rPr lang="en-US" dirty="0" smtClean="0"/>
              <a:t>To ease these feelings, we may develop addictions or attachments to things.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8492" y="5521569"/>
            <a:ext cx="12091108" cy="8060739"/>
          </a:xfrm>
          <a:prstGeom prst="rect">
            <a:avLst/>
          </a:prstGeom>
        </p:spPr>
      </p:pic>
      <p:sp>
        <p:nvSpPr>
          <p:cNvPr id="5" name="Rectangle 4"/>
          <p:cNvSpPr/>
          <p:nvPr/>
        </p:nvSpPr>
        <p:spPr>
          <a:xfrm>
            <a:off x="13918492" y="13794821"/>
            <a:ext cx="2634054" cy="307777"/>
          </a:xfrm>
          <a:prstGeom prst="rect">
            <a:avLst/>
          </a:prstGeom>
        </p:spPr>
        <p:txBody>
          <a:bodyPr wrap="none">
            <a:spAutoFit/>
          </a:bodyPr>
          <a:lstStyle/>
          <a:p>
            <a:r>
              <a:rPr lang="en-US" sz="1400" dirty="0">
                <a:solidFill>
                  <a:srgbClr val="A7A7A7"/>
                </a:solidFill>
              </a:rPr>
              <a:t>© Antonio </a:t>
            </a:r>
            <a:r>
              <a:rPr lang="en-US" sz="1400" dirty="0" err="1">
                <a:solidFill>
                  <a:srgbClr val="A7A7A7"/>
                </a:solidFill>
              </a:rPr>
              <a:t>Guiliem</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645" y="1980158"/>
            <a:ext cx="23408642" cy="4551681"/>
          </a:xfrm>
        </p:spPr>
        <p:txBody>
          <a:bodyPr/>
          <a:lstStyle/>
          <a:p>
            <a:r>
              <a:rPr lang="en-US" dirty="0" smtClean="0"/>
              <a:t>Saved from Death</a:t>
            </a:r>
            <a:endParaRPr lang="en-US" dirty="0"/>
          </a:p>
        </p:txBody>
      </p:sp>
      <p:sp>
        <p:nvSpPr>
          <p:cNvPr id="3" name="Text Placeholder 2"/>
          <p:cNvSpPr>
            <a:spLocks noGrp="1"/>
          </p:cNvSpPr>
          <p:nvPr>
            <p:ph type="body" idx="1"/>
          </p:nvPr>
        </p:nvSpPr>
        <p:spPr>
          <a:xfrm>
            <a:off x="2689646" y="5357587"/>
            <a:ext cx="11326056" cy="13221548"/>
          </a:xfrm>
        </p:spPr>
        <p:txBody>
          <a:bodyPr>
            <a:normAutofit/>
          </a:bodyPr>
          <a:lstStyle/>
          <a:p>
            <a:r>
              <a:rPr lang="en-US" dirty="0" smtClean="0"/>
              <a:t>Death entered the world as a result of Original Sin.</a:t>
            </a:r>
          </a:p>
          <a:p>
            <a:r>
              <a:rPr lang="en-US" dirty="0" smtClean="0"/>
              <a:t>In the Paschal Mystery, Christ conquered death.</a:t>
            </a:r>
          </a:p>
          <a:p>
            <a:r>
              <a:rPr lang="en-US" dirty="0" smtClean="0"/>
              <a:t>Death can now be a passage to new and eternal life.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343" r="21246"/>
          <a:stretch/>
        </p:blipFill>
        <p:spPr>
          <a:xfrm>
            <a:off x="14393966" y="4149970"/>
            <a:ext cx="10088466" cy="12309229"/>
          </a:xfrm>
          <a:prstGeom prst="rect">
            <a:avLst/>
          </a:prstGeom>
        </p:spPr>
      </p:pic>
      <p:sp>
        <p:nvSpPr>
          <p:cNvPr id="5" name="Rectangle 4"/>
          <p:cNvSpPr/>
          <p:nvPr/>
        </p:nvSpPr>
        <p:spPr>
          <a:xfrm>
            <a:off x="14482652" y="16526106"/>
            <a:ext cx="1987568"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alexvav</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569" y="1279647"/>
            <a:ext cx="23408642" cy="4551681"/>
          </a:xfrm>
        </p:spPr>
        <p:txBody>
          <a:bodyPr/>
          <a:lstStyle/>
          <a:p>
            <a:r>
              <a:rPr lang="en-US" dirty="0" smtClean="0"/>
              <a:t>Saved for Eternal Life</a:t>
            </a:r>
            <a:endParaRPr lang="en-US" dirty="0"/>
          </a:p>
        </p:txBody>
      </p:sp>
      <p:sp>
        <p:nvSpPr>
          <p:cNvPr id="3" name="Text Placeholder 2"/>
          <p:cNvSpPr>
            <a:spLocks noGrp="1"/>
          </p:cNvSpPr>
          <p:nvPr>
            <p:ph type="body" idx="1"/>
          </p:nvPr>
        </p:nvSpPr>
        <p:spPr>
          <a:xfrm>
            <a:off x="1982569" y="4667867"/>
            <a:ext cx="10811196" cy="13221548"/>
          </a:xfrm>
        </p:spPr>
        <p:txBody>
          <a:bodyPr/>
          <a:lstStyle/>
          <a:p>
            <a:r>
              <a:rPr lang="en-US" dirty="0" smtClean="0"/>
              <a:t>Christ offers the forgiveness of sins.</a:t>
            </a:r>
          </a:p>
          <a:p>
            <a:r>
              <a:rPr lang="en-US" dirty="0" smtClean="0"/>
              <a:t>We can be free from fear and the consequences of sin.</a:t>
            </a:r>
          </a:p>
          <a:p>
            <a:r>
              <a:rPr lang="en-US" dirty="0" smtClean="0"/>
              <a:t>We can experience all the joy and love God wants us to have.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3317" y="4916122"/>
            <a:ext cx="10935107" cy="10935107"/>
          </a:xfrm>
          <a:prstGeom prst="rect">
            <a:avLst/>
          </a:prstGeom>
        </p:spPr>
      </p:pic>
      <p:sp>
        <p:nvSpPr>
          <p:cNvPr id="5" name="Rectangle 4"/>
          <p:cNvSpPr/>
          <p:nvPr/>
        </p:nvSpPr>
        <p:spPr>
          <a:xfrm>
            <a:off x="13413317" y="16000653"/>
            <a:ext cx="281038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Willyam</a:t>
            </a:r>
            <a:r>
              <a:rPr lang="en-US" sz="1400" dirty="0">
                <a:solidFill>
                  <a:srgbClr val="A7A7A7"/>
                </a:solidFill>
              </a:rPr>
              <a:t> </a:t>
            </a:r>
            <a:r>
              <a:rPr lang="en-US" sz="1400" dirty="0" err="1">
                <a:solidFill>
                  <a:srgbClr val="A7A7A7"/>
                </a:solidFill>
              </a:rPr>
              <a:t>Bradberry</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159" y="1733973"/>
            <a:ext cx="23408642" cy="4551681"/>
          </a:xfrm>
        </p:spPr>
        <p:txBody>
          <a:bodyPr/>
          <a:lstStyle/>
          <a:p>
            <a:r>
              <a:rPr lang="en-US" dirty="0" smtClean="0"/>
              <a:t>Saved for the Beatific Vision</a:t>
            </a:r>
            <a:endParaRPr lang="en-US" dirty="0"/>
          </a:p>
        </p:txBody>
      </p:sp>
      <p:sp>
        <p:nvSpPr>
          <p:cNvPr id="3" name="Text Placeholder 2"/>
          <p:cNvSpPr>
            <a:spLocks noGrp="1"/>
          </p:cNvSpPr>
          <p:nvPr>
            <p:ph type="body" idx="1"/>
          </p:nvPr>
        </p:nvSpPr>
        <p:spPr>
          <a:xfrm>
            <a:off x="3058159" y="4852370"/>
            <a:ext cx="10687284" cy="13221548"/>
          </a:xfrm>
        </p:spPr>
        <p:txBody>
          <a:bodyPr/>
          <a:lstStyle/>
          <a:p>
            <a:r>
              <a:rPr lang="en-US" dirty="0" smtClean="0"/>
              <a:t>Christ restores our ability to experience the full measure of God’s love.</a:t>
            </a:r>
          </a:p>
          <a:p>
            <a:r>
              <a:rPr lang="en-US" dirty="0" smtClean="0"/>
              <a:t>Jesus saves us for eternal life in Heaven, where we will enjoy the Beatific Vision.</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951"/>
          <a:stretch/>
        </p:blipFill>
        <p:spPr>
          <a:xfrm>
            <a:off x="14471550" y="5345722"/>
            <a:ext cx="8332986" cy="11991675"/>
          </a:xfrm>
          <a:prstGeom prst="rect">
            <a:avLst/>
          </a:prstGeom>
        </p:spPr>
      </p:pic>
      <p:sp>
        <p:nvSpPr>
          <p:cNvPr id="5" name="Rectangle 4"/>
          <p:cNvSpPr/>
          <p:nvPr/>
        </p:nvSpPr>
        <p:spPr>
          <a:xfrm>
            <a:off x="14471550" y="17423920"/>
            <a:ext cx="202175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caracterdesign</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360" y="1286038"/>
            <a:ext cx="23408642" cy="4551681"/>
          </a:xfrm>
        </p:spPr>
        <p:txBody>
          <a:bodyPr/>
          <a:lstStyle/>
          <a:p>
            <a:r>
              <a:rPr lang="en-US" dirty="0" smtClean="0"/>
              <a:t>We Share in Christ’s Death and Resurrection</a:t>
            </a:r>
            <a:endParaRPr lang="en-US" dirty="0"/>
          </a:p>
        </p:txBody>
      </p:sp>
      <p:sp>
        <p:nvSpPr>
          <p:cNvPr id="3" name="Text Placeholder 2"/>
          <p:cNvSpPr>
            <a:spLocks noGrp="1"/>
          </p:cNvSpPr>
          <p:nvPr>
            <p:ph type="body" idx="1"/>
          </p:nvPr>
        </p:nvSpPr>
        <p:spPr>
          <a:xfrm>
            <a:off x="11419654" y="4718469"/>
            <a:ext cx="13022961" cy="13221548"/>
          </a:xfrm>
        </p:spPr>
        <p:txBody>
          <a:bodyPr/>
          <a:lstStyle/>
          <a:p>
            <a:r>
              <a:rPr lang="en-US" dirty="0" smtClean="0"/>
              <a:t>In Baptism we die to sin and are raised to new life in Christ.</a:t>
            </a:r>
          </a:p>
          <a:p>
            <a:r>
              <a:rPr lang="en-US" dirty="0" smtClean="0"/>
              <a:t>The mark of Original Sin has been removed from our soul, but we still struggle.</a:t>
            </a:r>
          </a:p>
          <a:p>
            <a:r>
              <a:rPr lang="en-US" dirty="0" smtClean="0"/>
              <a:t>At Baptism, we receive sanctifying grace to assist us.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921" y="4718469"/>
            <a:ext cx="7557438" cy="11331809"/>
          </a:xfrm>
          <a:prstGeom prst="rect">
            <a:avLst/>
          </a:prstGeom>
        </p:spPr>
      </p:pic>
      <p:sp>
        <p:nvSpPr>
          <p:cNvPr id="5" name="Rectangle 4"/>
          <p:cNvSpPr/>
          <p:nvPr/>
        </p:nvSpPr>
        <p:spPr>
          <a:xfrm>
            <a:off x="2996921" y="16050278"/>
            <a:ext cx="183345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BirgitKorber</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435" y="1922232"/>
            <a:ext cx="23408642" cy="4551681"/>
          </a:xfrm>
        </p:spPr>
        <p:txBody>
          <a:bodyPr/>
          <a:lstStyle/>
          <a:p>
            <a:r>
              <a:rPr lang="en-US" dirty="0" smtClean="0"/>
              <a:t>Our Judgment by God</a:t>
            </a:r>
            <a:endParaRPr lang="en-US" dirty="0"/>
          </a:p>
        </p:txBody>
      </p:sp>
      <p:sp>
        <p:nvSpPr>
          <p:cNvPr id="3" name="Text Placeholder 2"/>
          <p:cNvSpPr>
            <a:spLocks noGrp="1"/>
          </p:cNvSpPr>
          <p:nvPr>
            <p:ph type="body" idx="1"/>
          </p:nvPr>
        </p:nvSpPr>
        <p:spPr>
          <a:xfrm>
            <a:off x="2284435" y="5184187"/>
            <a:ext cx="12779895" cy="13221548"/>
          </a:xfrm>
        </p:spPr>
        <p:txBody>
          <a:bodyPr/>
          <a:lstStyle/>
          <a:p>
            <a:r>
              <a:rPr lang="en-US" dirty="0" smtClean="0"/>
              <a:t>God does not want us to fear his judgment, but he does call us to prepare for it.</a:t>
            </a:r>
          </a:p>
          <a:p>
            <a:r>
              <a:rPr lang="en-US" dirty="0" smtClean="0"/>
              <a:t>Each of us will face two times of Judgment:</a:t>
            </a:r>
          </a:p>
          <a:p>
            <a:r>
              <a:rPr lang="en-US" dirty="0" smtClean="0"/>
              <a:t>. . . our Particular Judgment and the Final Judgment.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4122" y="3735712"/>
            <a:ext cx="8722467" cy="13068574"/>
          </a:xfrm>
          <a:prstGeom prst="rect">
            <a:avLst/>
          </a:prstGeom>
        </p:spPr>
      </p:pic>
      <p:sp>
        <p:nvSpPr>
          <p:cNvPr id="5" name="Rectangle 4"/>
          <p:cNvSpPr/>
          <p:nvPr/>
        </p:nvSpPr>
        <p:spPr>
          <a:xfrm>
            <a:off x="15404122" y="16996952"/>
            <a:ext cx="177173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spxChrome</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559" y="1170460"/>
            <a:ext cx="23408642" cy="4551681"/>
          </a:xfrm>
        </p:spPr>
        <p:txBody>
          <a:bodyPr/>
          <a:lstStyle/>
          <a:p>
            <a:r>
              <a:rPr lang="en-US" dirty="0" smtClean="0"/>
              <a:t>Our Particular Judgment </a:t>
            </a:r>
            <a:endParaRPr lang="en-US" dirty="0"/>
          </a:p>
        </p:txBody>
      </p:sp>
      <p:sp>
        <p:nvSpPr>
          <p:cNvPr id="3" name="Text Placeholder 2"/>
          <p:cNvSpPr>
            <a:spLocks noGrp="1"/>
          </p:cNvSpPr>
          <p:nvPr>
            <p:ph type="body" idx="1"/>
          </p:nvPr>
        </p:nvSpPr>
        <p:spPr>
          <a:xfrm>
            <a:off x="3972559" y="4240788"/>
            <a:ext cx="18206722" cy="13221548"/>
          </a:xfrm>
        </p:spPr>
        <p:txBody>
          <a:bodyPr/>
          <a:lstStyle/>
          <a:p>
            <a:r>
              <a:rPr lang="en-US" dirty="0" smtClean="0"/>
              <a:t>Immediately after death each person undergoes personal judgment by Christ.</a:t>
            </a:r>
          </a:p>
          <a:p>
            <a:r>
              <a:rPr lang="en-US" dirty="0" smtClean="0"/>
              <a:t>Our soul will be rewarded according to our faith and works.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17" y="9355015"/>
            <a:ext cx="13779206" cy="9186137"/>
          </a:xfrm>
          <a:prstGeom prst="rect">
            <a:avLst/>
          </a:prstGeom>
        </p:spPr>
      </p:pic>
      <p:sp>
        <p:nvSpPr>
          <p:cNvPr id="5" name="Rectangle 4"/>
          <p:cNvSpPr/>
          <p:nvPr/>
        </p:nvSpPr>
        <p:spPr>
          <a:xfrm>
            <a:off x="6386217" y="18618386"/>
            <a:ext cx="2731224" cy="307777"/>
          </a:xfrm>
          <a:prstGeom prst="rect">
            <a:avLst/>
          </a:prstGeom>
        </p:spPr>
        <p:txBody>
          <a:bodyPr wrap="none">
            <a:spAutoFit/>
          </a:bodyPr>
          <a:lstStyle/>
          <a:p>
            <a:r>
              <a:rPr lang="en-US" sz="1400" dirty="0">
                <a:solidFill>
                  <a:srgbClr val="A7A7A7"/>
                </a:solidFill>
              </a:rPr>
              <a:t>© Dream Perfection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229</TotalTime>
  <Words>1108</Words>
  <Application>Microsoft Office PowerPoint</Application>
  <PresentationFormat>Custom</PresentationFormat>
  <Paragraphs>98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vt:lpstr>
      <vt:lpstr>Default</vt:lpstr>
      <vt:lpstr>Redeemed by Christ: Our Eternal Destiny</vt:lpstr>
      <vt:lpstr>The Paschal Mystery Saves Us</vt:lpstr>
      <vt:lpstr>Saved from the Consequences of Sin</vt:lpstr>
      <vt:lpstr>Saved from Death</vt:lpstr>
      <vt:lpstr>Saved for Eternal Life</vt:lpstr>
      <vt:lpstr>Saved for the Beatific Vision</vt:lpstr>
      <vt:lpstr>We Share in Christ’s Death and Resurrection</vt:lpstr>
      <vt:lpstr>Our Judgment by God</vt:lpstr>
      <vt:lpstr>Our Particular Judgment </vt:lpstr>
      <vt:lpstr>The Final Judgment</vt:lpstr>
      <vt:lpstr>Who Can Be Saved?</vt:lpstr>
      <vt:lpstr>When Will Christ Return?</vt:lpstr>
      <vt:lpstr>Where Do We Go after Death?</vt:lpstr>
      <vt:lpstr>Purgatory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55</cp:revision>
  <dcterms:modified xsi:type="dcterms:W3CDTF">2015-10-22T22:48:40Z</dcterms:modified>
</cp:coreProperties>
</file>