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5842" autoAdjust="0"/>
  </p:normalViewPr>
  <p:slideViewPr>
    <p:cSldViewPr>
      <p:cViewPr varScale="1">
        <p:scale>
          <a:sx n="203" d="100"/>
          <a:sy n="203" d="100"/>
        </p:scale>
        <p:origin x="-104"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728F2B-10A1-42D5-914E-F298A7E39417}" type="datetimeFigureOut">
              <a:rPr lang="en-US" smtClean="0"/>
              <a:pPr/>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0DC229-7167-44B8-9A48-0708C090EF13}" type="slidenum">
              <a:rPr lang="en-US" smtClean="0"/>
              <a:pPr/>
              <a:t>‹#›</a:t>
            </a:fld>
            <a:endParaRPr lang="en-US"/>
          </a:p>
        </p:txBody>
      </p:sp>
    </p:spTree>
    <p:extLst>
      <p:ext uri="{BB962C8B-B14F-4D97-AF65-F5344CB8AC3E}">
        <p14:creationId xmlns:p14="http://schemas.microsoft.com/office/powerpoint/2010/main" val="52005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our ability to fully know the truth about God through natural revelation has been hindered, due in part to the consequences of Original Sin. Natural revelation is the subject of this chapter.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the chapter </a:t>
            </a:r>
            <a:r>
              <a:rPr lang="en-US" sz="1200" kern="1200" smtClean="0">
                <a:solidFill>
                  <a:schemeClr val="tx1"/>
                </a:solidFill>
                <a:latin typeface="+mn-lt"/>
                <a:ea typeface="+mn-ea"/>
                <a:cs typeface="+mn-cs"/>
              </a:rPr>
              <a:t>2 introduction in </a:t>
            </a:r>
            <a:r>
              <a:rPr lang="en-US" sz="1200" kern="1200" dirty="0" smtClean="0">
                <a:solidFill>
                  <a:schemeClr val="tx1"/>
                </a:solidFill>
                <a:latin typeface="+mn-lt"/>
                <a:ea typeface="+mn-ea"/>
                <a:cs typeface="+mn-cs"/>
              </a:rPr>
              <a:t>the student book.</a:t>
            </a:r>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2</a:t>
            </a:fld>
            <a:endParaRPr lang="en-US"/>
          </a:p>
        </p:txBody>
      </p:sp>
    </p:spTree>
    <p:extLst>
      <p:ext uri="{BB962C8B-B14F-4D97-AF65-F5344CB8AC3E}">
        <p14:creationId xmlns:p14="http://schemas.microsoft.com/office/powerpoint/2010/main" val="2356326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which title for God they would use to argue in favor of his existence: First Mover, First Cause, Necessary Being, Model of Perfection or Intelligent Being.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7, “Natural Revelation and Scholastic Theology,” in the student book.</a:t>
            </a: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11</a:t>
            </a:fld>
            <a:endParaRPr lang="en-US"/>
          </a:p>
        </p:txBody>
      </p:sp>
    </p:spTree>
    <p:extLst>
      <p:ext uri="{BB962C8B-B14F-4D97-AF65-F5344CB8AC3E}">
        <p14:creationId xmlns:p14="http://schemas.microsoft.com/office/powerpoint/2010/main" val="116632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Cardinal Newman’s theory that a number of probable hints point to the existence of God; taken together, they produce a powerful argument. Ask the students to brainstorm a list of such hints.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8, “Natural Revelation: Vatican Council I to the Present,” in the student book.</a:t>
            </a: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12</a:t>
            </a:fld>
            <a:endParaRPr lang="en-US"/>
          </a:p>
        </p:txBody>
      </p:sp>
    </p:spTree>
    <p:extLst>
      <p:ext uri="{BB962C8B-B14F-4D97-AF65-F5344CB8AC3E}">
        <p14:creationId xmlns:p14="http://schemas.microsoft.com/office/powerpoint/2010/main" val="98402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both the Old Testament and the New Testament call attention to God’s glory in the universe he created. Encourage the students to suggest some reasons why people may not recognize that all created things point to the Creator.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5, “Sacred Scripture and Natural Revelation,” in the student book.</a:t>
            </a: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3</a:t>
            </a:fld>
            <a:endParaRPr lang="en-US"/>
          </a:p>
        </p:txBody>
      </p:sp>
    </p:spTree>
    <p:extLst>
      <p:ext uri="{BB962C8B-B14F-4D97-AF65-F5344CB8AC3E}">
        <p14:creationId xmlns:p14="http://schemas.microsoft.com/office/powerpoint/2010/main" val="396827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these early Church teachers believed that the beauty of nature can lead us to a deeper knowledge of God. Invite the students to share an experience when they felt awed by God’s presence in nature.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6, “Natural Revelation and the Wisdom of the Church Fathers,” in the student book.</a:t>
            </a: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4</a:t>
            </a:fld>
            <a:endParaRPr lang="en-US"/>
          </a:p>
        </p:txBody>
      </p:sp>
    </p:spTree>
    <p:extLst>
      <p:ext uri="{BB962C8B-B14F-4D97-AF65-F5344CB8AC3E}">
        <p14:creationId xmlns:p14="http://schemas.microsoft.com/office/powerpoint/2010/main" val="179445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recall examples of someone giving a logical reason to believe that God exists.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7, “Natural Revelation and Scholastic Theology,” in the student book.</a:t>
            </a: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5</a:t>
            </a:fld>
            <a:endParaRPr lang="en-US"/>
          </a:p>
        </p:txBody>
      </p:sp>
    </p:spTree>
    <p:extLst>
      <p:ext uri="{BB962C8B-B14F-4D97-AF65-F5344CB8AC3E}">
        <p14:creationId xmlns:p14="http://schemas.microsoft.com/office/powerpoint/2010/main" val="115048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Call on students to explain each logical step of Saint Anselm’s proof in their own words.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7, “Natural Revelation and Scholastic Theology,” in the student book.</a:t>
            </a: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6</a:t>
            </a:fld>
            <a:endParaRPr lang="en-US"/>
          </a:p>
        </p:txBody>
      </p:sp>
    </p:spTree>
    <p:extLst>
      <p:ext uri="{BB962C8B-B14F-4D97-AF65-F5344CB8AC3E}">
        <p14:creationId xmlns:p14="http://schemas.microsoft.com/office/powerpoint/2010/main" val="312445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the writings of Aquinas still provide the basis for much of Catholic theology, more than seven hundred years after his death.</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7, “Natural Revelation and Scholastic Theology,” in the student book.</a:t>
            </a: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7</a:t>
            </a:fld>
            <a:endParaRPr lang="en-US"/>
          </a:p>
        </p:txBody>
      </p:sp>
    </p:spTree>
    <p:extLst>
      <p:ext uri="{BB962C8B-B14F-4D97-AF65-F5344CB8AC3E}">
        <p14:creationId xmlns:p14="http://schemas.microsoft.com/office/powerpoint/2010/main" val="259649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explain these two proofs in their own words, noting the similarity between them: when we trace events backwards, we must find a first mover or first cause.</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7, “Natural Revelation and Scholastic Theology,” in the student book.</a:t>
            </a: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8</a:t>
            </a:fld>
            <a:endParaRPr lang="en-US"/>
          </a:p>
        </p:txBody>
      </p:sp>
    </p:spTree>
    <p:extLst>
      <p:ext uri="{BB962C8B-B14F-4D97-AF65-F5344CB8AC3E}">
        <p14:creationId xmlns:p14="http://schemas.microsoft.com/office/powerpoint/2010/main" val="195786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this proof is related to the first two proofs: all are related to cause and effect. Note that Aquinas wanted to show that the human mind can use reason to logically prove the existence of God.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7, “Natural Revelation and Scholastic Theology,” in the student book.</a:t>
            </a: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9</a:t>
            </a:fld>
            <a:endParaRPr lang="en-US"/>
          </a:p>
        </p:txBody>
      </p:sp>
    </p:spTree>
    <p:extLst>
      <p:ext uri="{BB962C8B-B14F-4D97-AF65-F5344CB8AC3E}">
        <p14:creationId xmlns:p14="http://schemas.microsoft.com/office/powerpoint/2010/main" val="3484436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this argument moves forward, rather than backward. We think about something, then we imagine it being more perfect, and then we imagine something that is even more perfect. Eventually we arrive at the All-Perfect Being, God.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7, “Natural Revelation and Scholastic Theology,” in the student book.</a:t>
            </a: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10</a:t>
            </a:fld>
            <a:endParaRPr lang="en-US"/>
          </a:p>
        </p:txBody>
      </p:sp>
    </p:spTree>
    <p:extLst>
      <p:ext uri="{BB962C8B-B14F-4D97-AF65-F5344CB8AC3E}">
        <p14:creationId xmlns:p14="http://schemas.microsoft.com/office/powerpoint/2010/main" val="254536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Natural Revelation</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The Living Word: The Revelation of God’s Love, Second Edition</a:t>
            </a:r>
          </a:p>
          <a:p>
            <a:pPr marL="0" indent="0" algn="ctr">
              <a:buNone/>
            </a:pPr>
            <a:r>
              <a:rPr lang="en-US" dirty="0" smtClean="0"/>
              <a:t>Unit 1, Chapter 2</a:t>
            </a:r>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TX004680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Fourth Proof: Perfection</a:t>
            </a:r>
            <a:endParaRPr lang="en-US" dirty="0"/>
          </a:p>
        </p:txBody>
      </p:sp>
      <p:sp>
        <p:nvSpPr>
          <p:cNvPr id="3" name="Content Placeholder 2"/>
          <p:cNvSpPr>
            <a:spLocks noGrp="1"/>
          </p:cNvSpPr>
          <p:nvPr>
            <p:ph idx="1"/>
          </p:nvPr>
        </p:nvSpPr>
        <p:spPr/>
        <p:txBody>
          <a:bodyPr/>
          <a:lstStyle/>
          <a:p>
            <a:r>
              <a:rPr lang="en-US" dirty="0" smtClean="0"/>
              <a:t>How do we recognize perfect beauty, goodness, and knowledge?</a:t>
            </a:r>
          </a:p>
          <a:p>
            <a:r>
              <a:rPr lang="en-US" dirty="0" smtClean="0"/>
              <a:t>We know perfection because there is one All-Perfect Being, God.</a:t>
            </a:r>
            <a:endParaRPr lang="en-US" dirty="0"/>
          </a:p>
        </p:txBody>
      </p:sp>
      <p:pic>
        <p:nvPicPr>
          <p:cNvPr id="4" name="Picture 3" descr="Slide 10_shutterstock_187459568.jpg"/>
          <p:cNvPicPr>
            <a:picLocks noChangeAspect="1"/>
          </p:cNvPicPr>
          <p:nvPr/>
        </p:nvPicPr>
        <p:blipFill>
          <a:blip r:embed="rId3" cstate="print"/>
          <a:stretch>
            <a:fillRect/>
          </a:stretch>
        </p:blipFill>
        <p:spPr>
          <a:xfrm>
            <a:off x="2286000" y="3517075"/>
            <a:ext cx="4495800" cy="3036125"/>
          </a:xfrm>
          <a:prstGeom prst="rect">
            <a:avLst/>
          </a:prstGeom>
        </p:spPr>
      </p:pic>
      <p:sp>
        <p:nvSpPr>
          <p:cNvPr id="5" name="TextBox 4"/>
          <p:cNvSpPr txBox="1"/>
          <p:nvPr/>
        </p:nvSpPr>
        <p:spPr bwMode="auto">
          <a:xfrm rot="16200000">
            <a:off x="5213122" y="4769078"/>
            <a:ext cx="3352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Minerva Studio / Shutterstock.com</a:t>
            </a:r>
            <a:endParaRPr lang="en-US" sz="800" dirty="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Fifth Proof: Intelligent Being</a:t>
            </a:r>
            <a:endParaRPr lang="en-US" dirty="0"/>
          </a:p>
        </p:txBody>
      </p:sp>
      <p:sp>
        <p:nvSpPr>
          <p:cNvPr id="3" name="Content Placeholder 2"/>
          <p:cNvSpPr>
            <a:spLocks noGrp="1"/>
          </p:cNvSpPr>
          <p:nvPr>
            <p:ph idx="1"/>
          </p:nvPr>
        </p:nvSpPr>
        <p:spPr/>
        <p:txBody>
          <a:bodyPr/>
          <a:lstStyle/>
          <a:p>
            <a:r>
              <a:rPr lang="en-US" dirty="0" smtClean="0"/>
              <a:t>Many things in the universe have no intelligence of their own.</a:t>
            </a:r>
          </a:p>
          <a:p>
            <a:r>
              <a:rPr lang="en-US" dirty="0" smtClean="0"/>
              <a:t>They still act toward </a:t>
            </a:r>
            <a:br>
              <a:rPr lang="en-US" dirty="0" smtClean="0"/>
            </a:br>
            <a:r>
              <a:rPr lang="en-US" dirty="0" smtClean="0"/>
              <a:t>and achieve their end.</a:t>
            </a:r>
          </a:p>
          <a:p>
            <a:r>
              <a:rPr lang="en-US" dirty="0" smtClean="0"/>
              <a:t>There must be </a:t>
            </a:r>
            <a:br>
              <a:rPr lang="en-US" dirty="0" smtClean="0"/>
            </a:br>
            <a:r>
              <a:rPr lang="en-US" dirty="0" smtClean="0"/>
              <a:t>something intelligent </a:t>
            </a:r>
            <a:br>
              <a:rPr lang="en-US" dirty="0" smtClean="0"/>
            </a:br>
            <a:r>
              <a:rPr lang="en-US" dirty="0" smtClean="0"/>
              <a:t>that directs all things.</a:t>
            </a:r>
          </a:p>
          <a:p>
            <a:endParaRPr lang="en-US" dirty="0"/>
          </a:p>
        </p:txBody>
      </p:sp>
      <p:pic>
        <p:nvPicPr>
          <p:cNvPr id="4" name="Picture 3" descr="Slide 11_hs-2006-10-a-web.jpg"/>
          <p:cNvPicPr>
            <a:picLocks noChangeAspect="1"/>
          </p:cNvPicPr>
          <p:nvPr/>
        </p:nvPicPr>
        <p:blipFill>
          <a:blip r:embed="rId3" cstate="print"/>
          <a:stretch>
            <a:fillRect/>
          </a:stretch>
        </p:blipFill>
        <p:spPr>
          <a:xfrm>
            <a:off x="5194289" y="2819400"/>
            <a:ext cx="3416311" cy="2667000"/>
          </a:xfrm>
          <a:prstGeom prst="rect">
            <a:avLst/>
          </a:prstGeom>
        </p:spPr>
      </p:pic>
      <p:sp>
        <p:nvSpPr>
          <p:cNvPr id="5" name="TextBox 4"/>
          <p:cNvSpPr txBox="1"/>
          <p:nvPr/>
        </p:nvSpPr>
        <p:spPr bwMode="auto">
          <a:xfrm>
            <a:off x="5181600" y="5486401"/>
            <a:ext cx="3657600" cy="461665"/>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NASA, ESA, K. Kuntz (JHU), F. </a:t>
            </a:r>
            <a:r>
              <a:rPr lang="en-US" sz="800" dirty="0" err="1" smtClean="0">
                <a:solidFill>
                  <a:schemeClr val="bg1">
                    <a:lumMod val="65000"/>
                  </a:schemeClr>
                </a:solidFill>
              </a:rPr>
              <a:t>Bresolin</a:t>
            </a:r>
            <a:r>
              <a:rPr lang="en-US" sz="800" dirty="0" smtClean="0">
                <a:solidFill>
                  <a:schemeClr val="bg1">
                    <a:lumMod val="65000"/>
                  </a:schemeClr>
                </a:solidFill>
              </a:rPr>
              <a:t> (University of Hawaii), J. </a:t>
            </a:r>
            <a:r>
              <a:rPr lang="en-US" sz="800" dirty="0" err="1" smtClean="0">
                <a:solidFill>
                  <a:schemeClr val="bg1">
                    <a:lumMod val="65000"/>
                  </a:schemeClr>
                </a:solidFill>
              </a:rPr>
              <a:t>Trauger</a:t>
            </a:r>
            <a:r>
              <a:rPr lang="en-US" sz="800" dirty="0" smtClean="0">
                <a:solidFill>
                  <a:schemeClr val="bg1">
                    <a:lumMod val="65000"/>
                  </a:schemeClr>
                </a:solidFill>
              </a:rPr>
              <a:t> (Jet Propulsion Lab), J. Mould (NOAO), Y.-H. Chu (University of Illinois, Urbana), and </a:t>
            </a:r>
            <a:r>
              <a:rPr lang="en-US" sz="800" dirty="0" err="1" smtClean="0">
                <a:solidFill>
                  <a:schemeClr val="bg1">
                    <a:lumMod val="65000"/>
                  </a:schemeClr>
                </a:solidFill>
              </a:rPr>
              <a:t>STScI</a:t>
            </a:r>
            <a:endParaRPr lang="en-US" sz="800" dirty="0">
              <a:solidFill>
                <a:schemeClr val="bg1">
                  <a:lumMod val="6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143000"/>
            <a:ext cx="5105400" cy="990600"/>
          </a:xfrm>
        </p:spPr>
        <p:txBody>
          <a:bodyPr>
            <a:normAutofit/>
          </a:bodyPr>
          <a:lstStyle/>
          <a:p>
            <a:r>
              <a:rPr lang="en-US" dirty="0" smtClean="0"/>
              <a:t>Vatican Council I to </a:t>
            </a:r>
            <a:br>
              <a:rPr lang="en-US" dirty="0" smtClean="0"/>
            </a:br>
            <a:r>
              <a:rPr lang="en-US" dirty="0" smtClean="0"/>
              <a:t>the Present</a:t>
            </a:r>
            <a:endParaRPr lang="en-US" dirty="0"/>
          </a:p>
        </p:txBody>
      </p:sp>
      <p:sp>
        <p:nvSpPr>
          <p:cNvPr id="3" name="Content Placeholder 2"/>
          <p:cNvSpPr>
            <a:spLocks noGrp="1"/>
          </p:cNvSpPr>
          <p:nvPr>
            <p:ph idx="1"/>
          </p:nvPr>
        </p:nvSpPr>
        <p:spPr>
          <a:xfrm>
            <a:off x="4114800" y="2209800"/>
            <a:ext cx="3733800" cy="3916363"/>
          </a:xfrm>
        </p:spPr>
        <p:txBody>
          <a:bodyPr/>
          <a:lstStyle/>
          <a:p>
            <a:r>
              <a:rPr lang="en-US" dirty="0" smtClean="0"/>
              <a:t>Vatican Council I: “God can be known with certainty from the created world.”</a:t>
            </a:r>
          </a:p>
          <a:p>
            <a:r>
              <a:rPr lang="en-US" dirty="0" smtClean="0"/>
              <a:t>Catholic theologians continue to teach that natural revelation, paired with human reason, helps us to become aware of God.</a:t>
            </a:r>
            <a:endParaRPr lang="en-US" dirty="0"/>
          </a:p>
        </p:txBody>
      </p:sp>
      <p:pic>
        <p:nvPicPr>
          <p:cNvPr id="4" name="Picture 3" descr="Slide 12_iStock_23570640_Large.jpg"/>
          <p:cNvPicPr>
            <a:picLocks noChangeAspect="1"/>
          </p:cNvPicPr>
          <p:nvPr/>
        </p:nvPicPr>
        <p:blipFill>
          <a:blip r:embed="rId3" cstate="print"/>
          <a:srcRect t="12121"/>
          <a:stretch>
            <a:fillRect/>
          </a:stretch>
        </p:blipFill>
        <p:spPr>
          <a:xfrm>
            <a:off x="381000" y="1156156"/>
            <a:ext cx="3355888" cy="4419600"/>
          </a:xfrm>
          <a:prstGeom prst="rect">
            <a:avLst/>
          </a:prstGeom>
        </p:spPr>
      </p:pic>
      <p:sp>
        <p:nvSpPr>
          <p:cNvPr id="5" name="TextBox 4"/>
          <p:cNvSpPr txBox="1"/>
          <p:nvPr/>
        </p:nvSpPr>
        <p:spPr bwMode="auto">
          <a:xfrm>
            <a:off x="381000" y="5575756"/>
            <a:ext cx="3352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fotostorm</a:t>
            </a:r>
            <a:r>
              <a:rPr lang="en-US" sz="800" dirty="0" smtClean="0">
                <a:solidFill>
                  <a:schemeClr val="bg1">
                    <a:lumMod val="65000"/>
                  </a:schemeClr>
                </a:solidFill>
              </a:rPr>
              <a:t> /iStockphoto.com</a:t>
            </a:r>
            <a:endParaRPr lang="en-US" sz="800" dirty="0">
              <a:solidFill>
                <a:schemeClr val="bg1">
                  <a:lumMod val="6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Natural Revelation</a:t>
            </a:r>
            <a:endParaRPr lang="en-US" dirty="0"/>
          </a:p>
        </p:txBody>
      </p:sp>
      <p:sp>
        <p:nvSpPr>
          <p:cNvPr id="6" name="Content Placeholder 5"/>
          <p:cNvSpPr>
            <a:spLocks noGrp="1"/>
          </p:cNvSpPr>
          <p:nvPr>
            <p:ph idx="1"/>
          </p:nvPr>
        </p:nvSpPr>
        <p:spPr>
          <a:xfrm>
            <a:off x="1371600" y="1752601"/>
            <a:ext cx="6477000" cy="3733800"/>
          </a:xfrm>
        </p:spPr>
        <p:txBody>
          <a:bodyPr/>
          <a:lstStyle/>
          <a:p>
            <a:r>
              <a:rPr lang="en-US" dirty="0" smtClean="0"/>
              <a:t>Through creation and reason, we come to know God.</a:t>
            </a:r>
          </a:p>
          <a:p>
            <a:r>
              <a:rPr lang="en-US" dirty="0" smtClean="0"/>
              <a:t>God shaped all living things as a sign of his desire to be known.</a:t>
            </a:r>
          </a:p>
          <a:p>
            <a:r>
              <a:rPr lang="en-US" dirty="0" smtClean="0"/>
              <a:t>God also provided </a:t>
            </a:r>
            <a:br>
              <a:rPr lang="en-US" dirty="0" smtClean="0"/>
            </a:br>
            <a:r>
              <a:rPr lang="en-US" dirty="0" smtClean="0"/>
              <a:t>Divine Revelation </a:t>
            </a:r>
            <a:br>
              <a:rPr lang="en-US" dirty="0" smtClean="0"/>
            </a:br>
            <a:r>
              <a:rPr lang="en-US" dirty="0" smtClean="0"/>
              <a:t>for us, by sending </a:t>
            </a:r>
            <a:br>
              <a:rPr lang="en-US" dirty="0" smtClean="0"/>
            </a:br>
            <a:r>
              <a:rPr lang="en-US" dirty="0" smtClean="0"/>
              <a:t>his own Son, Jesus.</a:t>
            </a:r>
          </a:p>
          <a:p>
            <a:endParaRPr lang="en-US" dirty="0"/>
          </a:p>
        </p:txBody>
      </p:sp>
      <p:pic>
        <p:nvPicPr>
          <p:cNvPr id="4" name="Picture 3" descr="Slide 2_shutterstock_131863268.jpg"/>
          <p:cNvPicPr>
            <a:picLocks noChangeAspect="1"/>
          </p:cNvPicPr>
          <p:nvPr/>
        </p:nvPicPr>
        <p:blipFill>
          <a:blip r:embed="rId4" cstate="print"/>
          <a:stretch>
            <a:fillRect/>
          </a:stretch>
        </p:blipFill>
        <p:spPr>
          <a:xfrm>
            <a:off x="5029199" y="3276600"/>
            <a:ext cx="3421703" cy="23563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bwMode="auto">
          <a:xfrm rot="19777484">
            <a:off x="7152417" y="5305125"/>
            <a:ext cx="1752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photo.ua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Sacred Scripture and Natural Revelation</a:t>
            </a:r>
            <a:endParaRPr lang="en-US" dirty="0"/>
          </a:p>
        </p:txBody>
      </p:sp>
      <p:sp>
        <p:nvSpPr>
          <p:cNvPr id="6" name="Content Placeholder 5"/>
          <p:cNvSpPr>
            <a:spLocks noGrp="1"/>
          </p:cNvSpPr>
          <p:nvPr>
            <p:ph idx="1"/>
          </p:nvPr>
        </p:nvSpPr>
        <p:spPr/>
        <p:txBody>
          <a:bodyPr/>
          <a:lstStyle/>
          <a:p>
            <a:r>
              <a:rPr lang="en-US" dirty="0" smtClean="0"/>
              <a:t>In the Old Testament, the goodness of every created thing points to the Supreme Good: God.</a:t>
            </a:r>
          </a:p>
          <a:p>
            <a:r>
              <a:rPr lang="en-US" dirty="0" smtClean="0"/>
              <a:t>Many New Testament writings point to our capacity to know God through the natural order.</a:t>
            </a:r>
            <a:endParaRPr lang="en-US" dirty="0"/>
          </a:p>
        </p:txBody>
      </p:sp>
      <p:pic>
        <p:nvPicPr>
          <p:cNvPr id="4" name="Picture 3" descr="Slide 3_shutterstock_112976938.jpg"/>
          <p:cNvPicPr>
            <a:picLocks noChangeAspect="1"/>
          </p:cNvPicPr>
          <p:nvPr/>
        </p:nvPicPr>
        <p:blipFill>
          <a:blip r:embed="rId4" cstate="print"/>
          <a:stretch>
            <a:fillRect/>
          </a:stretch>
        </p:blipFill>
        <p:spPr>
          <a:xfrm>
            <a:off x="2743200" y="4191000"/>
            <a:ext cx="3581400" cy="238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bwMode="auto">
          <a:xfrm rot="16200000">
            <a:off x="4769078" y="4845278"/>
            <a:ext cx="3352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Adisa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Revelation and the Church Fathers</a:t>
            </a:r>
            <a:endParaRPr lang="en-US" dirty="0"/>
          </a:p>
        </p:txBody>
      </p:sp>
      <p:pic>
        <p:nvPicPr>
          <p:cNvPr id="4" name="Picture 3" descr="Slide 4_shutterstock_145115533.jpg"/>
          <p:cNvPicPr>
            <a:picLocks noChangeAspect="1"/>
          </p:cNvPicPr>
          <p:nvPr/>
        </p:nvPicPr>
        <p:blipFill>
          <a:blip r:embed="rId3" cstate="print"/>
          <a:stretch>
            <a:fillRect/>
          </a:stretch>
        </p:blipFill>
        <p:spPr>
          <a:xfrm>
            <a:off x="4724400" y="3282990"/>
            <a:ext cx="3886200" cy="2660610"/>
          </a:xfrm>
          <a:prstGeom prst="rect">
            <a:avLst/>
          </a:prstGeom>
        </p:spPr>
      </p:pic>
      <p:sp>
        <p:nvSpPr>
          <p:cNvPr id="3" name="Content Placeholder 2"/>
          <p:cNvSpPr>
            <a:spLocks noGrp="1"/>
          </p:cNvSpPr>
          <p:nvPr>
            <p:ph idx="1"/>
          </p:nvPr>
        </p:nvSpPr>
        <p:spPr/>
        <p:txBody>
          <a:bodyPr/>
          <a:lstStyle/>
          <a:p>
            <a:r>
              <a:rPr lang="en-US" dirty="0" smtClean="0"/>
              <a:t>Saint Augustine: Open the book of creation and discover the presence of God.</a:t>
            </a:r>
          </a:p>
          <a:p>
            <a:r>
              <a:rPr lang="en-US" dirty="0" smtClean="0"/>
              <a:t>Saint </a:t>
            </a:r>
            <a:r>
              <a:rPr lang="en-US" dirty="0" err="1" smtClean="0"/>
              <a:t>Irenaeus</a:t>
            </a:r>
            <a:r>
              <a:rPr lang="en-US" dirty="0" smtClean="0"/>
              <a:t>: “Man fully alive is the glory of God.”</a:t>
            </a:r>
          </a:p>
          <a:p>
            <a:r>
              <a:rPr lang="en-US" dirty="0" smtClean="0"/>
              <a:t>God’s glory is seen </a:t>
            </a:r>
            <a:br>
              <a:rPr lang="en-US" dirty="0" smtClean="0"/>
            </a:br>
            <a:r>
              <a:rPr lang="en-US" dirty="0" smtClean="0"/>
              <a:t>in the smallest to </a:t>
            </a:r>
            <a:br>
              <a:rPr lang="en-US" dirty="0" smtClean="0"/>
            </a:br>
            <a:r>
              <a:rPr lang="en-US" dirty="0" smtClean="0"/>
              <a:t>the largest of his </a:t>
            </a:r>
            <a:br>
              <a:rPr lang="en-US" dirty="0" smtClean="0"/>
            </a:br>
            <a:r>
              <a:rPr lang="en-US" dirty="0" smtClean="0"/>
              <a:t>creations.</a:t>
            </a:r>
            <a:endParaRPr lang="en-US" dirty="0"/>
          </a:p>
        </p:txBody>
      </p:sp>
      <p:sp>
        <p:nvSpPr>
          <p:cNvPr id="5" name="TextBox 4"/>
          <p:cNvSpPr txBox="1"/>
          <p:nvPr/>
        </p:nvSpPr>
        <p:spPr bwMode="auto">
          <a:xfrm>
            <a:off x="4648200" y="5943600"/>
            <a:ext cx="3352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bikeriderlondon</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Revelation and Scholastic Theology</a:t>
            </a:r>
            <a:endParaRPr lang="en-US" dirty="0"/>
          </a:p>
        </p:txBody>
      </p:sp>
      <p:sp>
        <p:nvSpPr>
          <p:cNvPr id="3" name="Content Placeholder 2"/>
          <p:cNvSpPr>
            <a:spLocks noGrp="1"/>
          </p:cNvSpPr>
          <p:nvPr>
            <p:ph idx="1"/>
          </p:nvPr>
        </p:nvSpPr>
        <p:spPr/>
        <p:txBody>
          <a:bodyPr/>
          <a:lstStyle/>
          <a:p>
            <a:r>
              <a:rPr lang="en-US" dirty="0" smtClean="0"/>
              <a:t>Scholastic theology arose in the twelfth through fourteenth centuries.</a:t>
            </a:r>
          </a:p>
          <a:p>
            <a:r>
              <a:rPr lang="en-US" dirty="0" smtClean="0"/>
              <a:t>It is the use of philosophical methods to better understand revealed truth.</a:t>
            </a:r>
          </a:p>
          <a:p>
            <a:endParaRPr lang="en-US" dirty="0"/>
          </a:p>
        </p:txBody>
      </p:sp>
      <p:pic>
        <p:nvPicPr>
          <p:cNvPr id="4" name="Picture 3" descr="Slide 5_iStock_34024416_Large.jpg"/>
          <p:cNvPicPr>
            <a:picLocks noChangeAspect="1"/>
          </p:cNvPicPr>
          <p:nvPr/>
        </p:nvPicPr>
        <p:blipFill>
          <a:blip r:embed="rId3" cstate="print"/>
          <a:stretch>
            <a:fillRect/>
          </a:stretch>
        </p:blipFill>
        <p:spPr>
          <a:xfrm>
            <a:off x="2362200" y="3657600"/>
            <a:ext cx="4343400" cy="289453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5226278" y="4845278"/>
            <a:ext cx="3352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aluxum</a:t>
            </a:r>
            <a:r>
              <a:rPr lang="en-US" sz="800" dirty="0" smtClean="0">
                <a:solidFill>
                  <a:schemeClr val="bg1">
                    <a:lumMod val="65000"/>
                  </a:schemeClr>
                </a:solidFill>
              </a:rPr>
              <a:t>  /iStockphoto.com</a:t>
            </a:r>
            <a:endParaRPr lang="en-US" sz="800" dirty="0">
              <a:solidFill>
                <a:schemeClr val="bg1">
                  <a:lumMod val="6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8229600" cy="990600"/>
          </a:xfrm>
        </p:spPr>
        <p:txBody>
          <a:bodyPr>
            <a:normAutofit/>
          </a:bodyPr>
          <a:lstStyle/>
          <a:p>
            <a:r>
              <a:rPr lang="en-US" dirty="0" smtClean="0"/>
              <a:t>Saint Anselm: One Proof </a:t>
            </a:r>
            <a:br>
              <a:rPr lang="en-US" dirty="0" smtClean="0"/>
            </a:br>
            <a:r>
              <a:rPr lang="en-US" dirty="0" smtClean="0"/>
              <a:t>of God’s Existence</a:t>
            </a:r>
            <a:endParaRPr lang="en-US" dirty="0"/>
          </a:p>
        </p:txBody>
      </p:sp>
      <p:sp>
        <p:nvSpPr>
          <p:cNvPr id="3" name="Content Placeholder 2"/>
          <p:cNvSpPr>
            <a:spLocks noGrp="1"/>
          </p:cNvSpPr>
          <p:nvPr>
            <p:ph idx="1"/>
          </p:nvPr>
        </p:nvSpPr>
        <p:spPr>
          <a:xfrm>
            <a:off x="1371600" y="2209800"/>
            <a:ext cx="3962400" cy="3916363"/>
          </a:xfrm>
        </p:spPr>
        <p:txBody>
          <a:bodyPr/>
          <a:lstStyle/>
          <a:p>
            <a:r>
              <a:rPr lang="en-US" dirty="0" smtClean="0"/>
              <a:t>God is “that than which nothing greater can be thought.”</a:t>
            </a:r>
          </a:p>
          <a:p>
            <a:r>
              <a:rPr lang="en-US" dirty="0" smtClean="0"/>
              <a:t>It is greater to exist in reality than to exist merely in the mind.</a:t>
            </a:r>
          </a:p>
          <a:p>
            <a:r>
              <a:rPr lang="en-US" dirty="0" smtClean="0"/>
              <a:t>Following from this, God must exist in reality, not only in the mind.</a:t>
            </a:r>
            <a:endParaRPr lang="en-US" dirty="0"/>
          </a:p>
        </p:txBody>
      </p:sp>
      <p:pic>
        <p:nvPicPr>
          <p:cNvPr id="5" name="Picture 4" descr="Slide 6_iStock_34464324_Large.jpg"/>
          <p:cNvPicPr>
            <a:picLocks noChangeAspect="1"/>
          </p:cNvPicPr>
          <p:nvPr/>
        </p:nvPicPr>
        <p:blipFill>
          <a:blip r:embed="rId3" cstate="print"/>
          <a:stretch>
            <a:fillRect/>
          </a:stretch>
        </p:blipFill>
        <p:spPr>
          <a:xfrm>
            <a:off x="5486400" y="1066800"/>
            <a:ext cx="3100566" cy="4419600"/>
          </a:xfrm>
          <a:prstGeom prst="rect">
            <a:avLst/>
          </a:prstGeom>
        </p:spPr>
      </p:pic>
      <p:sp>
        <p:nvSpPr>
          <p:cNvPr id="6" name="TextBox 5"/>
          <p:cNvSpPr txBox="1"/>
          <p:nvPr/>
        </p:nvSpPr>
        <p:spPr bwMode="auto">
          <a:xfrm>
            <a:off x="5486400" y="5423356"/>
            <a:ext cx="3352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Janka</a:t>
            </a:r>
            <a:r>
              <a:rPr lang="en-US" sz="800" dirty="0" smtClean="0">
                <a:solidFill>
                  <a:schemeClr val="bg1">
                    <a:lumMod val="65000"/>
                  </a:schemeClr>
                </a:solidFill>
              </a:rPr>
              <a:t> </a:t>
            </a:r>
            <a:r>
              <a:rPr lang="en-US" sz="800" dirty="0" err="1" smtClean="0">
                <a:solidFill>
                  <a:schemeClr val="bg1">
                    <a:lumMod val="65000"/>
                  </a:schemeClr>
                </a:solidFill>
              </a:rPr>
              <a:t>Dharmasena</a:t>
            </a:r>
            <a:r>
              <a:rPr lang="en-US" sz="800" dirty="0" smtClean="0">
                <a:solidFill>
                  <a:schemeClr val="bg1">
                    <a:lumMod val="65000"/>
                  </a:schemeClr>
                </a:solidFill>
              </a:rPr>
              <a:t> /iStockphoto.com</a:t>
            </a:r>
            <a:endParaRPr lang="en-US" sz="800" dirty="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Saint Thomas Aquinas</a:t>
            </a:r>
            <a:endParaRPr lang="en-US" dirty="0"/>
          </a:p>
        </p:txBody>
      </p:sp>
      <p:sp>
        <p:nvSpPr>
          <p:cNvPr id="3" name="Content Placeholder 2"/>
          <p:cNvSpPr>
            <a:spLocks noGrp="1"/>
          </p:cNvSpPr>
          <p:nvPr>
            <p:ph idx="1"/>
          </p:nvPr>
        </p:nvSpPr>
        <p:spPr>
          <a:xfrm>
            <a:off x="1371600" y="1752600"/>
            <a:ext cx="3810000" cy="4373563"/>
          </a:xfrm>
        </p:spPr>
        <p:txBody>
          <a:bodyPr/>
          <a:lstStyle/>
          <a:p>
            <a:r>
              <a:rPr lang="en-US" dirty="0" smtClean="0"/>
              <a:t>Aquinas is arguably the most influential scholastic theologian.</a:t>
            </a:r>
          </a:p>
          <a:p>
            <a:r>
              <a:rPr lang="en-US" dirty="0" smtClean="0"/>
              <a:t>He is best known for his twenty-one volume work, </a:t>
            </a:r>
            <a:r>
              <a:rPr lang="en-US" i="1" dirty="0" smtClean="0"/>
              <a:t>Summa </a:t>
            </a:r>
            <a:r>
              <a:rPr lang="en-US" i="1" dirty="0" err="1" smtClean="0"/>
              <a:t>Theologiae</a:t>
            </a:r>
            <a:r>
              <a:rPr lang="en-US" i="1" dirty="0" smtClean="0"/>
              <a:t>.</a:t>
            </a:r>
            <a:endParaRPr lang="en-US" dirty="0" smtClean="0"/>
          </a:p>
          <a:p>
            <a:r>
              <a:rPr lang="en-US" dirty="0" smtClean="0"/>
              <a:t>Aquinas taught that the reality of God can be logically demonstrated in five ways.</a:t>
            </a:r>
            <a:endParaRPr lang="en-US" dirty="0"/>
          </a:p>
        </p:txBody>
      </p:sp>
      <p:pic>
        <p:nvPicPr>
          <p:cNvPr id="4" name="Picture 3" descr="Slide 7_shutterstock_53788012.jpg"/>
          <p:cNvPicPr>
            <a:picLocks noChangeAspect="1"/>
          </p:cNvPicPr>
          <p:nvPr/>
        </p:nvPicPr>
        <p:blipFill>
          <a:blip r:embed="rId3" cstate="print"/>
          <a:stretch>
            <a:fillRect/>
          </a:stretch>
        </p:blipFill>
        <p:spPr>
          <a:xfrm>
            <a:off x="5562600" y="1066800"/>
            <a:ext cx="3048000" cy="4572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TextBox 4"/>
          <p:cNvSpPr txBox="1"/>
          <p:nvPr/>
        </p:nvSpPr>
        <p:spPr bwMode="auto">
          <a:xfrm>
            <a:off x="5791200" y="5715000"/>
            <a:ext cx="3352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Tupungato / Shutterstock.com</a:t>
            </a:r>
            <a:endParaRPr lang="en-US" sz="800" dirty="0">
              <a:solidFill>
                <a:schemeClr val="bg1">
                  <a:lumMod val="6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and Second Proofs</a:t>
            </a:r>
            <a:endParaRPr lang="en-US" dirty="0"/>
          </a:p>
        </p:txBody>
      </p:sp>
      <p:sp>
        <p:nvSpPr>
          <p:cNvPr id="3" name="Content Placeholder 2"/>
          <p:cNvSpPr>
            <a:spLocks noGrp="1"/>
          </p:cNvSpPr>
          <p:nvPr>
            <p:ph idx="1"/>
          </p:nvPr>
        </p:nvSpPr>
        <p:spPr/>
        <p:txBody>
          <a:bodyPr/>
          <a:lstStyle/>
          <a:p>
            <a:r>
              <a:rPr lang="en-US" dirty="0" smtClean="0"/>
              <a:t>Everything is always moving and changing.</a:t>
            </a:r>
          </a:p>
          <a:p>
            <a:r>
              <a:rPr lang="en-US" dirty="0" smtClean="0"/>
              <a:t>God is the First Mover who set everything in motion and still guides our actions.</a:t>
            </a:r>
          </a:p>
          <a:p>
            <a:r>
              <a:rPr lang="en-US" dirty="0" smtClean="0"/>
              <a:t>Similarly, God is the First Efficient Cause, the uncaused cause of all that exists.</a:t>
            </a:r>
            <a:endParaRPr lang="en-US" dirty="0"/>
          </a:p>
        </p:txBody>
      </p:sp>
      <p:pic>
        <p:nvPicPr>
          <p:cNvPr id="4" name="Picture 3" descr="Slide 8_shutterstock_92353765.jpg"/>
          <p:cNvPicPr>
            <a:picLocks noChangeAspect="1"/>
          </p:cNvPicPr>
          <p:nvPr/>
        </p:nvPicPr>
        <p:blipFill>
          <a:blip r:embed="rId3" cstate="print"/>
          <a:stretch>
            <a:fillRect/>
          </a:stretch>
        </p:blipFill>
        <p:spPr>
          <a:xfrm>
            <a:off x="2743200" y="4090094"/>
            <a:ext cx="3657600" cy="246310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4908323" y="4845279"/>
            <a:ext cx="3352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Pakhnyushcha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Proof: Contingency</a:t>
            </a:r>
            <a:endParaRPr lang="en-US" dirty="0"/>
          </a:p>
        </p:txBody>
      </p:sp>
      <p:sp>
        <p:nvSpPr>
          <p:cNvPr id="3" name="Content Placeholder 2"/>
          <p:cNvSpPr>
            <a:spLocks noGrp="1"/>
          </p:cNvSpPr>
          <p:nvPr>
            <p:ph idx="1"/>
          </p:nvPr>
        </p:nvSpPr>
        <p:spPr/>
        <p:txBody>
          <a:bodyPr/>
          <a:lstStyle/>
          <a:p>
            <a:r>
              <a:rPr lang="en-US" dirty="0" smtClean="0"/>
              <a:t>Things came into existence because of something else.</a:t>
            </a:r>
          </a:p>
          <a:p>
            <a:r>
              <a:rPr lang="en-US" dirty="0" smtClean="0"/>
              <a:t>Things cannot exist </a:t>
            </a:r>
            <a:br>
              <a:rPr lang="en-US" dirty="0" smtClean="0"/>
            </a:br>
            <a:r>
              <a:rPr lang="en-US" dirty="0" smtClean="0"/>
              <a:t>without a Necessary </a:t>
            </a:r>
            <a:br>
              <a:rPr lang="en-US" dirty="0" smtClean="0"/>
            </a:br>
            <a:r>
              <a:rPr lang="en-US" dirty="0" smtClean="0"/>
              <a:t>Being, who creates </a:t>
            </a:r>
            <a:br>
              <a:rPr lang="en-US" dirty="0" smtClean="0"/>
            </a:br>
            <a:r>
              <a:rPr lang="en-US" dirty="0" smtClean="0"/>
              <a:t>but is not created.</a:t>
            </a:r>
          </a:p>
          <a:p>
            <a:r>
              <a:rPr lang="en-US" dirty="0" smtClean="0"/>
              <a:t>That Necessary Being </a:t>
            </a:r>
            <a:br>
              <a:rPr lang="en-US" dirty="0" smtClean="0"/>
            </a:br>
            <a:r>
              <a:rPr lang="en-US" dirty="0" smtClean="0"/>
              <a:t>is God.</a:t>
            </a:r>
          </a:p>
          <a:p>
            <a:endParaRPr lang="en-US" dirty="0"/>
          </a:p>
        </p:txBody>
      </p:sp>
      <p:pic>
        <p:nvPicPr>
          <p:cNvPr id="4" name="Picture 3" descr="Slide 9_shutterstock_126885119.jpg"/>
          <p:cNvPicPr>
            <a:picLocks noChangeAspect="1"/>
          </p:cNvPicPr>
          <p:nvPr/>
        </p:nvPicPr>
        <p:blipFill>
          <a:blip r:embed="rId3" cstate="print"/>
          <a:srcRect r="9727"/>
          <a:stretch>
            <a:fillRect/>
          </a:stretch>
        </p:blipFill>
        <p:spPr>
          <a:xfrm>
            <a:off x="5334000" y="2514600"/>
            <a:ext cx="3352800" cy="2971800"/>
          </a:xfrm>
          <a:prstGeom prst="rect">
            <a:avLst/>
          </a:prstGeom>
          <a:ln>
            <a:noFill/>
          </a:ln>
          <a:effectLst>
            <a:softEdge rad="112500"/>
          </a:effectLst>
        </p:spPr>
      </p:pic>
      <p:sp>
        <p:nvSpPr>
          <p:cNvPr id="5" name="TextBox 4"/>
          <p:cNvSpPr txBox="1"/>
          <p:nvPr/>
        </p:nvSpPr>
        <p:spPr bwMode="auto">
          <a:xfrm>
            <a:off x="5410200" y="5347156"/>
            <a:ext cx="3352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operafotografca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412</TotalTime>
  <Words>955</Words>
  <Application>Microsoft Macintosh PowerPoint</Application>
  <PresentationFormat>On-screen Show (4:3)</PresentationFormat>
  <Paragraphs>99</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LIC Presentation template</vt:lpstr>
      <vt:lpstr>Natural Revelation</vt:lpstr>
      <vt:lpstr>Natural Revelation</vt:lpstr>
      <vt:lpstr>Sacred Scripture and Natural Revelation</vt:lpstr>
      <vt:lpstr>Natural Revelation and the Church Fathers</vt:lpstr>
      <vt:lpstr>Natural Revelation and Scholastic Theology</vt:lpstr>
      <vt:lpstr>Saint Anselm: One Proof  of God’s Existence</vt:lpstr>
      <vt:lpstr>Saint Thomas Aquinas</vt:lpstr>
      <vt:lpstr>First and Second Proofs</vt:lpstr>
      <vt:lpstr>The Third Proof: Contingency</vt:lpstr>
      <vt:lpstr>The Fourth Proof: Perfection</vt:lpstr>
      <vt:lpstr>The Fifth Proof: Intelligent Being</vt:lpstr>
      <vt:lpstr>Vatican Council I to  the Present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34</cp:revision>
  <dcterms:created xsi:type="dcterms:W3CDTF">2011-01-10T17:35:40Z</dcterms:created>
  <dcterms:modified xsi:type="dcterms:W3CDTF">2015-02-24T18:10:06Z</dcterms:modified>
</cp:coreProperties>
</file>