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9" r:id="rId13"/>
    <p:sldId id="282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6" r:id="rId31"/>
    <p:sldId id="297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>
      <p:cViewPr varScale="1">
        <p:scale>
          <a:sx n="119" d="100"/>
          <a:sy n="119" d="100"/>
        </p:scale>
        <p:origin x="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47C34-7869-4646-9C11-5846E5F84E17}" type="datetimeFigureOut">
              <a:rPr lang="es-MX" smtClean="0"/>
              <a:pPr/>
              <a:t>11/10/17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F9E4-8ECD-4FA8-9416-E81D3A1E9E69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52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CONFIRMATION</a:t>
            </a:r>
            <a:br>
              <a:rPr lang="es-MX" dirty="0" smtClean="0"/>
            </a:br>
            <a:r>
              <a:rPr lang="es-MX" dirty="0" smtClean="0"/>
              <a:t>CONFIRMACION </a:t>
            </a:r>
            <a:endParaRPr lang="es-MX" dirty="0"/>
          </a:p>
        </p:txBody>
      </p:sp>
      <p:pic>
        <p:nvPicPr>
          <p:cNvPr id="1027" name="Picture 3" descr="C:\Users\Lekstrom\AppData\Local\Microsoft\Windows\INetCache\IE\X47P7S2D\St-Marys-confirmation-Todays-Catholic-09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981200"/>
            <a:ext cx="5562600" cy="41719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The Service </a:t>
            </a:r>
            <a:r>
              <a:rPr lang="en-US" b="1" dirty="0" smtClean="0"/>
              <a:t>Project</a:t>
            </a:r>
            <a:r>
              <a:rPr lang="en-US" dirty="0"/>
              <a:t/>
            </a:r>
            <a:br>
              <a:rPr lang="en-US" dirty="0"/>
            </a:br>
            <a:r>
              <a:rPr lang="es-ES" b="1" dirty="0"/>
              <a:t>El Proyecto de </a:t>
            </a:r>
            <a:r>
              <a:rPr lang="es-ES" b="1" dirty="0" smtClean="0"/>
              <a:t>Servicio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Notice that the service project must be completed by </a:t>
            </a:r>
            <a:r>
              <a:rPr lang="en-US" dirty="0" smtClean="0"/>
              <a:t>[date]. </a:t>
            </a:r>
            <a:endParaRPr lang="en-US" dirty="0"/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/>
          <a:p>
            <a:pPr lvl="0">
              <a:buNone/>
            </a:pPr>
            <a:r>
              <a:rPr lang="es-ES" dirty="0" smtClean="0"/>
              <a:t>Dense cuenta </a:t>
            </a:r>
            <a:r>
              <a:rPr lang="es-ES" dirty="0"/>
              <a:t>que el proyecto de servicio debe estar terminado para el </a:t>
            </a:r>
            <a:r>
              <a:rPr lang="es-ES" dirty="0" smtClean="0"/>
              <a:t>[fecha].</a:t>
            </a:r>
            <a:endParaRPr lang="en-US" dirty="0"/>
          </a:p>
          <a:p>
            <a:pPr>
              <a:buNone/>
            </a:pP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090046"/>
            <a:ext cx="6115050" cy="256951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Service Project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El Proyecto de Servicio</a:t>
            </a:r>
            <a:r>
              <a:rPr lang="en-US" dirty="0" smtClean="0"/>
              <a:t/>
            </a:r>
            <a:br>
              <a:rPr lang="en-US" dirty="0" smtClean="0"/>
            </a:b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387600"/>
            <a:ext cx="6705600" cy="447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/>
              <a:t>During Gathered Session 2, </a:t>
            </a:r>
            <a:r>
              <a:rPr lang="en-US" dirty="0" smtClean="0"/>
              <a:t>[date], </a:t>
            </a:r>
            <a:r>
              <a:rPr lang="en-US" dirty="0"/>
              <a:t>we will identify service projects.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/>
          <a:lstStyle/>
          <a:p>
            <a:pPr lvl="0">
              <a:buNone/>
            </a:pPr>
            <a:r>
              <a:rPr lang="es-ES" dirty="0"/>
              <a:t>Durante la </a:t>
            </a:r>
            <a:r>
              <a:rPr lang="es-ES" dirty="0" smtClean="0"/>
              <a:t>segunda sesión en comunidad, [fecha], identificaremos </a:t>
            </a:r>
            <a:r>
              <a:rPr lang="es-ES" dirty="0"/>
              <a:t>los proyectos de servicio</a:t>
            </a:r>
            <a:r>
              <a:rPr lang="es-ES" dirty="0" smtClean="0"/>
              <a:t>.</a:t>
            </a:r>
          </a:p>
          <a:p>
            <a:pPr lvl="0">
              <a:buNone/>
            </a:pPr>
            <a:endParaRPr lang="en-US" dirty="0"/>
          </a:p>
          <a:p>
            <a:pPr>
              <a:buNone/>
            </a:pPr>
            <a:endParaRPr lang="es-MX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Service Project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El Proyecto de Servicio</a:t>
            </a:r>
            <a:r>
              <a:rPr lang="en-US" dirty="0" smtClean="0"/>
              <a:t/>
            </a:r>
            <a:br>
              <a:rPr lang="en-US" dirty="0" smtClean="0"/>
            </a:br>
            <a:endParaRPr lang="es-MX" dirty="0"/>
          </a:p>
        </p:txBody>
      </p:sp>
      <p:pic>
        <p:nvPicPr>
          <p:cNvPr id="3075" name="Picture 3" descr="C:\Users\Lekstrom\AppData\Local\Microsoft\Windows\INetCache\IE\5DUA813L\questi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350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73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Choosing a Saint Name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Elegir un nombre de un santo </a:t>
            </a:r>
            <a:r>
              <a:rPr lang="en-US" dirty="0" smtClean="0"/>
              <a:t/>
            </a:r>
            <a:br>
              <a:rPr lang="en-US" dirty="0" smtClean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605" y="2011734"/>
            <a:ext cx="4038600" cy="4525963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Confirmation candidates may choose a saint name other than their own name.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330" y="2011733"/>
            <a:ext cx="4038600" cy="4525963"/>
          </a:xfrm>
        </p:spPr>
        <p:txBody>
          <a:bodyPr/>
          <a:lstStyle/>
          <a:p>
            <a:pPr lvl="0"/>
            <a:r>
              <a:rPr lang="es-ES" dirty="0" smtClean="0"/>
              <a:t>Los candidatos de la confirmación pueden elegir un nombre de un santo que no sea su propio nombre.</a:t>
            </a:r>
            <a:endParaRPr lang="en-US" dirty="0"/>
          </a:p>
        </p:txBody>
      </p:sp>
      <p:pic>
        <p:nvPicPr>
          <p:cNvPr id="3077" name="Picture 5" descr="C:\Users\Lekstrom\AppData\Local\Microsoft\Windows\INetCache\IE\5DUA813L\Saints_of_the_Catholic_Churc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72855"/>
            <a:ext cx="3505200" cy="261121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Choosing a Saint Name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Elegir un nombre de un santo </a:t>
            </a:r>
            <a:r>
              <a:rPr lang="en-US" dirty="0" smtClean="0"/>
              <a:t/>
            </a:r>
            <a:br>
              <a:rPr lang="en-US" dirty="0" smtClean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63762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This is optional and not required by Canon Law. </a:t>
            </a:r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en-US" dirty="0" smtClean="0"/>
              <a:t>Traditionally, this is a custom in the United States, but not in Latin American countries.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63762"/>
            <a:ext cx="4038600" cy="4525963"/>
          </a:xfrm>
        </p:spPr>
        <p:txBody>
          <a:bodyPr/>
          <a:lstStyle/>
          <a:p>
            <a:pPr lvl="0"/>
            <a:r>
              <a:rPr lang="es-ES" dirty="0" smtClean="0"/>
              <a:t>Esto es opcional y no es requerido por la Ley Canónica.</a:t>
            </a:r>
            <a:endParaRPr lang="en-US" dirty="0" smtClean="0"/>
          </a:p>
          <a:p>
            <a:pPr lvl="0"/>
            <a:r>
              <a:rPr lang="es-ES" dirty="0" smtClean="0"/>
              <a:t>Tradicionalmente, este es una costumbre en los Estados Unidos, pero no en los países latinoamericanos.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Choosing a Saint Name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Elegir un nombre de un santo </a:t>
            </a:r>
            <a:r>
              <a:rPr lang="en-US" dirty="0" smtClean="0"/>
              <a:t/>
            </a:r>
            <a:br>
              <a:rPr lang="en-US" dirty="0" smtClean="0"/>
            </a:br>
            <a:endParaRPr lang="es-MX" dirty="0"/>
          </a:p>
        </p:txBody>
      </p:sp>
      <p:pic>
        <p:nvPicPr>
          <p:cNvPr id="8" name="Picture 3" descr="C:\Users\Lekstrom\AppData\Local\Microsoft\Windows\INetCache\IE\5DUA813L\questi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350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Confirmation Sponsor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 Patrocinador de la Confirmación</a:t>
            </a:r>
            <a:r>
              <a:rPr lang="en-US" dirty="0" smtClean="0"/>
              <a:t/>
            </a:r>
            <a:br>
              <a:rPr lang="en-US" dirty="0" smtClean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8283"/>
            <a:ext cx="4038600" cy="4525963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Confirmation candidates will submit the name of their Confirmation sponsor during online e-learning Module 4.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283"/>
            <a:ext cx="4038600" cy="4525963"/>
          </a:xfrm>
        </p:spPr>
        <p:txBody>
          <a:bodyPr/>
          <a:lstStyle/>
          <a:p>
            <a:pPr lvl="0">
              <a:buNone/>
            </a:pPr>
            <a:r>
              <a:rPr lang="es-ES" dirty="0" smtClean="0"/>
              <a:t>Los candidatos de confirmación presentarán el nombre de su patrocinador de la confirmación durante el Módulo 4 del aprendizaje electrónico.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7180" name="Picture 12" descr="C:\Users\Lekstrom\AppData\Local\Microsoft\Windows\INetCache\IE\25LK3CWU\Confirmation_in_Mostar_2013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67299"/>
            <a:ext cx="3124200" cy="207511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Confirmation Sponsor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 Patrocinador de la Confirmación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sz="2400" dirty="0" smtClean="0"/>
              <a:t>Guidelines . . .</a:t>
            </a:r>
          </a:p>
          <a:p>
            <a:pPr lvl="0"/>
            <a:r>
              <a:rPr lang="en-US" sz="2400" dirty="0" smtClean="0"/>
              <a:t>Must be 16 years of age or older</a:t>
            </a:r>
          </a:p>
          <a:p>
            <a:pPr lvl="0"/>
            <a:r>
              <a:rPr lang="en-US" sz="2400" dirty="0" smtClean="0"/>
              <a:t>Have received the Sacraments of Baptism, Eucharist, and Confirmation in the Catholic Church. </a:t>
            </a:r>
          </a:p>
          <a:p>
            <a:pPr lvl="0"/>
            <a:r>
              <a:rPr lang="en-US" sz="2400" dirty="0" smtClean="0"/>
              <a:t>Is an active Catholic: attends mass on Sundays and Holy Days of Obligation; receives the sacraments of the Church regularly.</a:t>
            </a:r>
          </a:p>
          <a:p>
            <a:pPr lvl="0"/>
            <a:r>
              <a:rPr lang="en-US" sz="2400" dirty="0" smtClean="0"/>
              <a:t>If married, is married according to the laws of the Catholic Church.</a:t>
            </a:r>
          </a:p>
          <a:p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s-ES" sz="2400" dirty="0" smtClean="0"/>
              <a:t>Directrices . . . </a:t>
            </a:r>
          </a:p>
          <a:p>
            <a:pPr lvl="0"/>
            <a:r>
              <a:rPr lang="es-ES" sz="2400" dirty="0" smtClean="0"/>
              <a:t>Debe tener 16 años de edad o más</a:t>
            </a:r>
            <a:endParaRPr lang="en-US" sz="2400" dirty="0" smtClean="0"/>
          </a:p>
          <a:p>
            <a:pPr lvl="0"/>
            <a:r>
              <a:rPr lang="es-ES" sz="2400" dirty="0" smtClean="0"/>
              <a:t>Ha recibido los Sacramentos del Bautismo, la Eucaristía y la Confirmación en la Iglesia Católica.</a:t>
            </a:r>
            <a:endParaRPr lang="en-US" sz="2400" dirty="0" smtClean="0"/>
          </a:p>
          <a:p>
            <a:pPr lvl="0"/>
            <a:r>
              <a:rPr lang="es-ES" sz="2400" dirty="0" smtClean="0"/>
              <a:t>Es un católico activo: asiste a la misa los domingos y días santos de obligación; recibe regularmente los sacramentos de la Iglesia.</a:t>
            </a:r>
            <a:endParaRPr lang="en-US" sz="2400" dirty="0" smtClean="0"/>
          </a:p>
          <a:p>
            <a:pPr lvl="0"/>
            <a:r>
              <a:rPr lang="es-ES" sz="2400" dirty="0" smtClean="0"/>
              <a:t>Si está casado, está casado según las leyes de la Iglesia Católica.</a:t>
            </a:r>
            <a:endParaRPr lang="en-US" sz="2400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Welcome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Bienvenidos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Welcome </a:t>
            </a:r>
            <a:r>
              <a:rPr lang="en-US" dirty="0"/>
              <a:t>to </a:t>
            </a:r>
            <a:r>
              <a:rPr lang="en-US" u="sng" dirty="0"/>
              <a:t>Called to Mercy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purpose of this meeting is to 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introduce </a:t>
            </a:r>
            <a:r>
              <a:rPr lang="en-US" dirty="0"/>
              <a:t>you to our new Confirmation preparation program </a:t>
            </a:r>
            <a:r>
              <a:rPr lang="en-US" dirty="0" smtClean="0"/>
              <a:t>and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provide </a:t>
            </a:r>
            <a:r>
              <a:rPr lang="en-US" dirty="0"/>
              <a:t>you all the information you will need to sign up and begin the program.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Bienvenidos </a:t>
            </a:r>
            <a:r>
              <a:rPr lang="es-ES" dirty="0"/>
              <a:t>a </a:t>
            </a:r>
            <a:r>
              <a:rPr lang="es-ES" u="sng" dirty="0"/>
              <a:t>Llamado a la Misericordia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propósito de esta reunión es </a:t>
            </a: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presentarle </a:t>
            </a:r>
            <a:r>
              <a:rPr lang="es-ES" dirty="0"/>
              <a:t>nuestro nuevo programa de preparación para la Confirmación y </a:t>
            </a: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proporcionarle </a:t>
            </a:r>
            <a:r>
              <a:rPr lang="es-ES" dirty="0"/>
              <a:t>toda la información que necesitará para inscribirse y comenzar el programa.</a:t>
            </a:r>
            <a:endParaRPr lang="en-US" dirty="0"/>
          </a:p>
          <a:p>
            <a:pPr>
              <a:buNone/>
            </a:pP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Confirmation Sponsor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 Patrocinador de la Confirmación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136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Only one Confirmation sponsor is required. </a:t>
            </a:r>
          </a:p>
          <a:p>
            <a:pPr lvl="0"/>
            <a:r>
              <a:rPr lang="en-US" sz="2000" dirty="0" smtClean="0"/>
              <a:t>You may choose two sponsors, but only one will “sponsor” the Confirmation candidate during the rite of Confirmation and will be recorded in the Confirmation register.</a:t>
            </a:r>
          </a:p>
          <a:p>
            <a:pPr lvl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1362"/>
            <a:ext cx="4038600" cy="4525963"/>
          </a:xfrm>
        </p:spPr>
        <p:txBody>
          <a:bodyPr>
            <a:normAutofit/>
          </a:bodyPr>
          <a:lstStyle/>
          <a:p>
            <a:r>
              <a:rPr lang="es-MX" sz="2000" dirty="0" smtClean="0"/>
              <a:t>Sólo se requiere un patrocinador de confirmación. </a:t>
            </a:r>
          </a:p>
          <a:p>
            <a:r>
              <a:rPr lang="es-MX" sz="2000" dirty="0" smtClean="0"/>
              <a:t>Usted puede elegir dos patrocinadores, pero sólo uno "patrocinará" al candidato durante el rito de la Confirmación y será registrado en el registro de Confirmación. </a:t>
            </a:r>
            <a:endParaRPr lang="en-US" sz="2000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23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Confirmation Sponsor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 Patrocinador de la Confirmación</a:t>
            </a:r>
            <a:endParaRPr lang="es-MX" dirty="0"/>
          </a:p>
        </p:txBody>
      </p:sp>
      <p:pic>
        <p:nvPicPr>
          <p:cNvPr id="7" name="Picture 3" descr="C:\Users\Lekstrom\AppData\Local\Microsoft\Windows\INetCache\IE\5DUA813L\questi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90800"/>
            <a:ext cx="6350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Online E-Learning Modules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s-MX" sz="4000" b="1" dirty="0" smtClean="0"/>
              <a:t>Módulos</a:t>
            </a:r>
            <a:r>
              <a:rPr lang="en-US" sz="4000" b="1" dirty="0" smtClean="0"/>
              <a:t> de </a:t>
            </a:r>
            <a:r>
              <a:rPr lang="es-MX" sz="4000" b="1" dirty="0" smtClean="0"/>
              <a:t>aprendizaje electrónico</a:t>
            </a:r>
            <a:endParaRPr lang="es-MX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7562"/>
            <a:ext cx="4038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Each young person needs two things to complete the online e-learning modules.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00" y="3413888"/>
            <a:ext cx="4343399" cy="319963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7562"/>
            <a:ext cx="4038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ES" dirty="0" smtClean="0"/>
              <a:t>Cada joven necesita dos cosas para completar los módulos por internet: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41"/>
            <a:ext cx="8229600" cy="14017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Online E-Learning Modules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s-MX" sz="4000" b="1" dirty="0" smtClean="0"/>
              <a:t>Módulos</a:t>
            </a:r>
            <a:r>
              <a:rPr lang="en-US" sz="4000" b="1" dirty="0" smtClean="0"/>
              <a:t> de </a:t>
            </a:r>
            <a:r>
              <a:rPr lang="es-MX" sz="4000" b="1" dirty="0" smtClean="0"/>
              <a:t>aprendizaje electrónico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3"/>
            <a:ext cx="4038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600" dirty="0" smtClean="0"/>
              <a:t>A smartphone, tablet, laptop, or desktop computer </a:t>
            </a:r>
          </a:p>
          <a:p>
            <a:pPr marL="514350" lvl="0" indent="-514350">
              <a:buNone/>
            </a:pPr>
            <a:r>
              <a:rPr lang="en-US" sz="2600" dirty="0" smtClean="0"/>
              <a:t>Note: The modules are accessed through a website, so any web-enabled device that can access the Internet will work.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3"/>
            <a:ext cx="4038600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s-ES" dirty="0" smtClean="0"/>
              <a:t>1</a:t>
            </a:r>
            <a:r>
              <a:rPr lang="es-ES" sz="2600" dirty="0" smtClean="0"/>
              <a:t>. Un </a:t>
            </a:r>
            <a:r>
              <a:rPr lang="es-ES" sz="2600" dirty="0" err="1" smtClean="0"/>
              <a:t>smartphone</a:t>
            </a:r>
            <a:r>
              <a:rPr lang="es-ES" sz="2600" dirty="0" smtClean="0"/>
              <a:t> (un teléfono inteligente), una tableta, una computadora portátil o una computadora de escritorio</a:t>
            </a:r>
            <a:endParaRPr lang="en-US" sz="2600" dirty="0" smtClean="0"/>
          </a:p>
          <a:p>
            <a:pPr lvl="0">
              <a:buNone/>
            </a:pPr>
            <a:r>
              <a:rPr lang="es-ES" sz="2600" dirty="0" smtClean="0"/>
              <a:t>Nota: Se accede a los módulos a través del internet, por lo que cualquier aparato que tenga Internet funcionará.</a:t>
            </a:r>
            <a:endParaRPr lang="en-US" sz="2600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22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Online E-Learning Modules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s-MX" sz="4000" b="1" dirty="0" smtClean="0"/>
              <a:t>Módulos</a:t>
            </a:r>
            <a:r>
              <a:rPr lang="en-US" sz="4000" b="1" dirty="0" smtClean="0"/>
              <a:t> de </a:t>
            </a:r>
            <a:r>
              <a:rPr lang="es-MX" sz="4000" b="1" dirty="0" smtClean="0"/>
              <a:t>aprendizaje electrónico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6784"/>
            <a:ext cx="4038600" cy="4525963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2. Internet access (modem, Wi-Fi, or cellular connection)</a:t>
            </a:r>
          </a:p>
          <a:p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6809" y="2186784"/>
            <a:ext cx="4038600" cy="4525963"/>
          </a:xfrm>
        </p:spPr>
        <p:txBody>
          <a:bodyPr/>
          <a:lstStyle/>
          <a:p>
            <a:pPr lvl="0">
              <a:buNone/>
            </a:pPr>
            <a:r>
              <a:rPr lang="es-ES" dirty="0" smtClean="0"/>
              <a:t>2. Acceso al Internet (módem, conexión de </a:t>
            </a:r>
            <a:r>
              <a:rPr lang="es-ES" dirty="0" err="1" smtClean="0"/>
              <a:t>Wi</a:t>
            </a:r>
            <a:r>
              <a:rPr lang="es-ES" dirty="0" smtClean="0"/>
              <a:t>-Fi o celular)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4343400" cy="28956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3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Online E-Learning Modules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Módulos</a:t>
            </a:r>
            <a:r>
              <a:rPr lang="en-US" b="1" dirty="0" smtClean="0"/>
              <a:t> de </a:t>
            </a:r>
            <a:r>
              <a:rPr lang="es-MX" b="1" dirty="0" smtClean="0"/>
              <a:t>aprendizaje electrónico</a:t>
            </a:r>
            <a:endParaRPr lang="es-MX" dirty="0"/>
          </a:p>
        </p:txBody>
      </p:sp>
      <p:pic>
        <p:nvPicPr>
          <p:cNvPr id="7" name="Picture 3" descr="C:\Users\Lekstrom\AppData\Local\Microsoft\Windows\INetCache\IE\5DUA813L\questi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350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Questions and Answers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Preguntas y Respuestas</a:t>
            </a:r>
            <a:r>
              <a:rPr lang="en-US" dirty="0" smtClean="0"/>
              <a:t/>
            </a:r>
            <a:br>
              <a:rPr lang="en-US" dirty="0" smtClean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Will we be asked to pay for the online program?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No. Your registration fees paid for this program. You should not be asked for any money or asked to provide any financial information.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¿Se nos pedirá que paguemos por el programa?</a:t>
            </a:r>
            <a:br>
              <a:rPr lang="es-ES" b="1" dirty="0" smtClean="0"/>
            </a:br>
            <a:r>
              <a:rPr lang="es-ES" dirty="0" smtClean="0"/>
              <a:t>No. Sus cuotas de inscripción han sido pagadas por este</a:t>
            </a:r>
            <a:r>
              <a:rPr lang="en-US" dirty="0" smtClean="0"/>
              <a:t> </a:t>
            </a:r>
            <a:r>
              <a:rPr lang="es-ES" dirty="0" smtClean="0"/>
              <a:t>programa. No se le debe pedir dinero ni se le pide que proporcione información financiera.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and Answers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Preguntas y Respuestas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US" b="1" dirty="0" smtClean="0"/>
              <a:t>Do the young people connect to the rest of their group online?</a:t>
            </a:r>
            <a:endParaRPr lang="en-US" dirty="0" smtClean="0"/>
          </a:p>
          <a:p>
            <a:pPr lvl="0"/>
            <a:r>
              <a:rPr lang="en-US" dirty="0" smtClean="0"/>
              <a:t>Each online learning module has some sort of activity that allows the young people to see the responses and posts of others in the program.</a:t>
            </a:r>
          </a:p>
          <a:p>
            <a:pPr lvl="0"/>
            <a:r>
              <a:rPr lang="en-US" dirty="0" smtClean="0"/>
              <a:t>The sharing and posting functions in the online learning modules comply with the Children’s Online Privacy Protection Act (COPPA).</a:t>
            </a:r>
          </a:p>
          <a:p>
            <a:pPr lvl="0"/>
            <a:r>
              <a:rPr lang="en-US" dirty="0" smtClean="0"/>
              <a:t>No personal information of the users is solicited, posted, or shared as part of the program.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dirty="0" smtClean="0"/>
              <a:t>2. ¿Los jóvenes se conectan con el resto de su grupo por internet?</a:t>
            </a:r>
            <a:endParaRPr lang="en-US" dirty="0" smtClean="0"/>
          </a:p>
          <a:p>
            <a:pPr lvl="0"/>
            <a:r>
              <a:rPr lang="es-ES" dirty="0" smtClean="0"/>
              <a:t>Cada módulo de aprendizaje electrónico tiene algún tipo de actividad que permite a los jóvenes ver las respuestas y las publicaciones de los demás en el programa.</a:t>
            </a:r>
            <a:endParaRPr lang="en-US" dirty="0" smtClean="0"/>
          </a:p>
          <a:p>
            <a:pPr lvl="0"/>
            <a:r>
              <a:rPr lang="es-ES" dirty="0" smtClean="0"/>
              <a:t>Las funciones de compartir y publicar en los módulos de aprendizaje electrónicos cumplen con la Ley de Protección de la Privacidad de Niños en Internet (COPPA).</a:t>
            </a:r>
            <a:endParaRPr lang="en-US" dirty="0" smtClean="0"/>
          </a:p>
          <a:p>
            <a:pPr lvl="0"/>
            <a:r>
              <a:rPr lang="es-ES" dirty="0" smtClean="0"/>
              <a:t>No se solicita, publica o comparte información personal de los usuarios como parte del programa.</a:t>
            </a:r>
            <a:endParaRPr lang="en-US" dirty="0" smtClean="0"/>
          </a:p>
          <a:p>
            <a:pPr lvl="0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kstrom\AppData\Local\Microsoft\Windows\INetCache\IE\5DUA813L\heart[1].jpg"/>
          <p:cNvPicPr>
            <a:picLocks noChangeAspect="1" noChangeArrowheads="1"/>
          </p:cNvPicPr>
          <p:nvPr/>
        </p:nvPicPr>
        <p:blipFill>
          <a:blip r:embed="rId2" cstate="print">
            <a:alphaModFix amt="60000"/>
          </a:blip>
          <a:srcRect/>
          <a:stretch>
            <a:fillRect/>
          </a:stretch>
        </p:blipFill>
        <p:spPr bwMode="auto">
          <a:xfrm>
            <a:off x="2209800" y="1295400"/>
            <a:ext cx="4267200" cy="510119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</a:t>
            </a:r>
            <a:r>
              <a:rPr lang="en-US" b="1" dirty="0"/>
              <a:t>Program’s Big </a:t>
            </a:r>
            <a:r>
              <a:rPr lang="en-US" b="1" dirty="0" smtClean="0"/>
              <a:t>Idea</a:t>
            </a:r>
            <a:br>
              <a:rPr lang="en-US" b="1" dirty="0" smtClean="0"/>
            </a:b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b="1" dirty="0"/>
              <a:t>La Gran Idea del Programa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/>
              <a:t>At the heart of this Confirmation formation program are Jesus’ teachings and the Church’s call to live as people of mercy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/>
          </a:p>
          <a:p>
            <a:pPr>
              <a:buNone/>
            </a:pP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s-ES" dirty="0"/>
              <a:t>En el corazón de este programa de formación para la Confirmación están las enseñanzas de Jesús y el llamado de la Iglesia a vivir como personas de misericordia.</a:t>
            </a:r>
            <a:endParaRPr lang="en-US" dirty="0"/>
          </a:p>
          <a:p>
            <a:pPr>
              <a:buNone/>
            </a:pP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and Answers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Preguntas y Respuestas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Although the program is accessed through a website, only individuals enrolled in your parish program (the young people and an adult administrator) can access posted and shared content.</a:t>
            </a:r>
          </a:p>
          <a:p>
            <a:pPr lvl="0"/>
            <a:r>
              <a:rPr lang="en-US" dirty="0" smtClean="0"/>
              <a:t>The program does not allow users to chat or converse with other users online. </a:t>
            </a:r>
          </a:p>
          <a:p>
            <a:pPr lvl="0"/>
            <a:r>
              <a:rPr lang="en-US" dirty="0" smtClean="0"/>
              <a:t>Many of the post functions are anonymous and show the aggregate responses, not individual responses.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dirty="0" smtClean="0"/>
              <a:t>Aunque el programa se accede a través de un sitio por internet, solo los individuos inscritos en su programa parroquial (los jóvenes y un administrador adulto) pueden acceder al contenido publicado y compartido.</a:t>
            </a:r>
            <a:endParaRPr lang="en-US" dirty="0" smtClean="0"/>
          </a:p>
          <a:p>
            <a:pPr lvl="0"/>
            <a:r>
              <a:rPr lang="es-ES" dirty="0" smtClean="0"/>
              <a:t>El programa no permite a los usuarios chatear (charlar) o conversar con otros usuarios por internet.</a:t>
            </a:r>
            <a:endParaRPr lang="en-US" dirty="0" smtClean="0"/>
          </a:p>
          <a:p>
            <a:pPr lvl="0"/>
            <a:r>
              <a:rPr lang="es-ES" dirty="0" smtClean="0"/>
              <a:t>Muchas de las publicaciones son anónimas y muestran las respuestas agregadas, no las respuestas individuales.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and Answers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Preguntas y Respuestas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b="1" dirty="0" smtClean="0"/>
              <a:t>What if a young person posts something inappropriate?</a:t>
            </a:r>
          </a:p>
          <a:p>
            <a:pPr lvl="0"/>
            <a:r>
              <a:rPr lang="en-US" dirty="0" smtClean="0"/>
              <a:t>There is a “flag” feature on all posts. If users see a post that they feel is inappropriate, they can flag it.</a:t>
            </a:r>
          </a:p>
          <a:p>
            <a:pPr lvl="0"/>
            <a:r>
              <a:rPr lang="en-US" dirty="0" smtClean="0"/>
              <a:t>The program director and group administrator will be notified that content has been flagged and can then review the content and delete it if necessary. </a:t>
            </a:r>
          </a:p>
          <a:p>
            <a:pPr lvl="0"/>
            <a:r>
              <a:rPr lang="en-US" dirty="0" smtClean="0"/>
              <a:t>Any inappropriate posts will result in immediate dismissal from the program. 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¿Qué pasa si un joven publica algo inapropiado?</a:t>
            </a:r>
            <a:endParaRPr lang="en-US" dirty="0" smtClean="0"/>
          </a:p>
          <a:p>
            <a:pPr lvl="0"/>
            <a:r>
              <a:rPr lang="es-ES" dirty="0" smtClean="0"/>
              <a:t>Hay una función "bandera" en todos los mensajes. Si los usuarios ven una publicación que consideran inapropiada, pueden marcarla.</a:t>
            </a:r>
            <a:endParaRPr lang="en-US" dirty="0" smtClean="0"/>
          </a:p>
          <a:p>
            <a:pPr lvl="0"/>
            <a:r>
              <a:rPr lang="es-ES" dirty="0" smtClean="0"/>
              <a:t>Se notificará al director del programa y al administrador del grupo que el contenido se ha marcado y, a continuación, puede revisar el contenido y eliminarlo si es necesario.</a:t>
            </a:r>
            <a:endParaRPr lang="en-US" dirty="0" smtClean="0"/>
          </a:p>
          <a:p>
            <a:pPr lvl="0"/>
            <a:r>
              <a:rPr lang="es-ES" dirty="0" smtClean="0"/>
              <a:t>Cualquier mensaje inapropiado resultará en la expulsión inmediata del programa.</a:t>
            </a:r>
            <a:endParaRPr lang="en-U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and Answers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Preguntas y Respuestas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US" b="1" dirty="0" smtClean="0"/>
              <a:t>How are young people held accountable for completing the online learning modules?</a:t>
            </a:r>
            <a:endParaRPr lang="en-US" dirty="0" smtClean="0"/>
          </a:p>
          <a:p>
            <a:pPr lvl="0"/>
            <a:r>
              <a:rPr lang="en-US" dirty="0" smtClean="0"/>
              <a:t>The director and group administrator can track the completion record of each young person. </a:t>
            </a:r>
          </a:p>
          <a:p>
            <a:pPr lvl="0"/>
            <a:r>
              <a:rPr lang="en-US" dirty="0" smtClean="0"/>
              <a:t>The group administrator can see if a module has been completed and can also see anything a young person has posted or shared as part of each module.</a:t>
            </a:r>
          </a:p>
          <a:p>
            <a:pPr lvl="0"/>
            <a:r>
              <a:rPr lang="en-US" dirty="0" smtClean="0"/>
              <a:t>The Faith Formation Office will also send reminders of dates by which the module is to be completed.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s-ES" b="1" dirty="0" smtClean="0"/>
              <a:t>¿Cómo los jóvenes se responsabilizan por completar los módulos de aprendizaje electrónicos?</a:t>
            </a:r>
            <a:endParaRPr lang="en-US" dirty="0" smtClean="0"/>
          </a:p>
          <a:p>
            <a:pPr lvl="0"/>
            <a:r>
              <a:rPr lang="es-ES" dirty="0" smtClean="0"/>
              <a:t>El director y el administrador del grupo pueden rastrear el registro de terminación de cada joven.</a:t>
            </a:r>
            <a:endParaRPr lang="en-US" dirty="0" smtClean="0"/>
          </a:p>
          <a:p>
            <a:pPr lvl="0"/>
            <a:r>
              <a:rPr lang="es-ES" dirty="0" smtClean="0"/>
              <a:t>El administrador del grupo puede ver si se ha completado un módulo y también puede ver cualquier cosa que un joven haya publicado o compartido como parte de cada módulo.</a:t>
            </a:r>
            <a:endParaRPr lang="en-US" dirty="0" smtClean="0"/>
          </a:p>
          <a:p>
            <a:pPr lvl="0"/>
            <a:r>
              <a:rPr lang="es-ES" dirty="0" smtClean="0"/>
              <a:t>La Oficina de Formación de Fe también enviará recordatorios de las fechas en las que se completará el módulo.</a:t>
            </a:r>
            <a:endParaRPr lang="en-US" dirty="0" smtClean="0"/>
          </a:p>
          <a:p>
            <a:pPr>
              <a:buNone/>
            </a:pPr>
            <a:r>
              <a:rPr lang="es-ES" dirty="0" smtClean="0"/>
              <a:t> 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and Answers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Preguntas y Respuestas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b="1" dirty="0" smtClean="0"/>
              <a:t>How long does it take to complete a module?</a:t>
            </a:r>
            <a:endParaRPr lang="en-US" dirty="0" smtClean="0"/>
          </a:p>
          <a:p>
            <a:pPr lvl="0"/>
            <a:r>
              <a:rPr lang="en-US" dirty="0" smtClean="0"/>
              <a:t>On average, it takes about 20 to 35 minutes to complete a module.</a:t>
            </a:r>
          </a:p>
          <a:p>
            <a:pPr lvl="0"/>
            <a:r>
              <a:rPr lang="en-US" dirty="0" smtClean="0"/>
              <a:t>A young person can complete the modules at their own pace, whenever they wish, as long as they complete them by the assigned due dates.</a:t>
            </a:r>
          </a:p>
          <a:p>
            <a:pPr lvl="0"/>
            <a:r>
              <a:rPr lang="en-US" dirty="0" smtClean="0"/>
              <a:t>A young person can begin a module, leave it, and come back to complete it as a later time.</a:t>
            </a:r>
          </a:p>
          <a:p>
            <a:pPr lvl="0"/>
            <a:r>
              <a:rPr lang="en-US" dirty="0" smtClean="0"/>
              <a:t>Any work done before logging out is always saved.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¿Cuánto tiempo se tarda para completar un módulo?</a:t>
            </a:r>
            <a:endParaRPr lang="en-US" dirty="0" smtClean="0"/>
          </a:p>
          <a:p>
            <a:pPr lvl="0"/>
            <a:r>
              <a:rPr lang="es-ES" dirty="0" smtClean="0"/>
              <a:t>En promedio, se tarda de 20 a 35 minutos en completar un módulo.</a:t>
            </a:r>
            <a:endParaRPr lang="en-US" dirty="0" smtClean="0"/>
          </a:p>
          <a:p>
            <a:pPr lvl="0"/>
            <a:r>
              <a:rPr lang="es-ES" dirty="0" smtClean="0"/>
              <a:t>Un joven puede completar los módulos a su propio ritmo, cuando que lo desee, mientras que los complete para las fechas asignadas.</a:t>
            </a:r>
            <a:endParaRPr lang="en-US" dirty="0" smtClean="0"/>
          </a:p>
          <a:p>
            <a:pPr lvl="0"/>
            <a:r>
              <a:rPr lang="es-ES" dirty="0" smtClean="0"/>
              <a:t>Un joven puede comenzar un módulo, dejarlo y volver a completarlo luego.</a:t>
            </a:r>
            <a:endParaRPr lang="en-US" dirty="0" smtClean="0"/>
          </a:p>
          <a:p>
            <a:pPr lvl="0"/>
            <a:r>
              <a:rPr lang="es-ES" dirty="0" smtClean="0"/>
              <a:t>Cualquier trabajo realizado antes de desconectarse siempre se guardara.</a:t>
            </a:r>
            <a:br>
              <a:rPr lang="es-ES" dirty="0" smtClean="0"/>
            </a:b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and Answers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Preguntas y Respuestas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b="1" dirty="0" smtClean="0"/>
              <a:t>How are the young people grouped and organized?</a:t>
            </a:r>
            <a:endParaRPr lang="en-US" dirty="0" smtClean="0"/>
          </a:p>
          <a:p>
            <a:pPr lvl="0"/>
            <a:r>
              <a:rPr lang="en-US" dirty="0" smtClean="0"/>
              <a:t>We have 50 young people enrolled in the [church name] Confirmation Program for [year].</a:t>
            </a:r>
          </a:p>
          <a:p>
            <a:pPr lvl="0"/>
            <a:r>
              <a:rPr lang="en-US" dirty="0" smtClean="0"/>
              <a:t>We have created [number] groups. 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 smtClean="0"/>
              <a:t>¿Cómo se agrupan y organizan los jóvenes?</a:t>
            </a:r>
            <a:endParaRPr lang="en-US" dirty="0" smtClean="0"/>
          </a:p>
          <a:p>
            <a:pPr lvl="0"/>
            <a:r>
              <a:rPr lang="es-ES" dirty="0" smtClean="0"/>
              <a:t>Tenemos 50 jóvenes inscritos en el Programa de Confirmación de [nombre de la iglesia] para [año].</a:t>
            </a:r>
            <a:endParaRPr lang="en-US" dirty="0" smtClean="0"/>
          </a:p>
          <a:p>
            <a:pPr lvl="0"/>
            <a:r>
              <a:rPr lang="es-ES" dirty="0" smtClean="0"/>
              <a:t>Hemos creado [número] grupos. 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and Answers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MX" b="1" dirty="0" smtClean="0"/>
              <a:t>Preguntas y Respuestas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b="1" dirty="0" smtClean="0"/>
              <a:t>What if something is not working on the website or if a young person is having trouble logging in? </a:t>
            </a:r>
            <a:endParaRPr lang="en-US" dirty="0" smtClean="0"/>
          </a:p>
          <a:p>
            <a:pPr lvl="0"/>
            <a:r>
              <a:rPr lang="en-US" dirty="0" smtClean="0"/>
              <a:t>Call the Faith Formation Office if you encounter a problem.</a:t>
            </a:r>
          </a:p>
          <a:p>
            <a:r>
              <a:rPr lang="en-US" dirty="0" smtClean="0"/>
              <a:t>We will contact the Customer Care Team to assist you.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 smtClean="0"/>
              <a:t>¿Qué pasa si algo no funciona por el internet o si un joven tiene problemas para iniciar sesión?</a:t>
            </a:r>
            <a:endParaRPr lang="en-US" dirty="0" smtClean="0"/>
          </a:p>
          <a:p>
            <a:pPr lvl="0"/>
            <a:r>
              <a:rPr lang="es-ES" dirty="0" smtClean="0"/>
              <a:t>Llame a la Oficina de </a:t>
            </a:r>
            <a:r>
              <a:rPr lang="es-ES" smtClean="0"/>
              <a:t>Formación de </a:t>
            </a:r>
            <a:r>
              <a:rPr lang="es-ES" dirty="0" smtClean="0"/>
              <a:t>Fe si encuentra un problema.</a:t>
            </a:r>
            <a:endParaRPr lang="en-US" dirty="0" smtClean="0"/>
          </a:p>
          <a:p>
            <a:pPr lvl="0"/>
            <a:r>
              <a:rPr lang="es-ES" dirty="0" smtClean="0"/>
              <a:t>Nos pondremos en contacto con el equipo de atención al cliente para ayudarle.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Program’s Big Idea</a:t>
            </a:r>
            <a:br>
              <a:rPr lang="en-US" b="1" dirty="0" smtClean="0"/>
            </a:br>
            <a:r>
              <a:rPr lang="es-ES" dirty="0" smtClean="0"/>
              <a:t>  </a:t>
            </a:r>
            <a:r>
              <a:rPr lang="es-ES" b="1" dirty="0" smtClean="0"/>
              <a:t>La Gran Idea del Programa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/>
              <a:t>All the online learning modules for this program lead down this singular path: To understand what it means to be a person of mercy and to commit our lives to living mercifully toward others.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s-ES" dirty="0"/>
              <a:t>Todos los módulos de aprendizaje </a:t>
            </a:r>
            <a:r>
              <a:rPr lang="es-ES" dirty="0" smtClean="0"/>
              <a:t>por internet de </a:t>
            </a:r>
            <a:r>
              <a:rPr lang="es-ES" dirty="0"/>
              <a:t>este programa conducen </a:t>
            </a:r>
            <a:r>
              <a:rPr lang="es-ES" dirty="0" smtClean="0"/>
              <a:t>este camino singular: </a:t>
            </a:r>
            <a:r>
              <a:rPr lang="es-ES" dirty="0"/>
              <a:t>Comprender lo que significa ser una persona de misericordia y comprometer nuestras vidas a vivir misericordiosamente hacia los demás.</a:t>
            </a:r>
            <a:endParaRPr lang="en-US" dirty="0"/>
          </a:p>
          <a:p>
            <a:pPr>
              <a:buNone/>
            </a:pP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Program’s Big Idea</a:t>
            </a:r>
            <a:br>
              <a:rPr lang="en-US" b="1" dirty="0" smtClean="0"/>
            </a:br>
            <a:r>
              <a:rPr lang="es-ES" dirty="0" smtClean="0"/>
              <a:t>  </a:t>
            </a:r>
            <a:r>
              <a:rPr lang="es-ES" b="1" dirty="0" smtClean="0"/>
              <a:t>La Gran Idea del Programa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200" y="2971800"/>
            <a:ext cx="6019800" cy="401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/>
              <a:t>This is what Pope Francis means when he says, “This is the Lord’s most powerful message: mercy (Homily, March 17, 2013</a:t>
            </a:r>
            <a:r>
              <a:rPr lang="en-US" dirty="0" smtClean="0"/>
              <a:t>).</a:t>
            </a:r>
          </a:p>
          <a:p>
            <a:pPr lvl="0">
              <a:buNone/>
            </a:pPr>
            <a:endParaRPr lang="en-US" dirty="0"/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s-ES" dirty="0"/>
              <a:t>Esto es lo que el Papa Francisco quiere decir cuando dice: "Este es el mensaje más poderoso del Señor: la misericordia (Homilía, 17 de marzo de 2013).</a:t>
            </a:r>
            <a:endParaRPr lang="en-US" dirty="0"/>
          </a:p>
          <a:p>
            <a:pPr>
              <a:buNone/>
            </a:pPr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Unique </a:t>
            </a:r>
            <a:r>
              <a:rPr lang="en-US" b="1" dirty="0"/>
              <a:t>Approach</a:t>
            </a:r>
            <a:r>
              <a:rPr lang="en-US" dirty="0"/>
              <a:t/>
            </a:r>
            <a:br>
              <a:rPr lang="en-US" dirty="0"/>
            </a:br>
            <a:r>
              <a:rPr lang="es-ES" b="1" dirty="0"/>
              <a:t> Enfoque único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63181"/>
            <a:ext cx="4267200" cy="2844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n-US" u="sng" dirty="0"/>
              <a:t>Called to Mercy</a:t>
            </a:r>
            <a:r>
              <a:rPr lang="en-US" dirty="0"/>
              <a:t> combines online learning modules that the young people will complete on their own with several gathered events.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s-ES" u="sng" dirty="0"/>
              <a:t>Llamado a la Misericordia </a:t>
            </a:r>
            <a:r>
              <a:rPr lang="es-ES" dirty="0"/>
              <a:t>combina módulos de aprendizaje </a:t>
            </a:r>
            <a:r>
              <a:rPr lang="es-ES" dirty="0" smtClean="0"/>
              <a:t>en por internet que </a:t>
            </a:r>
            <a:r>
              <a:rPr lang="es-ES" dirty="0"/>
              <a:t>los jóvenes completarán por sí mismos con varios </a:t>
            </a:r>
            <a:r>
              <a:rPr lang="es-ES" dirty="0" smtClean="0"/>
              <a:t>eventos.</a:t>
            </a:r>
            <a:endParaRPr lang="en-US" dirty="0"/>
          </a:p>
          <a:p>
            <a:pPr>
              <a:buNone/>
            </a:pPr>
            <a:endParaRPr lang="es-MX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Unique Approach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 Enfoque único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0"/>
            <a:ext cx="4572000" cy="28834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/>
              <a:t>The online learning modules are accessed through a website application, using any type of device that can connect to the Internet.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s-ES" dirty="0"/>
              <a:t>Se </a:t>
            </a:r>
            <a:r>
              <a:rPr lang="es-ES" dirty="0" smtClean="0"/>
              <a:t>accede </a:t>
            </a:r>
            <a:r>
              <a:rPr lang="es-ES" dirty="0"/>
              <a:t>los módulos de aprendizaje </a:t>
            </a:r>
            <a:r>
              <a:rPr lang="es-ES" dirty="0" smtClean="0"/>
              <a:t>por internet </a:t>
            </a:r>
            <a:r>
              <a:rPr lang="es-ES" dirty="0"/>
              <a:t>a través de una </a:t>
            </a:r>
            <a:r>
              <a:rPr lang="es-ES" dirty="0" smtClean="0"/>
              <a:t>aplicación, utilizando </a:t>
            </a:r>
            <a:r>
              <a:rPr lang="es-ES" dirty="0"/>
              <a:t>cualquier tipo de </a:t>
            </a:r>
            <a:r>
              <a:rPr lang="es-ES" dirty="0" smtClean="0"/>
              <a:t>aparato </a:t>
            </a:r>
            <a:r>
              <a:rPr lang="es-ES" dirty="0"/>
              <a:t>que pueda conectarse </a:t>
            </a:r>
            <a:r>
              <a:rPr lang="es-ES" dirty="0" smtClean="0"/>
              <a:t>al </a:t>
            </a:r>
            <a:r>
              <a:rPr lang="es-ES" dirty="0"/>
              <a:t>Internet.</a:t>
            </a:r>
            <a:endParaRPr lang="en-US" dirty="0"/>
          </a:p>
          <a:p>
            <a:pPr>
              <a:buNone/>
            </a:pP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Unique Approach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/>
              <a:t> Enfoque único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0443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The gathered sessions include </a:t>
            </a:r>
          </a:p>
          <a:p>
            <a:r>
              <a:rPr lang="en-US" dirty="0" smtClean="0"/>
              <a:t>four </a:t>
            </a:r>
            <a:r>
              <a:rPr lang="en-US" dirty="0"/>
              <a:t>community-building gatherings,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service project, and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retreat</a:t>
            </a:r>
            <a:r>
              <a:rPr lang="en-US" dirty="0" smtClean="0"/>
              <a:t>.</a:t>
            </a:r>
          </a:p>
          <a:p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0443"/>
            <a:ext cx="4267200" cy="4525963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Las sesiones reunidas incluyen</a:t>
            </a:r>
          </a:p>
          <a:p>
            <a:r>
              <a:rPr lang="es-MX" dirty="0" smtClean="0"/>
              <a:t>Cuatro reuniones en comunidad,</a:t>
            </a:r>
          </a:p>
          <a:p>
            <a:r>
              <a:rPr lang="es-MX" dirty="0" smtClean="0"/>
              <a:t>un proyecto de servicio, y</a:t>
            </a:r>
          </a:p>
          <a:p>
            <a:r>
              <a:rPr lang="es-MX" dirty="0" smtClean="0"/>
              <a:t>un retiro.</a:t>
            </a:r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638"/>
            <a:ext cx="1600200" cy="11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19600"/>
            <a:ext cx="4343400" cy="23193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1844</Words>
  <Application>Microsoft Macintosh PowerPoint</Application>
  <PresentationFormat>On-screen Show (4:3)</PresentationFormat>
  <Paragraphs>150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Wingdings</vt:lpstr>
      <vt:lpstr>Arial</vt:lpstr>
      <vt:lpstr>Office Theme</vt:lpstr>
      <vt:lpstr>CONFIRMATION CONFIRMACION </vt:lpstr>
      <vt:lpstr>Welcome Bienvenidos</vt:lpstr>
      <vt:lpstr>  The Program’s Big Idea   La Gran Idea del Programa  </vt:lpstr>
      <vt:lpstr>The Program’s Big Idea   La Gran Idea del Programa</vt:lpstr>
      <vt:lpstr>The Program’s Big Idea   La Gran Idea del Programa</vt:lpstr>
      <vt:lpstr> Unique Approach  Enfoque único </vt:lpstr>
      <vt:lpstr>Unique Approach  Enfoque único</vt:lpstr>
      <vt:lpstr>Unique Approach  Enfoque único</vt:lpstr>
      <vt:lpstr>PowerPoint Presentation</vt:lpstr>
      <vt:lpstr> The Service Project El Proyecto de Servicio </vt:lpstr>
      <vt:lpstr>The Service Project El Proyecto de Servicio </vt:lpstr>
      <vt:lpstr> The Service Project El Proyecto de Servicio </vt:lpstr>
      <vt:lpstr>PowerPoint Presentation</vt:lpstr>
      <vt:lpstr> Choosing a Saint Name Elegir un nombre de un santo  </vt:lpstr>
      <vt:lpstr> Choosing a Saint Name Elegir un nombre de un santo  </vt:lpstr>
      <vt:lpstr> Choosing a Saint Name Elegir un nombre de un santo  </vt:lpstr>
      <vt:lpstr>PowerPoint Presentation</vt:lpstr>
      <vt:lpstr> Confirmation Sponsor  Patrocinador de la Confirmación </vt:lpstr>
      <vt:lpstr>Confirmation Sponsor  Patrocinador de la Confirmación</vt:lpstr>
      <vt:lpstr>Confirmation Sponsor  Patrocinador de la Confirmación</vt:lpstr>
      <vt:lpstr>Confirmation Sponsor  Patrocinador de la Confirmación</vt:lpstr>
      <vt:lpstr>PowerPoint Presentation</vt:lpstr>
      <vt:lpstr>Online E-Learning Modules Módulos de aprendizaje electrónico</vt:lpstr>
      <vt:lpstr>Online E-Learning Modules Módulos de aprendizaje electrónico</vt:lpstr>
      <vt:lpstr>Online E-Learning Modules Módulos de aprendizaje electrónico</vt:lpstr>
      <vt:lpstr>Online E-Learning Modules Módulos de aprendizaje electrónico</vt:lpstr>
      <vt:lpstr>PowerPoint Presentation</vt:lpstr>
      <vt:lpstr> Questions and Answers Preguntas y Respuestas </vt:lpstr>
      <vt:lpstr>Questions and Answers Preguntas y Respuestas</vt:lpstr>
      <vt:lpstr>Questions and Answers Preguntas y Respuestas</vt:lpstr>
      <vt:lpstr>Questions and Answers Preguntas y Respuestas</vt:lpstr>
      <vt:lpstr>Questions and Answers Preguntas y Respuestas</vt:lpstr>
      <vt:lpstr>Questions and Answers Preguntas y Respuestas</vt:lpstr>
      <vt:lpstr>Questions and Answers Preguntas y Respuestas</vt:lpstr>
      <vt:lpstr>Questions and Answers Preguntas y Respuestas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CONFIRMATION CONFIRMACION</dc:title>
  <dc:creator>Lekstrom</dc:creator>
  <cp:lastModifiedBy>Callie Knudslien</cp:lastModifiedBy>
  <cp:revision>71</cp:revision>
  <dcterms:created xsi:type="dcterms:W3CDTF">2017-09-12T22:49:13Z</dcterms:created>
  <dcterms:modified xsi:type="dcterms:W3CDTF">2017-10-11T19:55:37Z</dcterms:modified>
</cp:coreProperties>
</file>