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3"/>
  </p:notesMasterIdLst>
  <p:sldIdLst>
    <p:sldId id="310" r:id="rId2"/>
    <p:sldId id="313" r:id="rId3"/>
    <p:sldId id="314" r:id="rId4"/>
    <p:sldId id="315" r:id="rId5"/>
    <p:sldId id="316" r:id="rId6"/>
    <p:sldId id="318" r:id="rId7"/>
    <p:sldId id="317" r:id="rId8"/>
    <p:sldId id="319" r:id="rId9"/>
    <p:sldId id="320" r:id="rId10"/>
    <p:sldId id="322" r:id="rId11"/>
    <p:sldId id="321" r:id="rId12"/>
  </p:sldIdLst>
  <p:sldSz cx="9144000" cy="6858000" type="screen4x3"/>
  <p:notesSz cx="6858000" cy="9144000"/>
  <p:custDataLst>
    <p:tags r:id="rId14"/>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5598"/>
    <a:srgbClr val="C30027"/>
    <a:srgbClr val="008000"/>
    <a:srgbClr val="7E7E7E"/>
    <a:srgbClr val="179734"/>
    <a:srgbClr val="178D34"/>
    <a:srgbClr val="314BCD"/>
    <a:srgbClr val="D60005"/>
    <a:srgbClr val="FF0000"/>
    <a:srgbClr val="353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46" autoAdjust="0"/>
    <p:restoredTop sz="86425" autoAdjust="0"/>
  </p:normalViewPr>
  <p:slideViewPr>
    <p:cSldViewPr snapToGrid="0" snapToObjects="1">
      <p:cViewPr varScale="1">
        <p:scale>
          <a:sx n="123" d="100"/>
          <a:sy n="123" d="100"/>
        </p:scale>
        <p:origin x="184" y="264"/>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tags" Target="tags/tag1.xml"/><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6/1/16</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6/1/16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6/1/16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6/1/16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6/1/16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6/1/16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6/1/16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6/1/16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6/1/16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6/1/16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6/1/16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6/1/16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6/1/16</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
        <p:nvSpPr>
          <p:cNvPr id="3" name="TextBox 2"/>
          <p:cNvSpPr txBox="1"/>
          <p:nvPr/>
        </p:nvSpPr>
        <p:spPr>
          <a:xfrm>
            <a:off x="7658100" y="6355080"/>
            <a:ext cx="2130552"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Document #: TX005848</a:t>
            </a:r>
          </a:p>
        </p:txBody>
      </p:sp>
    </p:spTree>
    <p:extLst>
      <p:ext uri="{BB962C8B-B14F-4D97-AF65-F5344CB8AC3E}">
        <p14:creationId xmlns:p14="http://schemas.microsoft.com/office/powerpoint/2010/main" val="3733087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388"/>
            <a:ext cx="8229600" cy="1143000"/>
          </a:xfrm>
        </p:spPr>
        <p:txBody>
          <a:bodyPr>
            <a:normAutofit/>
          </a:bodyPr>
          <a:lstStyle/>
          <a:p>
            <a:r>
              <a:rPr lang="en-US" sz="4200" b="1" dirty="0">
                <a:solidFill>
                  <a:srgbClr val="0A5598"/>
                </a:solidFill>
                <a:latin typeface="Arial" charset="0"/>
                <a:ea typeface="Arial" charset="0"/>
                <a:cs typeface="Arial" charset="0"/>
              </a:rPr>
              <a:t>Lydia, a Purple Cloth Dealer</a:t>
            </a:r>
            <a:r>
              <a:rPr lang="en-US" b="1" dirty="0">
                <a:solidFill>
                  <a:srgbClr val="008000"/>
                </a:solidFill>
                <a:latin typeface="Arial" charset="0"/>
                <a:ea typeface="Arial" charset="0"/>
                <a:cs typeface="Arial" charset="0"/>
              </a:rPr>
              <a:t/>
            </a:r>
            <a:br>
              <a:rPr lang="en-US" b="1" dirty="0">
                <a:solidFill>
                  <a:srgbClr val="008000"/>
                </a:solidFill>
                <a:latin typeface="Arial" charset="0"/>
                <a:ea typeface="Arial" charset="0"/>
                <a:cs typeface="Arial" charset="0"/>
              </a:rPr>
            </a:br>
            <a:r>
              <a:rPr lang="en-US" sz="1800" b="1" dirty="0" smtClean="0">
                <a:solidFill>
                  <a:srgbClr val="7E7E7E"/>
                </a:solidFill>
                <a:latin typeface="Arial" charset="0"/>
                <a:ea typeface="Arial" charset="0"/>
                <a:cs typeface="Arial" charset="0"/>
              </a:rPr>
              <a:t>(</a:t>
            </a:r>
            <a:r>
              <a:rPr lang="en-US" sz="1800" b="1" dirty="0">
                <a:solidFill>
                  <a:srgbClr val="7E7E7E"/>
                </a:solidFill>
                <a:latin typeface="Arial" charset="0"/>
                <a:ea typeface="Arial" charset="0"/>
                <a:cs typeface="Arial" charset="0"/>
              </a:rPr>
              <a:t>Acts 16:11–15) </a:t>
            </a:r>
          </a:p>
        </p:txBody>
      </p:sp>
      <p:sp>
        <p:nvSpPr>
          <p:cNvPr id="3" name="Content Placeholder 2"/>
          <p:cNvSpPr>
            <a:spLocks noGrp="1"/>
          </p:cNvSpPr>
          <p:nvPr>
            <p:ph idx="1"/>
          </p:nvPr>
        </p:nvSpPr>
        <p:spPr>
          <a:xfrm>
            <a:off x="0" y="1398588"/>
            <a:ext cx="9144000" cy="4686300"/>
          </a:xfrm>
        </p:spPr>
        <p:txBody>
          <a:bodyPr>
            <a:normAutofit/>
          </a:bodyPr>
          <a:lstStyle/>
          <a:p>
            <a:pPr lvl="0"/>
            <a:r>
              <a:rPr lang="en-US" sz="2350" dirty="0">
                <a:latin typeface="Arial" charset="0"/>
                <a:ea typeface="Arial" charset="0"/>
                <a:cs typeface="Arial" charset="0"/>
              </a:rPr>
              <a:t>Paul encountered Lydia, </a:t>
            </a:r>
            <a:r>
              <a:rPr lang="en-US" sz="2350" dirty="0" smtClean="0">
                <a:latin typeface="Arial" charset="0"/>
                <a:ea typeface="Arial" charset="0"/>
                <a:cs typeface="Arial" charset="0"/>
              </a:rPr>
              <a:t>a</a:t>
            </a:r>
            <a:r>
              <a:rPr lang="en-US" sz="2350" dirty="0">
                <a:latin typeface="Arial" charset="0"/>
                <a:ea typeface="Arial" charset="0"/>
                <a:cs typeface="Arial" charset="0"/>
              </a:rPr>
              <a:t> </a:t>
            </a:r>
            <a:r>
              <a:rPr lang="en-US" sz="2350" dirty="0" smtClean="0">
                <a:latin typeface="Arial" charset="0"/>
                <a:ea typeface="Arial" charset="0"/>
                <a:cs typeface="Arial" charset="0"/>
              </a:rPr>
              <a:t/>
            </a:r>
            <a:br>
              <a:rPr lang="en-US" sz="2350" dirty="0" smtClean="0">
                <a:latin typeface="Arial" charset="0"/>
                <a:ea typeface="Arial" charset="0"/>
                <a:cs typeface="Arial" charset="0"/>
              </a:rPr>
            </a:br>
            <a:r>
              <a:rPr lang="en-US" sz="2350" dirty="0" smtClean="0">
                <a:latin typeface="Arial" charset="0"/>
                <a:ea typeface="Arial" charset="0"/>
                <a:cs typeface="Arial" charset="0"/>
              </a:rPr>
              <a:t>dealer </a:t>
            </a:r>
            <a:r>
              <a:rPr lang="en-US" sz="2350" dirty="0">
                <a:latin typeface="Arial" charset="0"/>
                <a:ea typeface="Arial" charset="0"/>
                <a:cs typeface="Arial" charset="0"/>
              </a:rPr>
              <a:t>in purple cloth, </a:t>
            </a:r>
            <a:r>
              <a:rPr lang="en-US" sz="2350" dirty="0" smtClean="0">
                <a:latin typeface="Arial" charset="0"/>
                <a:ea typeface="Arial" charset="0"/>
                <a:cs typeface="Arial" charset="0"/>
              </a:rPr>
              <a:t>on</a:t>
            </a:r>
            <a:r>
              <a:rPr lang="en-US" sz="2350" dirty="0">
                <a:latin typeface="Arial" charset="0"/>
                <a:ea typeface="Arial" charset="0"/>
                <a:cs typeface="Arial" charset="0"/>
              </a:rPr>
              <a:t> </a:t>
            </a:r>
            <a:r>
              <a:rPr lang="en-US" sz="2350" dirty="0" smtClean="0">
                <a:latin typeface="Arial" charset="0"/>
                <a:ea typeface="Arial" charset="0"/>
                <a:cs typeface="Arial" charset="0"/>
              </a:rPr>
              <a:t>his </a:t>
            </a:r>
            <a:br>
              <a:rPr lang="en-US" sz="2350" dirty="0" smtClean="0">
                <a:latin typeface="Arial" charset="0"/>
                <a:ea typeface="Arial" charset="0"/>
                <a:cs typeface="Arial" charset="0"/>
              </a:rPr>
            </a:br>
            <a:r>
              <a:rPr lang="en-US" sz="2350" dirty="0" smtClean="0">
                <a:latin typeface="Arial" charset="0"/>
                <a:ea typeface="Arial" charset="0"/>
                <a:cs typeface="Arial" charset="0"/>
              </a:rPr>
              <a:t>visit </a:t>
            </a:r>
            <a:r>
              <a:rPr lang="en-US" sz="2350" dirty="0">
                <a:latin typeface="Arial" charset="0"/>
                <a:ea typeface="Arial" charset="0"/>
                <a:cs typeface="Arial" charset="0"/>
              </a:rPr>
              <a:t>to Philippi.</a:t>
            </a:r>
          </a:p>
          <a:p>
            <a:pPr lvl="0"/>
            <a:r>
              <a:rPr lang="en-US" sz="2350" dirty="0">
                <a:latin typeface="Arial" charset="0"/>
                <a:ea typeface="Arial" charset="0"/>
                <a:cs typeface="Arial" charset="0"/>
              </a:rPr>
              <a:t>Lydia heard Paul preach </a:t>
            </a:r>
            <a:r>
              <a:rPr lang="en-US" sz="2350" dirty="0" smtClean="0">
                <a:latin typeface="Arial" charset="0"/>
                <a:ea typeface="Arial" charset="0"/>
                <a:cs typeface="Arial" charset="0"/>
              </a:rPr>
              <a:t>and </a:t>
            </a:r>
            <a:br>
              <a:rPr lang="en-US" sz="2350" dirty="0" smtClean="0">
                <a:latin typeface="Arial" charset="0"/>
                <a:ea typeface="Arial" charset="0"/>
                <a:cs typeface="Arial" charset="0"/>
              </a:rPr>
            </a:br>
            <a:r>
              <a:rPr lang="en-US" sz="2350" dirty="0" smtClean="0">
                <a:latin typeface="Arial" charset="0"/>
                <a:ea typeface="Arial" charset="0"/>
                <a:cs typeface="Arial" charset="0"/>
              </a:rPr>
              <a:t>became </a:t>
            </a:r>
            <a:r>
              <a:rPr lang="en-US" sz="2350" dirty="0">
                <a:latin typeface="Arial" charset="0"/>
                <a:ea typeface="Arial" charset="0"/>
                <a:cs typeface="Arial" charset="0"/>
              </a:rPr>
              <a:t>a Christian. </a:t>
            </a:r>
            <a:r>
              <a:rPr lang="en-US" sz="2350" dirty="0" smtClean="0">
                <a:latin typeface="Arial" charset="0"/>
                <a:ea typeface="Arial" charset="0"/>
                <a:cs typeface="Arial" charset="0"/>
              </a:rPr>
              <a:t>She and </a:t>
            </a:r>
            <a:br>
              <a:rPr lang="en-US" sz="2350" dirty="0" smtClean="0">
                <a:latin typeface="Arial" charset="0"/>
                <a:ea typeface="Arial" charset="0"/>
                <a:cs typeface="Arial" charset="0"/>
              </a:rPr>
            </a:br>
            <a:r>
              <a:rPr lang="en-US" sz="2350" dirty="0" smtClean="0">
                <a:latin typeface="Arial" charset="0"/>
                <a:ea typeface="Arial" charset="0"/>
                <a:cs typeface="Arial" charset="0"/>
              </a:rPr>
              <a:t>everyone in her </a:t>
            </a:r>
            <a:r>
              <a:rPr lang="en-US" sz="2350" dirty="0">
                <a:latin typeface="Arial" charset="0"/>
                <a:ea typeface="Arial" charset="0"/>
                <a:cs typeface="Arial" charset="0"/>
              </a:rPr>
              <a:t>house were </a:t>
            </a:r>
            <a:r>
              <a:rPr lang="en-US" sz="2350" dirty="0" smtClean="0">
                <a:latin typeface="Arial" charset="0"/>
                <a:ea typeface="Arial" charset="0"/>
                <a:cs typeface="Arial" charset="0"/>
              </a:rPr>
              <a:t>baptized</a:t>
            </a:r>
            <a:r>
              <a:rPr lang="en-US" sz="2350" dirty="0">
                <a:latin typeface="Arial" charset="0"/>
                <a:ea typeface="Arial" charset="0"/>
                <a:cs typeface="Arial" charset="0"/>
              </a:rPr>
              <a:t>. </a:t>
            </a:r>
            <a:r>
              <a:rPr lang="en-US" sz="2350" dirty="0" smtClean="0">
                <a:latin typeface="Arial" charset="0"/>
                <a:ea typeface="Arial" charset="0"/>
                <a:cs typeface="Arial" charset="0"/>
              </a:rPr>
              <a:t/>
            </a:r>
            <a:br>
              <a:rPr lang="en-US" sz="2350" dirty="0" smtClean="0">
                <a:latin typeface="Arial" charset="0"/>
                <a:ea typeface="Arial" charset="0"/>
                <a:cs typeface="Arial" charset="0"/>
              </a:rPr>
            </a:br>
            <a:r>
              <a:rPr lang="en-US" sz="2350" dirty="0" smtClean="0">
                <a:latin typeface="Arial" charset="0"/>
                <a:ea typeface="Arial" charset="0"/>
                <a:cs typeface="Arial" charset="0"/>
              </a:rPr>
              <a:t>Lydia invited Paul </a:t>
            </a:r>
            <a:r>
              <a:rPr lang="en-US" sz="2350" dirty="0">
                <a:latin typeface="Arial" charset="0"/>
                <a:ea typeface="Arial" charset="0"/>
                <a:cs typeface="Arial" charset="0"/>
              </a:rPr>
              <a:t/>
            </a:r>
            <a:br>
              <a:rPr lang="en-US" sz="2350" dirty="0">
                <a:latin typeface="Arial" charset="0"/>
                <a:ea typeface="Arial" charset="0"/>
                <a:cs typeface="Arial" charset="0"/>
              </a:rPr>
            </a:br>
            <a:r>
              <a:rPr lang="en-US" sz="2350" dirty="0" smtClean="0">
                <a:latin typeface="Arial" charset="0"/>
                <a:ea typeface="Arial" charset="0"/>
                <a:cs typeface="Arial" charset="0"/>
              </a:rPr>
              <a:t>and </a:t>
            </a:r>
            <a:r>
              <a:rPr lang="en-US" sz="2350" dirty="0">
                <a:latin typeface="Arial" charset="0"/>
                <a:ea typeface="Arial" charset="0"/>
                <a:cs typeface="Arial" charset="0"/>
              </a:rPr>
              <a:t>his companions </a:t>
            </a:r>
            <a:r>
              <a:rPr lang="en-US" sz="2350" dirty="0" smtClean="0">
                <a:latin typeface="Arial" charset="0"/>
                <a:ea typeface="Arial" charset="0"/>
                <a:cs typeface="Arial" charset="0"/>
              </a:rPr>
              <a:t>to </a:t>
            </a:r>
            <a:r>
              <a:rPr lang="en-US" sz="2350" dirty="0">
                <a:latin typeface="Arial" charset="0"/>
                <a:ea typeface="Arial" charset="0"/>
                <a:cs typeface="Arial" charset="0"/>
              </a:rPr>
              <a:t>stay with her.</a:t>
            </a:r>
          </a:p>
          <a:p>
            <a:r>
              <a:rPr lang="en-US" sz="2350" dirty="0">
                <a:latin typeface="Arial" charset="0"/>
                <a:ea typeface="Arial" charset="0"/>
                <a:cs typeface="Arial" charset="0"/>
              </a:rPr>
              <a:t>Purple dye was expensive, and it is likely that Lydia was quite wealthy. She used her wealth to support Paul on his mission to spread the Good News of Jesus Christ. </a:t>
            </a:r>
          </a:p>
        </p:txBody>
      </p:sp>
      <p:sp>
        <p:nvSpPr>
          <p:cNvPr id="5" name="TextBox 4"/>
          <p:cNvSpPr txBox="1"/>
          <p:nvPr/>
        </p:nvSpPr>
        <p:spPr>
          <a:xfrm>
            <a:off x="7016534" y="4075055"/>
            <a:ext cx="1479892" cy="200055"/>
          </a:xfrm>
          <a:prstGeom prst="rect">
            <a:avLst/>
          </a:prstGeom>
          <a:noFill/>
        </p:spPr>
        <p:txBody>
          <a:bodyPr wrap="none" rtlCol="0">
            <a:spAutoFit/>
          </a:bodyPr>
          <a:lstStyle/>
          <a:p>
            <a:r>
              <a:rPr lang="en-US" sz="700" dirty="0">
                <a:solidFill>
                  <a:srgbClr val="7E7E7E"/>
                </a:solidFill>
                <a:latin typeface="Arial" charset="0"/>
                <a:ea typeface="Arial" charset="0"/>
                <a:cs typeface="Arial" charset="0"/>
              </a:rPr>
              <a:t>© </a:t>
            </a:r>
            <a:r>
              <a:rPr lang="en-US" sz="700" dirty="0" smtClean="0">
                <a:solidFill>
                  <a:srgbClr val="7E7E7E"/>
                </a:solidFill>
                <a:latin typeface="Arial" charset="0"/>
                <a:ea typeface="Arial" charset="0"/>
                <a:cs typeface="Arial" charset="0"/>
              </a:rPr>
              <a:t>homydesign/Shutterstock.com</a:t>
            </a:r>
            <a:endParaRPr lang="en-US" sz="700" dirty="0">
              <a:solidFill>
                <a:srgbClr val="7E7E7E"/>
              </a:solidFill>
              <a:latin typeface="Arial" charset="0"/>
              <a:ea typeface="Arial" charset="0"/>
              <a:cs typeface="Arial"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34505"/>
          <a:stretch/>
        </p:blipFill>
        <p:spPr>
          <a:xfrm>
            <a:off x="5868237" y="1399830"/>
            <a:ext cx="2628189" cy="2675225"/>
          </a:xfrm>
          <a:prstGeom prst="rect">
            <a:avLst/>
          </a:prstGeom>
        </p:spPr>
      </p:pic>
    </p:spTree>
    <p:extLst>
      <p:ext uri="{BB962C8B-B14F-4D97-AF65-F5344CB8AC3E}">
        <p14:creationId xmlns:p14="http://schemas.microsoft.com/office/powerpoint/2010/main" val="264468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b="1" dirty="0" smtClean="0">
                <a:solidFill>
                  <a:srgbClr val="008000"/>
                </a:solidFill>
                <a:latin typeface="Arial" charset="0"/>
                <a:ea typeface="Arial" charset="0"/>
                <a:cs typeface="Arial" charset="0"/>
              </a:rPr>
              <a:t>Share It!</a:t>
            </a:r>
            <a:endParaRPr lang="en-US" sz="3200" b="1" dirty="0">
              <a:solidFill>
                <a:srgbClr val="7E7E7E"/>
              </a:solidFill>
              <a:latin typeface="Arial" charset="0"/>
              <a:ea typeface="Arial" charset="0"/>
              <a:cs typeface="Arial" charset="0"/>
            </a:endParaRPr>
          </a:p>
        </p:txBody>
      </p:sp>
      <p:sp>
        <p:nvSpPr>
          <p:cNvPr id="3" name="Content Placeholder 2"/>
          <p:cNvSpPr>
            <a:spLocks noGrp="1"/>
          </p:cNvSpPr>
          <p:nvPr>
            <p:ph idx="1"/>
          </p:nvPr>
        </p:nvSpPr>
        <p:spPr>
          <a:xfrm>
            <a:off x="3426488" y="1021225"/>
            <a:ext cx="5436158" cy="4525963"/>
          </a:xfrm>
        </p:spPr>
        <p:txBody>
          <a:bodyPr>
            <a:normAutofit/>
          </a:bodyPr>
          <a:lstStyle/>
          <a:p>
            <a:pPr lvl="0"/>
            <a:endParaRPr lang="en-US" sz="2400" dirty="0" smtClean="0">
              <a:latin typeface="Arial" charset="0"/>
              <a:ea typeface="Arial" charset="0"/>
              <a:cs typeface="Arial" charset="0"/>
            </a:endParaRPr>
          </a:p>
          <a:p>
            <a:pPr lvl="0"/>
            <a:r>
              <a:rPr lang="en-US" sz="2400" dirty="0" smtClean="0">
                <a:latin typeface="Arial" charset="0"/>
                <a:ea typeface="Arial" charset="0"/>
                <a:cs typeface="Arial" charset="0"/>
              </a:rPr>
              <a:t>Imagine </a:t>
            </a:r>
            <a:r>
              <a:rPr lang="en-US" sz="2400" dirty="0">
                <a:latin typeface="Arial" charset="0"/>
                <a:ea typeface="Arial" charset="0"/>
                <a:cs typeface="Arial" charset="0"/>
              </a:rPr>
              <a:t>that you have just won </a:t>
            </a:r>
            <a:r>
              <a:rPr lang="en-US" sz="2400" dirty="0" smtClean="0">
                <a:latin typeface="Arial" charset="0"/>
                <a:ea typeface="Arial" charset="0"/>
                <a:cs typeface="Arial" charset="0"/>
              </a:rPr>
              <a:t>one </a:t>
            </a:r>
            <a:r>
              <a:rPr lang="en-US" sz="2400" dirty="0">
                <a:latin typeface="Arial" charset="0"/>
                <a:ea typeface="Arial" charset="0"/>
                <a:cs typeface="Arial" charset="0"/>
              </a:rPr>
              <a:t>million dollars. </a:t>
            </a:r>
            <a:r>
              <a:rPr lang="en-US" sz="2400" dirty="0" smtClean="0">
                <a:latin typeface="Arial" charset="0"/>
                <a:ea typeface="Arial" charset="0"/>
                <a:cs typeface="Arial" charset="0"/>
              </a:rPr>
              <a:t>What are the </a:t>
            </a:r>
            <a:r>
              <a:rPr lang="en-US" sz="2400" dirty="0">
                <a:latin typeface="Arial" charset="0"/>
                <a:ea typeface="Arial" charset="0"/>
                <a:cs typeface="Arial" charset="0"/>
              </a:rPr>
              <a:t>first </a:t>
            </a:r>
            <a:r>
              <a:rPr lang="en-US" sz="2400" dirty="0" smtClean="0">
                <a:latin typeface="Arial" charset="0"/>
                <a:ea typeface="Arial" charset="0"/>
                <a:cs typeface="Arial" charset="0"/>
              </a:rPr>
              <a:t>three </a:t>
            </a:r>
            <a:r>
              <a:rPr lang="en-US" sz="2400" dirty="0">
                <a:latin typeface="Arial" charset="0"/>
                <a:ea typeface="Arial" charset="0"/>
                <a:cs typeface="Arial" charset="0"/>
              </a:rPr>
              <a:t>things you would do </a:t>
            </a:r>
            <a:r>
              <a:rPr lang="en-US" sz="2400" dirty="0" smtClean="0">
                <a:latin typeface="Arial" charset="0"/>
                <a:ea typeface="Arial" charset="0"/>
                <a:cs typeface="Arial" charset="0"/>
              </a:rPr>
              <a:t>with</a:t>
            </a:r>
            <a:r>
              <a:rPr lang="en-US" sz="2400" dirty="0">
                <a:latin typeface="Arial" charset="0"/>
                <a:ea typeface="Arial" charset="0"/>
                <a:cs typeface="Arial" charset="0"/>
              </a:rPr>
              <a:t> </a:t>
            </a:r>
            <a:r>
              <a:rPr lang="en-US" sz="2400" dirty="0" smtClean="0">
                <a:latin typeface="Arial" charset="0"/>
                <a:ea typeface="Arial" charset="0"/>
                <a:cs typeface="Arial" charset="0"/>
              </a:rPr>
              <a:t>the money?</a:t>
            </a:r>
            <a:endParaRPr lang="en-US" sz="2400" dirty="0">
              <a:latin typeface="Arial" charset="0"/>
              <a:ea typeface="Arial" charset="0"/>
              <a:cs typeface="Arial" charset="0"/>
            </a:endParaRPr>
          </a:p>
          <a:p>
            <a:pPr lvl="0"/>
            <a:r>
              <a:rPr lang="en-US" sz="2400" dirty="0" smtClean="0">
                <a:latin typeface="Arial" charset="0"/>
                <a:ea typeface="Arial" charset="0"/>
                <a:cs typeface="Arial" charset="0"/>
              </a:rPr>
              <a:t>Name a wealthy</a:t>
            </a:r>
            <a:r>
              <a:rPr lang="en-US" sz="2400" dirty="0">
                <a:latin typeface="Arial" charset="0"/>
                <a:ea typeface="Arial" charset="0"/>
                <a:cs typeface="Arial" charset="0"/>
              </a:rPr>
              <a:t> </a:t>
            </a:r>
            <a:r>
              <a:rPr lang="en-US" sz="2400" dirty="0" smtClean="0">
                <a:latin typeface="Arial" charset="0"/>
                <a:ea typeface="Arial" charset="0"/>
                <a:cs typeface="Arial" charset="0"/>
              </a:rPr>
              <a:t>person </a:t>
            </a:r>
            <a:r>
              <a:rPr lang="en-US" sz="2400" dirty="0">
                <a:latin typeface="Arial" charset="0"/>
                <a:ea typeface="Arial" charset="0"/>
                <a:cs typeface="Arial" charset="0"/>
              </a:rPr>
              <a:t>who has used his or </a:t>
            </a:r>
            <a:r>
              <a:rPr lang="en-US" sz="2400" dirty="0" smtClean="0">
                <a:latin typeface="Arial" charset="0"/>
                <a:ea typeface="Arial" charset="0"/>
                <a:cs typeface="Arial" charset="0"/>
              </a:rPr>
              <a:t>her</a:t>
            </a:r>
            <a:r>
              <a:rPr lang="en-US" sz="2400" dirty="0">
                <a:latin typeface="Arial" charset="0"/>
                <a:ea typeface="Arial" charset="0"/>
                <a:cs typeface="Arial" charset="0"/>
              </a:rPr>
              <a:t> </a:t>
            </a:r>
            <a:r>
              <a:rPr lang="en-US" sz="2400" dirty="0" smtClean="0">
                <a:latin typeface="Arial" charset="0"/>
                <a:ea typeface="Arial" charset="0"/>
                <a:cs typeface="Arial" charset="0"/>
              </a:rPr>
              <a:t>money or </a:t>
            </a:r>
            <a:r>
              <a:rPr lang="en-US" sz="2400" dirty="0">
                <a:latin typeface="Arial" charset="0"/>
                <a:ea typeface="Arial" charset="0"/>
                <a:cs typeface="Arial" charset="0"/>
              </a:rPr>
              <a:t>fame to do good </a:t>
            </a:r>
            <a:r>
              <a:rPr lang="en-US" sz="2400" dirty="0" smtClean="0">
                <a:latin typeface="Arial" charset="0"/>
                <a:ea typeface="Arial" charset="0"/>
                <a:cs typeface="Arial" charset="0"/>
              </a:rPr>
              <a:t>for</a:t>
            </a:r>
            <a:r>
              <a:rPr lang="en-US" sz="2400" dirty="0">
                <a:latin typeface="Arial" charset="0"/>
                <a:ea typeface="Arial" charset="0"/>
                <a:cs typeface="Arial" charset="0"/>
              </a:rPr>
              <a:t> </a:t>
            </a:r>
            <a:r>
              <a:rPr lang="en-US" sz="2400" dirty="0" smtClean="0">
                <a:latin typeface="Arial" charset="0"/>
                <a:ea typeface="Arial" charset="0"/>
                <a:cs typeface="Arial" charset="0"/>
              </a:rPr>
              <a:t>others</a:t>
            </a:r>
            <a:r>
              <a:rPr lang="en-US" sz="2400" dirty="0">
                <a:latin typeface="Arial" charset="0"/>
                <a:ea typeface="Arial" charset="0"/>
                <a:cs typeface="Arial" charset="0"/>
              </a:rPr>
              <a:t>.</a:t>
            </a:r>
          </a:p>
          <a:p>
            <a:pPr lvl="0"/>
            <a:r>
              <a:rPr lang="en-US" sz="2400" dirty="0" smtClean="0">
                <a:latin typeface="Arial" charset="0"/>
                <a:ea typeface="Arial" charset="0"/>
                <a:cs typeface="Arial" charset="0"/>
              </a:rPr>
              <a:t>How could people use their </a:t>
            </a:r>
            <a:r>
              <a:rPr lang="en-US" sz="2400" dirty="0">
                <a:latin typeface="Arial" charset="0"/>
                <a:ea typeface="Arial" charset="0"/>
                <a:cs typeface="Arial" charset="0"/>
              </a:rPr>
              <a:t>wealth </a:t>
            </a:r>
            <a:r>
              <a:rPr lang="en-US" sz="2400" dirty="0" smtClean="0">
                <a:latin typeface="Arial" charset="0"/>
                <a:ea typeface="Arial" charset="0"/>
                <a:cs typeface="Arial" charset="0"/>
              </a:rPr>
              <a:t>and </a:t>
            </a:r>
            <a:r>
              <a:rPr lang="en-US" sz="2400" dirty="0">
                <a:latin typeface="Arial" charset="0"/>
                <a:ea typeface="Arial" charset="0"/>
                <a:cs typeface="Arial" charset="0"/>
              </a:rPr>
              <a:t>influence to </a:t>
            </a:r>
            <a:r>
              <a:rPr lang="en-US" sz="2400" dirty="0" smtClean="0">
                <a:latin typeface="Arial" charset="0"/>
                <a:ea typeface="Arial" charset="0"/>
                <a:cs typeface="Arial" charset="0"/>
              </a:rPr>
              <a:t>help </a:t>
            </a:r>
            <a:r>
              <a:rPr lang="en-US" sz="2400" dirty="0">
                <a:latin typeface="Arial" charset="0"/>
                <a:ea typeface="Arial" charset="0"/>
                <a:cs typeface="Arial" charset="0"/>
              </a:rPr>
              <a:t>spread the Gospel?</a:t>
            </a:r>
          </a:p>
          <a:p>
            <a:pPr marL="0" indent="0">
              <a:buNone/>
            </a:pPr>
            <a:endParaRPr lang="en-US" sz="2400" dirty="0">
              <a:solidFill>
                <a:srgbClr val="314BCD"/>
              </a:solidFill>
              <a:latin typeface="Arial" charset="0"/>
              <a:ea typeface="Arial" charset="0"/>
              <a:cs typeface="Arial" charset="0"/>
            </a:endParaRPr>
          </a:p>
        </p:txBody>
      </p:sp>
      <p:sp>
        <p:nvSpPr>
          <p:cNvPr id="5" name="TextBox 4"/>
          <p:cNvSpPr txBox="1"/>
          <p:nvPr/>
        </p:nvSpPr>
        <p:spPr>
          <a:xfrm>
            <a:off x="150357" y="4420760"/>
            <a:ext cx="1260281" cy="200055"/>
          </a:xfrm>
          <a:prstGeom prst="rect">
            <a:avLst/>
          </a:prstGeom>
          <a:noFill/>
        </p:spPr>
        <p:txBody>
          <a:bodyPr wrap="none" rtlCol="0">
            <a:spAutoFit/>
          </a:bodyPr>
          <a:lstStyle/>
          <a:p>
            <a:r>
              <a:rPr lang="en-US" sz="700" dirty="0">
                <a:solidFill>
                  <a:srgbClr val="7E7E7E"/>
                </a:solidFill>
                <a:latin typeface="Arial" charset="0"/>
                <a:ea typeface="Arial" charset="0"/>
                <a:cs typeface="Arial" charset="0"/>
              </a:rPr>
              <a:t>© </a:t>
            </a:r>
            <a:r>
              <a:rPr lang="en-US" sz="700" dirty="0" smtClean="0">
                <a:solidFill>
                  <a:srgbClr val="7E7E7E"/>
                </a:solidFill>
                <a:latin typeface="Arial" charset="0"/>
                <a:ea typeface="Arial" charset="0"/>
                <a:cs typeface="Arial" charset="0"/>
              </a:rPr>
              <a:t>givaga/Shutterstock.com</a:t>
            </a:r>
            <a:endParaRPr lang="en-US" sz="700" dirty="0">
              <a:solidFill>
                <a:srgbClr val="7E7E7E"/>
              </a:solidFill>
              <a:latin typeface="Arial" charset="0"/>
              <a:ea typeface="Arial" charset="0"/>
              <a:cs typeface="Arial"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57" y="1423560"/>
            <a:ext cx="3048000" cy="2997200"/>
          </a:xfrm>
          <a:prstGeom prst="rect">
            <a:avLst/>
          </a:prstGeom>
        </p:spPr>
      </p:pic>
    </p:spTree>
    <p:extLst>
      <p:ext uri="{BB962C8B-B14F-4D97-AF65-F5344CB8AC3E}">
        <p14:creationId xmlns:p14="http://schemas.microsoft.com/office/powerpoint/2010/main" val="540844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3959215"/>
            <a:ext cx="9143999" cy="954107"/>
          </a:xfrm>
          <a:prstGeom prst="rect">
            <a:avLst/>
          </a:prstGeom>
          <a:noFill/>
        </p:spPr>
        <p:txBody>
          <a:bodyPr wrap="square" rtlCol="0">
            <a:spAutoFit/>
          </a:bodyPr>
          <a:lstStyle/>
          <a:p>
            <a:pPr algn="ctr"/>
            <a:r>
              <a:rPr lang="en-US" sz="2000" dirty="0" smtClean="0">
                <a:solidFill>
                  <a:srgbClr val="008000"/>
                </a:solidFill>
                <a:latin typeface="Arial" charset="0"/>
                <a:ea typeface="Arial" charset="0"/>
                <a:cs typeface="Arial" charset="0"/>
              </a:rPr>
              <a:t>Chapter G</a:t>
            </a:r>
          </a:p>
          <a:p>
            <a:pPr algn="ctr"/>
            <a:r>
              <a:rPr lang="en-US" sz="3600" dirty="0">
                <a:solidFill>
                  <a:srgbClr val="008000"/>
                </a:solidFill>
                <a:latin typeface="Arial" charset="0"/>
                <a:ea typeface="Arial" charset="0"/>
                <a:cs typeface="Arial" charset="0"/>
              </a:rPr>
              <a:t>Women of the New Testament</a:t>
            </a:r>
          </a:p>
        </p:txBody>
      </p:sp>
      <p:sp>
        <p:nvSpPr>
          <p:cNvPr id="5" name="Title 3"/>
          <p:cNvSpPr>
            <a:spLocks noGrp="1"/>
          </p:cNvSpPr>
          <p:nvPr>
            <p:ph type="ctrTitle"/>
          </p:nvPr>
        </p:nvSpPr>
        <p:spPr>
          <a:xfrm>
            <a:off x="1" y="0"/>
            <a:ext cx="9143999" cy="3956703"/>
          </a:xfrm>
        </p:spPr>
        <p:txBody>
          <a:bodyPr>
            <a:noAutofit/>
          </a:bodyPr>
          <a:lstStyle/>
          <a:p>
            <a:pPr algn="l"/>
            <a:r>
              <a:rPr lang="en-US" sz="3200" dirty="0" smtClean="0">
                <a:latin typeface="Arial" panose="020B0604020202020204" pitchFamily="34" charset="0"/>
                <a:cs typeface="Arial" panose="020B0604020202020204" pitchFamily="34" charset="0"/>
              </a:rPr>
              <a:t>The</a:t>
            </a:r>
            <a:r>
              <a:rPr lang="en-US" sz="3300" dirty="0" smtClean="0">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Prophets, </a:t>
            </a:r>
            <a:br>
              <a:rPr lang="en-US" sz="6600" b="1" dirty="0" smtClean="0">
                <a:solidFill>
                  <a:srgbClr val="0A5598"/>
                </a:solidFill>
                <a:latin typeface="Arial" panose="020B0604020202020204" pitchFamily="34" charset="0"/>
                <a:cs typeface="Arial" panose="020B0604020202020204" pitchFamily="34" charset="0"/>
              </a:rPr>
            </a:br>
            <a:r>
              <a:rPr lang="en-US" sz="6600" b="1" dirty="0" smtClean="0">
                <a:solidFill>
                  <a:srgbClr val="0A5598"/>
                </a:solidFill>
                <a:latin typeface="Arial" panose="020B0604020202020204" pitchFamily="34" charset="0"/>
                <a:cs typeface="Arial" panose="020B0604020202020204" pitchFamily="34" charset="0"/>
              </a:rPr>
              <a:t>		Jesus Christ,</a:t>
            </a:r>
            <a:r>
              <a:rPr lang="en-US" sz="6600" dirty="0" smtClean="0">
                <a:latin typeface="Arial" panose="020B0604020202020204" pitchFamily="34" charset="0"/>
                <a:cs typeface="Arial" panose="020B0604020202020204" pitchFamily="34" charset="0"/>
              </a:rPr>
              <a:t> </a:t>
            </a:r>
            <a:br>
              <a:rPr lang="en-US" sz="6600" dirty="0" smtClean="0">
                <a:latin typeface="Arial" panose="020B0604020202020204" pitchFamily="34" charset="0"/>
                <a:cs typeface="Arial" panose="020B0604020202020204" pitchFamily="34" charset="0"/>
              </a:rPr>
            </a:br>
            <a:r>
              <a:rPr lang="en-US" sz="66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and the</a:t>
            </a:r>
            <a:r>
              <a:rPr lang="en-US" sz="6600" dirty="0" smtClean="0">
                <a:latin typeface="Arial" panose="020B0604020202020204" pitchFamily="34" charset="0"/>
                <a:cs typeface="Arial" panose="020B0604020202020204" pitchFamily="34" charset="0"/>
              </a:rPr>
              <a:t> </a:t>
            </a:r>
            <a:r>
              <a:rPr lang="en-US" sz="8000" b="1" dirty="0" smtClean="0">
                <a:solidFill>
                  <a:srgbClr val="C30027"/>
                </a:solidFill>
                <a:latin typeface="Arial" panose="020B0604020202020204" pitchFamily="34" charset="0"/>
                <a:cs typeface="Arial" panose="020B0604020202020204" pitchFamily="34" charset="0"/>
              </a:rPr>
              <a:t>Holy Spirit</a:t>
            </a:r>
            <a:endParaRPr lang="en-US" sz="8000" b="1" dirty="0">
              <a:solidFill>
                <a:srgbClr val="C3002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2386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388"/>
            <a:ext cx="8229600" cy="1143000"/>
          </a:xfrm>
        </p:spPr>
        <p:txBody>
          <a:bodyPr>
            <a:normAutofit/>
          </a:bodyPr>
          <a:lstStyle/>
          <a:p>
            <a:r>
              <a:rPr lang="en-US" sz="4200" b="1" dirty="0" smtClean="0">
                <a:latin typeface="Arial" charset="0"/>
                <a:ea typeface="Arial" charset="0"/>
                <a:cs typeface="Arial" charset="0"/>
              </a:rPr>
              <a:t>Chapter Summary</a:t>
            </a:r>
            <a:endParaRPr lang="en-US" sz="4200" b="1" dirty="0">
              <a:latin typeface="Arial" charset="0"/>
              <a:ea typeface="Arial" charset="0"/>
              <a:cs typeface="Arial" charset="0"/>
            </a:endParaRPr>
          </a:p>
        </p:txBody>
      </p:sp>
      <p:sp>
        <p:nvSpPr>
          <p:cNvPr id="3" name="Content Placeholder 2"/>
          <p:cNvSpPr>
            <a:spLocks noGrp="1"/>
          </p:cNvSpPr>
          <p:nvPr>
            <p:ph idx="1"/>
          </p:nvPr>
        </p:nvSpPr>
        <p:spPr>
          <a:xfrm>
            <a:off x="457200" y="1208088"/>
            <a:ext cx="8229600" cy="4525963"/>
          </a:xfrm>
        </p:spPr>
        <p:txBody>
          <a:bodyPr>
            <a:normAutofit/>
          </a:bodyPr>
          <a:lstStyle/>
          <a:p>
            <a:r>
              <a:rPr lang="en-US" sz="2500" dirty="0">
                <a:latin typeface="Arial" charset="0"/>
                <a:ea typeface="Arial" charset="0"/>
                <a:cs typeface="Arial" charset="0"/>
              </a:rPr>
              <a:t>This chapter will take a look at significant women of the New Testament and their contributions to God’s plan of </a:t>
            </a:r>
            <a:r>
              <a:rPr lang="en-US" sz="2500" dirty="0" smtClean="0">
                <a:latin typeface="Arial" charset="0"/>
                <a:ea typeface="Arial" charset="0"/>
                <a:cs typeface="Arial" charset="0"/>
              </a:rPr>
              <a:t>salvation.</a:t>
            </a:r>
          </a:p>
          <a:p>
            <a:r>
              <a:rPr lang="en-US" sz="2500" dirty="0" smtClean="0">
                <a:latin typeface="Arial" charset="0"/>
                <a:ea typeface="Arial" charset="0"/>
                <a:cs typeface="Arial" charset="0"/>
              </a:rPr>
              <a:t>These women supported </a:t>
            </a:r>
            <a:r>
              <a:rPr lang="en-US" sz="2500" dirty="0">
                <a:latin typeface="Arial" charset="0"/>
                <a:ea typeface="Arial" charset="0"/>
                <a:cs typeface="Arial" charset="0"/>
              </a:rPr>
              <a:t>the mission and ministry of Jesus, and the mission and ministry of the Church. </a:t>
            </a:r>
          </a:p>
          <a:p>
            <a:r>
              <a:rPr lang="en-US" sz="2500" dirty="0" smtClean="0">
                <a:latin typeface="Arial" charset="0"/>
                <a:ea typeface="Arial" charset="0"/>
                <a:cs typeface="Arial" charset="0"/>
              </a:rPr>
              <a:t>The women include Mary </a:t>
            </a:r>
            <a:r>
              <a:rPr lang="en-US" sz="2500" dirty="0">
                <a:latin typeface="Arial" charset="0"/>
                <a:ea typeface="Arial" charset="0"/>
                <a:cs typeface="Arial" charset="0"/>
              </a:rPr>
              <a:t>of </a:t>
            </a:r>
            <a:r>
              <a:rPr lang="en-US" sz="2500" dirty="0" smtClean="0">
                <a:latin typeface="Arial" charset="0"/>
                <a:ea typeface="Arial" charset="0"/>
                <a:cs typeface="Arial" charset="0"/>
              </a:rPr>
              <a:t>Nazareth, Mary Magdalene</a:t>
            </a:r>
            <a:r>
              <a:rPr lang="en-US" sz="2500" dirty="0">
                <a:latin typeface="Arial" charset="0"/>
                <a:ea typeface="Arial" charset="0"/>
                <a:cs typeface="Arial" charset="0"/>
              </a:rPr>
              <a:t>, </a:t>
            </a:r>
            <a:r>
              <a:rPr lang="en-US" sz="2500" dirty="0" smtClean="0">
                <a:latin typeface="Arial" charset="0"/>
                <a:ea typeface="Arial" charset="0"/>
                <a:cs typeface="Arial" charset="0"/>
              </a:rPr>
              <a:t>women </a:t>
            </a:r>
            <a:r>
              <a:rPr lang="en-US" sz="2500" dirty="0">
                <a:latin typeface="Arial" charset="0"/>
                <a:ea typeface="Arial" charset="0"/>
                <a:cs typeface="Arial" charset="0"/>
              </a:rPr>
              <a:t>Jesus </a:t>
            </a:r>
            <a:r>
              <a:rPr lang="en-US" sz="2500" dirty="0" smtClean="0">
                <a:latin typeface="Arial" charset="0"/>
                <a:ea typeface="Arial" charset="0"/>
                <a:cs typeface="Arial" charset="0"/>
              </a:rPr>
              <a:t>healed, </a:t>
            </a:r>
            <a:r>
              <a:rPr lang="en-US" sz="2500" dirty="0">
                <a:latin typeface="Arial" charset="0"/>
                <a:ea typeface="Arial" charset="0"/>
                <a:cs typeface="Arial" charset="0"/>
              </a:rPr>
              <a:t>and women in the New Testament </a:t>
            </a:r>
            <a:r>
              <a:rPr lang="en-US" sz="2500" dirty="0" smtClean="0">
                <a:latin typeface="Arial" charset="0"/>
                <a:ea typeface="Arial" charset="0"/>
                <a:cs typeface="Arial" charset="0"/>
              </a:rPr>
              <a:t>Letters.</a:t>
            </a:r>
          </a:p>
          <a:p>
            <a:r>
              <a:rPr lang="en-US" sz="2500" dirty="0" smtClean="0">
                <a:latin typeface="Arial" charset="0"/>
                <a:ea typeface="Arial" charset="0"/>
                <a:cs typeface="Arial" charset="0"/>
              </a:rPr>
              <a:t>These women were </a:t>
            </a:r>
            <a:r>
              <a:rPr lang="en-US" sz="2500" dirty="0">
                <a:latin typeface="Arial" charset="0"/>
                <a:ea typeface="Arial" charset="0"/>
                <a:cs typeface="Arial" charset="0"/>
              </a:rPr>
              <a:t>active </a:t>
            </a:r>
            <a:r>
              <a:rPr lang="en-US" sz="2500" dirty="0" smtClean="0">
                <a:latin typeface="Arial" charset="0"/>
                <a:ea typeface="Arial" charset="0"/>
                <a:cs typeface="Arial" charset="0"/>
              </a:rPr>
              <a:t>in </a:t>
            </a:r>
            <a:r>
              <a:rPr lang="en-US" sz="2500" dirty="0">
                <a:latin typeface="Arial" charset="0"/>
                <a:ea typeface="Arial" charset="0"/>
                <a:cs typeface="Arial" charset="0"/>
              </a:rPr>
              <a:t>the life of Christ and the early work of the Church and provide </a:t>
            </a:r>
            <a:r>
              <a:rPr lang="en-US" sz="2500" dirty="0" smtClean="0">
                <a:latin typeface="Arial" charset="0"/>
                <a:ea typeface="Arial" charset="0"/>
                <a:cs typeface="Arial" charset="0"/>
              </a:rPr>
              <a:t>role models </a:t>
            </a:r>
            <a:r>
              <a:rPr lang="en-US" sz="2500" dirty="0">
                <a:latin typeface="Arial" charset="0"/>
                <a:ea typeface="Arial" charset="0"/>
                <a:cs typeface="Arial" charset="0"/>
              </a:rPr>
              <a:t>for us today.</a:t>
            </a:r>
          </a:p>
          <a:p>
            <a:endParaRPr lang="en-US" sz="2500" dirty="0">
              <a:latin typeface="Arial" charset="0"/>
              <a:ea typeface="Arial" charset="0"/>
              <a:cs typeface="Arial" charset="0"/>
            </a:endParaRPr>
          </a:p>
        </p:txBody>
      </p:sp>
    </p:spTree>
    <p:extLst>
      <p:ext uri="{BB962C8B-B14F-4D97-AF65-F5344CB8AC3E}">
        <p14:creationId xmlns:p14="http://schemas.microsoft.com/office/powerpoint/2010/main" val="4184398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418"/>
            <a:ext cx="8229600" cy="915220"/>
          </a:xfrm>
        </p:spPr>
        <p:txBody>
          <a:bodyPr>
            <a:normAutofit fontScale="90000"/>
          </a:bodyPr>
          <a:lstStyle/>
          <a:p>
            <a:r>
              <a:rPr lang="en-US" sz="4700" b="1" dirty="0">
                <a:solidFill>
                  <a:srgbClr val="0A5598"/>
                </a:solidFill>
                <a:latin typeface="Arial" charset="0"/>
                <a:ea typeface="Arial" charset="0"/>
                <a:cs typeface="Arial" charset="0"/>
              </a:rPr>
              <a:t>Mary of Nazareth</a:t>
            </a:r>
            <a:r>
              <a:rPr lang="en-US" b="1" dirty="0">
                <a:solidFill>
                  <a:srgbClr val="0A5598"/>
                </a:solidFill>
                <a:latin typeface="Arial" charset="0"/>
                <a:ea typeface="Arial" charset="0"/>
                <a:cs typeface="Arial" charset="0"/>
              </a:rPr>
              <a:t> </a:t>
            </a:r>
            <a:r>
              <a:rPr lang="en-US" b="1" dirty="0" smtClean="0">
                <a:solidFill>
                  <a:srgbClr val="008000"/>
                </a:solidFill>
                <a:latin typeface="Arial" charset="0"/>
                <a:ea typeface="Arial" charset="0"/>
                <a:cs typeface="Arial" charset="0"/>
              </a:rPr>
              <a:t/>
            </a:r>
            <a:br>
              <a:rPr lang="en-US" b="1" dirty="0" smtClean="0">
                <a:solidFill>
                  <a:srgbClr val="008000"/>
                </a:solidFill>
                <a:latin typeface="Arial" charset="0"/>
                <a:ea typeface="Arial" charset="0"/>
                <a:cs typeface="Arial" charset="0"/>
              </a:rPr>
            </a:br>
            <a:r>
              <a:rPr lang="en-US" sz="2000" b="1" dirty="0" smtClean="0">
                <a:solidFill>
                  <a:srgbClr val="7E7E7E"/>
                </a:solidFill>
                <a:latin typeface="Arial" charset="0"/>
                <a:ea typeface="Arial" charset="0"/>
                <a:cs typeface="Arial" charset="0"/>
              </a:rPr>
              <a:t>(</a:t>
            </a:r>
            <a:r>
              <a:rPr lang="en-US" sz="2000" b="1" dirty="0">
                <a:solidFill>
                  <a:srgbClr val="7E7E7E"/>
                </a:solidFill>
                <a:latin typeface="Arial" charset="0"/>
                <a:ea typeface="Arial" charset="0"/>
                <a:cs typeface="Arial" charset="0"/>
              </a:rPr>
              <a:t>Luke 1:26–56, </a:t>
            </a:r>
            <a:r>
              <a:rPr lang="en-US" sz="2000" b="1" dirty="0" smtClean="0">
                <a:solidFill>
                  <a:srgbClr val="7E7E7E"/>
                </a:solidFill>
                <a:latin typeface="Arial" charset="0"/>
                <a:ea typeface="Arial" charset="0"/>
                <a:cs typeface="Arial" charset="0"/>
              </a:rPr>
              <a:t>2:1–52; </a:t>
            </a:r>
            <a:r>
              <a:rPr lang="en-US" sz="2000" b="1" dirty="0">
                <a:solidFill>
                  <a:srgbClr val="7E7E7E"/>
                </a:solidFill>
                <a:latin typeface="Arial" charset="0"/>
                <a:ea typeface="Arial" charset="0"/>
                <a:cs typeface="Arial" charset="0"/>
              </a:rPr>
              <a:t>John 2:1–12)</a:t>
            </a:r>
            <a:r>
              <a:rPr lang="en-US" b="1" dirty="0">
                <a:latin typeface="Arial" charset="0"/>
                <a:ea typeface="Arial" charset="0"/>
                <a:cs typeface="Arial" charset="0"/>
              </a:rPr>
              <a:t/>
            </a:r>
            <a:br>
              <a:rPr lang="en-US" b="1" dirty="0">
                <a:latin typeface="Arial" charset="0"/>
                <a:ea typeface="Arial" charset="0"/>
                <a:cs typeface="Arial" charset="0"/>
              </a:rPr>
            </a:br>
            <a:endParaRPr lang="en-US" b="1" dirty="0">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pPr lvl="0"/>
            <a:endParaRPr lang="en-US" sz="2400" dirty="0" smtClean="0">
              <a:latin typeface="Arial" charset="0"/>
              <a:ea typeface="Arial" charset="0"/>
              <a:cs typeface="Arial" charset="0"/>
            </a:endParaRPr>
          </a:p>
          <a:p>
            <a:pPr lvl="0"/>
            <a:r>
              <a:rPr lang="en-US" sz="2400" dirty="0" smtClean="0">
                <a:latin typeface="Arial" charset="0"/>
                <a:ea typeface="Arial" charset="0"/>
                <a:cs typeface="Arial" charset="0"/>
              </a:rPr>
              <a:t>What </a:t>
            </a:r>
            <a:r>
              <a:rPr lang="en-US" sz="2400" dirty="0">
                <a:latin typeface="Arial" charset="0"/>
                <a:ea typeface="Arial" charset="0"/>
                <a:cs typeface="Arial" charset="0"/>
              </a:rPr>
              <a:t>do you know about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Mary</a:t>
            </a:r>
            <a:r>
              <a:rPr lang="en-US" sz="2400" dirty="0">
                <a:latin typeface="Arial" charset="0"/>
                <a:ea typeface="Arial" charset="0"/>
                <a:cs typeface="Arial" charset="0"/>
              </a:rPr>
              <a:t>, the </a:t>
            </a:r>
            <a:r>
              <a:rPr lang="en-US" sz="2400" dirty="0" smtClean="0">
                <a:latin typeface="Arial" charset="0"/>
                <a:ea typeface="Arial" charset="0"/>
                <a:cs typeface="Arial" charset="0"/>
              </a:rPr>
              <a:t>Mother </a:t>
            </a:r>
            <a:r>
              <a:rPr lang="en-US" sz="2400" dirty="0">
                <a:latin typeface="Arial" charset="0"/>
                <a:ea typeface="Arial" charset="0"/>
                <a:cs typeface="Arial" charset="0"/>
              </a:rPr>
              <a:t>of God?</a:t>
            </a:r>
          </a:p>
          <a:p>
            <a:pPr lvl="0"/>
            <a:r>
              <a:rPr lang="en-US" sz="2400" dirty="0" smtClean="0">
                <a:latin typeface="Arial" charset="0"/>
                <a:ea typeface="Arial" charset="0"/>
                <a:cs typeface="Arial" charset="0"/>
              </a:rPr>
              <a:t>What </a:t>
            </a:r>
            <a:r>
              <a:rPr lang="en-US" sz="2400" dirty="0">
                <a:latin typeface="Arial" charset="0"/>
                <a:ea typeface="Arial" charset="0"/>
                <a:cs typeface="Arial" charset="0"/>
              </a:rPr>
              <a:t>do you think Mary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was </a:t>
            </a:r>
            <a:r>
              <a:rPr lang="en-US" sz="2400" dirty="0">
                <a:latin typeface="Arial" charset="0"/>
                <a:ea typeface="Arial" charset="0"/>
                <a:cs typeface="Arial" charset="0"/>
              </a:rPr>
              <a:t>like </a:t>
            </a:r>
            <a:r>
              <a:rPr lang="en-US" sz="2400" dirty="0" smtClean="0">
                <a:latin typeface="Arial" charset="0"/>
                <a:ea typeface="Arial" charset="0"/>
                <a:cs typeface="Arial" charset="0"/>
              </a:rPr>
              <a:t>when </a:t>
            </a:r>
            <a:r>
              <a:rPr lang="en-US" sz="2400" dirty="0">
                <a:latin typeface="Arial" charset="0"/>
                <a:ea typeface="Arial" charset="0"/>
                <a:cs typeface="Arial" charset="0"/>
              </a:rPr>
              <a:t>she was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your </a:t>
            </a:r>
            <a:r>
              <a:rPr lang="en-US" sz="2400" dirty="0">
                <a:latin typeface="Arial" charset="0"/>
                <a:ea typeface="Arial" charset="0"/>
                <a:cs typeface="Arial" charset="0"/>
              </a:rPr>
              <a:t>age?</a:t>
            </a:r>
          </a:p>
          <a:p>
            <a:pPr lvl="0"/>
            <a:r>
              <a:rPr lang="en-US" sz="2400" dirty="0" smtClean="0">
                <a:latin typeface="Arial" charset="0"/>
                <a:ea typeface="Arial" charset="0"/>
                <a:cs typeface="Arial" charset="0"/>
              </a:rPr>
              <a:t>Do </a:t>
            </a:r>
            <a:r>
              <a:rPr lang="en-US" sz="2400" dirty="0">
                <a:latin typeface="Arial" charset="0"/>
                <a:ea typeface="Arial" charset="0"/>
                <a:cs typeface="Arial" charset="0"/>
              </a:rPr>
              <a:t>you think Mary was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ever </a:t>
            </a:r>
            <a:r>
              <a:rPr lang="en-US" sz="2400" dirty="0">
                <a:latin typeface="Arial" charset="0"/>
                <a:ea typeface="Arial" charset="0"/>
                <a:cs typeface="Arial" charset="0"/>
              </a:rPr>
              <a:t>afraid?</a:t>
            </a:r>
          </a:p>
          <a:p>
            <a:pPr marL="0" indent="0">
              <a:buNone/>
            </a:pPr>
            <a:endParaRPr lang="en-US" sz="2400" dirty="0">
              <a:latin typeface="Arial" charset="0"/>
              <a:ea typeface="Arial" charset="0"/>
              <a:cs typeface="Arial" charset="0"/>
            </a:endParaRPr>
          </a:p>
        </p:txBody>
      </p:sp>
      <p:sp>
        <p:nvSpPr>
          <p:cNvPr id="5" name="TextBox 4"/>
          <p:cNvSpPr txBox="1"/>
          <p:nvPr/>
        </p:nvSpPr>
        <p:spPr>
          <a:xfrm>
            <a:off x="6425318" y="5385122"/>
            <a:ext cx="1276311" cy="200055"/>
          </a:xfrm>
          <a:prstGeom prst="rect">
            <a:avLst/>
          </a:prstGeom>
          <a:noFill/>
        </p:spPr>
        <p:txBody>
          <a:bodyPr wrap="none" rtlCol="0">
            <a:spAutoFit/>
          </a:bodyPr>
          <a:lstStyle/>
          <a:p>
            <a:r>
              <a:rPr lang="en-US" sz="700" dirty="0">
                <a:solidFill>
                  <a:srgbClr val="7E7E7E"/>
                </a:solidFill>
                <a:latin typeface="Arial" charset="0"/>
                <a:ea typeface="Arial" charset="0"/>
                <a:cs typeface="Arial" charset="0"/>
              </a:rPr>
              <a:t>© </a:t>
            </a:r>
            <a:r>
              <a:rPr lang="en-US" sz="700" dirty="0" smtClean="0">
                <a:solidFill>
                  <a:srgbClr val="7E7E7E"/>
                </a:solidFill>
                <a:latin typeface="Arial" charset="0"/>
                <a:ea typeface="Arial" charset="0"/>
                <a:cs typeface="Arial" charset="0"/>
              </a:rPr>
              <a:t>Thoom/Shutterstock.com</a:t>
            </a:r>
            <a:endParaRPr lang="en-US" sz="700" dirty="0">
              <a:solidFill>
                <a:srgbClr val="7E7E7E"/>
              </a:solidFill>
              <a:latin typeface="Arial" charset="0"/>
              <a:ea typeface="Arial" charset="0"/>
              <a:cs typeface="Arial"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3067" y="1552489"/>
            <a:ext cx="1788562" cy="3832633"/>
          </a:xfrm>
          <a:prstGeom prst="rect">
            <a:avLst/>
          </a:prstGeom>
        </p:spPr>
      </p:pic>
    </p:spTree>
    <p:extLst>
      <p:ext uri="{BB962C8B-B14F-4D97-AF65-F5344CB8AC3E}">
        <p14:creationId xmlns:p14="http://schemas.microsoft.com/office/powerpoint/2010/main" val="210154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33" y="466662"/>
            <a:ext cx="8229600" cy="1143000"/>
          </a:xfrm>
        </p:spPr>
        <p:txBody>
          <a:bodyPr>
            <a:normAutofit fontScale="90000"/>
          </a:bodyPr>
          <a:lstStyle/>
          <a:p>
            <a:r>
              <a:rPr lang="en-US" sz="4700" b="1" dirty="0" smtClean="0">
                <a:solidFill>
                  <a:srgbClr val="178D34"/>
                </a:solidFill>
                <a:latin typeface="Arial" charset="0"/>
                <a:ea typeface="Arial" charset="0"/>
                <a:cs typeface="Arial" charset="0"/>
              </a:rPr>
              <a:t>Mother of God</a:t>
            </a:r>
            <a:r>
              <a:rPr lang="en-US" b="1" dirty="0" smtClean="0">
                <a:latin typeface="Arial" charset="0"/>
                <a:ea typeface="Arial" charset="0"/>
                <a:cs typeface="Arial" charset="0"/>
              </a:rPr>
              <a:t/>
            </a:r>
            <a:br>
              <a:rPr lang="en-US" b="1" dirty="0" smtClean="0">
                <a:latin typeface="Arial" charset="0"/>
                <a:ea typeface="Arial" charset="0"/>
                <a:cs typeface="Arial" charset="0"/>
              </a:rPr>
            </a:br>
            <a:endParaRPr lang="en-US" b="1" dirty="0">
              <a:latin typeface="Arial" charset="0"/>
              <a:ea typeface="Arial" charset="0"/>
              <a:cs typeface="Arial" charset="0"/>
            </a:endParaRPr>
          </a:p>
        </p:txBody>
      </p:sp>
      <p:sp>
        <p:nvSpPr>
          <p:cNvPr id="3" name="Content Placeholder 2"/>
          <p:cNvSpPr>
            <a:spLocks noGrp="1"/>
          </p:cNvSpPr>
          <p:nvPr>
            <p:ph idx="1"/>
          </p:nvPr>
        </p:nvSpPr>
        <p:spPr>
          <a:xfrm>
            <a:off x="321546" y="1417638"/>
            <a:ext cx="7908053" cy="4525963"/>
          </a:xfrm>
        </p:spPr>
        <p:txBody>
          <a:bodyPr>
            <a:normAutofit/>
          </a:bodyPr>
          <a:lstStyle/>
          <a:p>
            <a:pPr lvl="0"/>
            <a:r>
              <a:rPr lang="en-US" sz="2400" dirty="0">
                <a:latin typeface="Arial" charset="0"/>
                <a:ea typeface="Arial" charset="0"/>
                <a:cs typeface="Arial" charset="0"/>
              </a:rPr>
              <a:t>When asked to give birth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to the </a:t>
            </a:r>
            <a:r>
              <a:rPr lang="en-US" sz="2400" dirty="0">
                <a:latin typeface="Arial" charset="0"/>
                <a:ea typeface="Arial" charset="0"/>
                <a:cs typeface="Arial" charset="0"/>
              </a:rPr>
              <a:t>Son of God, Mary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responded </a:t>
            </a:r>
            <a:r>
              <a:rPr lang="en-US" sz="2400" dirty="0">
                <a:latin typeface="Arial" charset="0"/>
                <a:ea typeface="Arial" charset="0"/>
                <a:cs typeface="Arial" charset="0"/>
              </a:rPr>
              <a:t>that she </a:t>
            </a:r>
            <a:r>
              <a:rPr lang="en-US" sz="2400" dirty="0" smtClean="0">
                <a:latin typeface="Arial" charset="0"/>
                <a:ea typeface="Arial" charset="0"/>
                <a:cs typeface="Arial" charset="0"/>
              </a:rPr>
              <a:t>was </a:t>
            </a:r>
            <a:r>
              <a:rPr lang="en-US" sz="2400" dirty="0">
                <a:latin typeface="Arial" charset="0"/>
                <a:ea typeface="Arial" charset="0"/>
                <a:cs typeface="Arial" charset="0"/>
              </a:rPr>
              <a:t>a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servant </a:t>
            </a:r>
            <a:r>
              <a:rPr lang="en-US" sz="2400" dirty="0">
                <a:latin typeface="Arial" charset="0"/>
                <a:ea typeface="Arial" charset="0"/>
                <a:cs typeface="Arial" charset="0"/>
              </a:rPr>
              <a:t>of God and would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do God’s </a:t>
            </a:r>
            <a:r>
              <a:rPr lang="en-US" sz="2400" dirty="0">
                <a:latin typeface="Arial" charset="0"/>
                <a:ea typeface="Arial" charset="0"/>
                <a:cs typeface="Arial" charset="0"/>
              </a:rPr>
              <a:t>will.</a:t>
            </a:r>
          </a:p>
          <a:p>
            <a:pPr lvl="0"/>
            <a:r>
              <a:rPr lang="en-US" sz="2400" dirty="0">
                <a:latin typeface="Arial" charset="0"/>
                <a:ea typeface="Arial" charset="0"/>
                <a:cs typeface="Arial" charset="0"/>
              </a:rPr>
              <a:t>God worked through Mary to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bring </a:t>
            </a:r>
            <a:r>
              <a:rPr lang="en-US" sz="2400" dirty="0">
                <a:latin typeface="Arial" charset="0"/>
                <a:ea typeface="Arial" charset="0"/>
                <a:cs typeface="Arial" charset="0"/>
              </a:rPr>
              <a:t>about the salvation of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the </a:t>
            </a:r>
            <a:r>
              <a:rPr lang="en-US" sz="2400" dirty="0">
                <a:latin typeface="Arial" charset="0"/>
                <a:ea typeface="Arial" charset="0"/>
                <a:cs typeface="Arial" charset="0"/>
              </a:rPr>
              <a:t>world.</a:t>
            </a:r>
          </a:p>
          <a:p>
            <a:pPr lvl="0"/>
            <a:r>
              <a:rPr lang="en-US" sz="2400" dirty="0">
                <a:latin typeface="Arial" charset="0"/>
                <a:ea typeface="Arial" charset="0"/>
                <a:cs typeface="Arial" charset="0"/>
              </a:rPr>
              <a:t>At Mary’s request Jesus performed his first public miracle by changing water into wine.</a:t>
            </a:r>
          </a:p>
          <a:p>
            <a:endParaRPr lang="en-US" sz="2400" dirty="0">
              <a:latin typeface="Arial" charset="0"/>
              <a:ea typeface="Arial" charset="0"/>
              <a:cs typeface="Arial" charset="0"/>
            </a:endParaRPr>
          </a:p>
        </p:txBody>
      </p:sp>
      <p:sp>
        <p:nvSpPr>
          <p:cNvPr id="6" name="TextBox 5"/>
          <p:cNvSpPr txBox="1"/>
          <p:nvPr/>
        </p:nvSpPr>
        <p:spPr>
          <a:xfrm>
            <a:off x="7697037" y="4034676"/>
            <a:ext cx="1276311" cy="200055"/>
          </a:xfrm>
          <a:prstGeom prst="rect">
            <a:avLst/>
          </a:prstGeom>
          <a:noFill/>
        </p:spPr>
        <p:txBody>
          <a:bodyPr wrap="none" rtlCol="0">
            <a:spAutoFit/>
          </a:bodyPr>
          <a:lstStyle/>
          <a:p>
            <a:r>
              <a:rPr lang="en-US" sz="700" dirty="0">
                <a:solidFill>
                  <a:srgbClr val="7E7E7E"/>
                </a:solidFill>
                <a:latin typeface="Arial" charset="0"/>
                <a:ea typeface="Arial" charset="0"/>
                <a:cs typeface="Arial" charset="0"/>
              </a:rPr>
              <a:t>© </a:t>
            </a:r>
            <a:r>
              <a:rPr lang="en-US" sz="700" dirty="0" smtClean="0">
                <a:solidFill>
                  <a:srgbClr val="7E7E7E"/>
                </a:solidFill>
                <a:latin typeface="Arial" charset="0"/>
                <a:ea typeface="Arial" charset="0"/>
                <a:cs typeface="Arial" charset="0"/>
              </a:rPr>
              <a:t>Thoom/Shutterstock.com</a:t>
            </a:r>
            <a:endParaRPr lang="en-US" sz="700" dirty="0">
              <a:solidFill>
                <a:srgbClr val="7E7E7E"/>
              </a:solidFill>
              <a:latin typeface="Arial" charset="0"/>
              <a:ea typeface="Arial" charset="0"/>
              <a:cs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273" y="1415293"/>
            <a:ext cx="3929075" cy="2619383"/>
          </a:xfrm>
          <a:prstGeom prst="rect">
            <a:avLst/>
          </a:prstGeom>
        </p:spPr>
      </p:pic>
    </p:spTree>
    <p:extLst>
      <p:ext uri="{BB962C8B-B14F-4D97-AF65-F5344CB8AC3E}">
        <p14:creationId xmlns:p14="http://schemas.microsoft.com/office/powerpoint/2010/main" val="3177212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700" b="1" dirty="0">
                <a:solidFill>
                  <a:srgbClr val="C30027"/>
                </a:solidFill>
                <a:latin typeface="Arial" charset="0"/>
                <a:ea typeface="Arial" charset="0"/>
                <a:cs typeface="Arial" charset="0"/>
              </a:rPr>
              <a:t>Mary Magdalene, Disciple of Jesus</a:t>
            </a:r>
            <a:r>
              <a:rPr lang="en-US" b="1" dirty="0">
                <a:solidFill>
                  <a:srgbClr val="D60005"/>
                </a:solidFill>
                <a:latin typeface="Arial" charset="0"/>
                <a:ea typeface="Arial" charset="0"/>
                <a:cs typeface="Arial" charset="0"/>
              </a:rPr>
              <a:t> </a:t>
            </a:r>
            <a:br>
              <a:rPr lang="en-US" b="1" dirty="0">
                <a:solidFill>
                  <a:srgbClr val="D60005"/>
                </a:solidFill>
                <a:latin typeface="Arial" charset="0"/>
                <a:ea typeface="Arial" charset="0"/>
                <a:cs typeface="Arial" charset="0"/>
              </a:rPr>
            </a:br>
            <a:r>
              <a:rPr lang="en-US" sz="2000" b="1" dirty="0">
                <a:solidFill>
                  <a:srgbClr val="7E7E7E"/>
                </a:solidFill>
                <a:latin typeface="Arial" charset="0"/>
                <a:ea typeface="Arial" charset="0"/>
                <a:cs typeface="Arial" charset="0"/>
              </a:rPr>
              <a:t>(Luke </a:t>
            </a:r>
            <a:r>
              <a:rPr lang="en-US" sz="2000" b="1" dirty="0" smtClean="0">
                <a:solidFill>
                  <a:srgbClr val="7E7E7E"/>
                </a:solidFill>
                <a:latin typeface="Arial" charset="0"/>
                <a:ea typeface="Arial" charset="0"/>
                <a:cs typeface="Arial" charset="0"/>
              </a:rPr>
              <a:t>8:1–3; </a:t>
            </a:r>
            <a:r>
              <a:rPr lang="en-US" sz="2000" b="1" dirty="0">
                <a:solidFill>
                  <a:srgbClr val="7E7E7E"/>
                </a:solidFill>
                <a:latin typeface="Arial" charset="0"/>
                <a:ea typeface="Arial" charset="0"/>
                <a:cs typeface="Arial" charset="0"/>
              </a:rPr>
              <a:t>Matthew </a:t>
            </a:r>
            <a:r>
              <a:rPr lang="en-US" sz="2000" b="1" dirty="0" smtClean="0">
                <a:solidFill>
                  <a:srgbClr val="7E7E7E"/>
                </a:solidFill>
                <a:latin typeface="Arial" charset="0"/>
                <a:ea typeface="Arial" charset="0"/>
                <a:cs typeface="Arial" charset="0"/>
              </a:rPr>
              <a:t>27:55–61; </a:t>
            </a:r>
            <a:r>
              <a:rPr lang="en-US" sz="2000" b="1" dirty="0">
                <a:solidFill>
                  <a:srgbClr val="7E7E7E"/>
                </a:solidFill>
                <a:latin typeface="Arial" charset="0"/>
                <a:ea typeface="Arial" charset="0"/>
                <a:cs typeface="Arial" charset="0"/>
              </a:rPr>
              <a:t>John 20:1–18)</a:t>
            </a:r>
            <a:r>
              <a:rPr lang="en-US" sz="4000" b="1" dirty="0">
                <a:latin typeface="Arial" charset="0"/>
                <a:ea typeface="Arial" charset="0"/>
                <a:cs typeface="Arial" charset="0"/>
              </a:rPr>
              <a:t/>
            </a:r>
            <a:br>
              <a:rPr lang="en-US" sz="4000" b="1" dirty="0">
                <a:latin typeface="Arial" charset="0"/>
                <a:ea typeface="Arial" charset="0"/>
                <a:cs typeface="Arial" charset="0"/>
              </a:rPr>
            </a:br>
            <a:endParaRPr lang="en-US" sz="4000" b="1" dirty="0">
              <a:latin typeface="Arial" charset="0"/>
              <a:ea typeface="Arial" charset="0"/>
              <a:cs typeface="Arial" charset="0"/>
            </a:endParaRPr>
          </a:p>
        </p:txBody>
      </p:sp>
      <p:sp>
        <p:nvSpPr>
          <p:cNvPr id="3" name="Content Placeholder 2"/>
          <p:cNvSpPr>
            <a:spLocks noGrp="1"/>
          </p:cNvSpPr>
          <p:nvPr>
            <p:ph idx="1"/>
          </p:nvPr>
        </p:nvSpPr>
        <p:spPr>
          <a:xfrm>
            <a:off x="3737987" y="1417638"/>
            <a:ext cx="5070453" cy="4525963"/>
          </a:xfrm>
        </p:spPr>
        <p:txBody>
          <a:bodyPr>
            <a:normAutofit fontScale="62500" lnSpcReduction="20000"/>
          </a:bodyPr>
          <a:lstStyle/>
          <a:p>
            <a:pPr lvl="0"/>
            <a:r>
              <a:rPr lang="en-US" dirty="0" smtClean="0">
                <a:latin typeface="Arial" charset="0"/>
                <a:ea typeface="Arial" charset="0"/>
                <a:cs typeface="Arial" charset="0"/>
              </a:rPr>
              <a:t>Mary Magdalene first met Jesus when he healed her from being possessed by seven demons.</a:t>
            </a:r>
          </a:p>
          <a:p>
            <a:pPr lvl="0"/>
            <a:r>
              <a:rPr lang="en-US" dirty="0" smtClean="0">
                <a:latin typeface="Arial" charset="0"/>
                <a:ea typeface="Arial" charset="0"/>
                <a:cs typeface="Arial" charset="0"/>
              </a:rPr>
              <a:t>As </a:t>
            </a:r>
            <a:r>
              <a:rPr lang="en-US" dirty="0">
                <a:latin typeface="Arial" charset="0"/>
                <a:ea typeface="Arial" charset="0"/>
                <a:cs typeface="Arial" charset="0"/>
              </a:rPr>
              <a:t>Jesus traveled through </a:t>
            </a:r>
            <a:r>
              <a:rPr lang="en-US" dirty="0" smtClean="0">
                <a:latin typeface="Arial" charset="0"/>
                <a:ea typeface="Arial" charset="0"/>
                <a:cs typeface="Arial" charset="0"/>
              </a:rPr>
              <a:t>towns </a:t>
            </a:r>
            <a:r>
              <a:rPr lang="en-US" dirty="0">
                <a:latin typeface="Arial" charset="0"/>
                <a:ea typeface="Arial" charset="0"/>
                <a:cs typeface="Arial" charset="0"/>
              </a:rPr>
              <a:t>and villages</a:t>
            </a:r>
            <a:r>
              <a:rPr lang="en-US" dirty="0" smtClean="0">
                <a:latin typeface="Arial" charset="0"/>
                <a:ea typeface="Arial" charset="0"/>
                <a:cs typeface="Arial" charset="0"/>
              </a:rPr>
              <a:t>, </a:t>
            </a:r>
            <a:r>
              <a:rPr lang="en-US" dirty="0">
                <a:latin typeface="Arial" charset="0"/>
                <a:ea typeface="Arial" charset="0"/>
                <a:cs typeface="Arial" charset="0"/>
              </a:rPr>
              <a:t>Mary Magdalene and many other women </a:t>
            </a:r>
            <a:r>
              <a:rPr lang="en-US" dirty="0" smtClean="0">
                <a:latin typeface="Arial" charset="0"/>
                <a:ea typeface="Arial" charset="0"/>
                <a:cs typeface="Arial" charset="0"/>
              </a:rPr>
              <a:t>used </a:t>
            </a:r>
            <a:r>
              <a:rPr lang="en-US" dirty="0">
                <a:latin typeface="Arial" charset="0"/>
                <a:ea typeface="Arial" charset="0"/>
                <a:cs typeface="Arial" charset="0"/>
              </a:rPr>
              <a:t>their own resources to help Jesus </a:t>
            </a:r>
            <a:r>
              <a:rPr lang="en-US" dirty="0" smtClean="0">
                <a:latin typeface="Arial" charset="0"/>
                <a:ea typeface="Arial" charset="0"/>
                <a:cs typeface="Arial" charset="0"/>
              </a:rPr>
              <a:t>and </a:t>
            </a:r>
            <a:r>
              <a:rPr lang="en-US" dirty="0">
                <a:latin typeface="Arial" charset="0"/>
                <a:ea typeface="Arial" charset="0"/>
                <a:cs typeface="Arial" charset="0"/>
              </a:rPr>
              <a:t>his disciples.</a:t>
            </a:r>
          </a:p>
          <a:p>
            <a:pPr lvl="0"/>
            <a:r>
              <a:rPr lang="en-US" dirty="0">
                <a:latin typeface="Arial" charset="0"/>
                <a:ea typeface="Arial" charset="0"/>
                <a:cs typeface="Arial" charset="0"/>
              </a:rPr>
              <a:t>Mary and other women followed Jesus </a:t>
            </a:r>
            <a:r>
              <a:rPr lang="en-US" dirty="0" smtClean="0">
                <a:latin typeface="Arial" charset="0"/>
                <a:ea typeface="Arial" charset="0"/>
                <a:cs typeface="Arial" charset="0"/>
              </a:rPr>
              <a:t>from </a:t>
            </a:r>
            <a:r>
              <a:rPr lang="en-US" dirty="0">
                <a:latin typeface="Arial" charset="0"/>
                <a:ea typeface="Arial" charset="0"/>
                <a:cs typeface="Arial" charset="0"/>
              </a:rPr>
              <a:t>Galilee and witnessed his </a:t>
            </a:r>
            <a:r>
              <a:rPr lang="en-US" dirty="0" smtClean="0">
                <a:latin typeface="Arial" charset="0"/>
                <a:ea typeface="Arial" charset="0"/>
                <a:cs typeface="Arial" charset="0"/>
              </a:rPr>
              <a:t>Crucifixion</a:t>
            </a:r>
            <a:r>
              <a:rPr lang="en-US" dirty="0">
                <a:latin typeface="Arial" charset="0"/>
                <a:ea typeface="Arial" charset="0"/>
                <a:cs typeface="Arial" charset="0"/>
              </a:rPr>
              <a:t>. </a:t>
            </a:r>
            <a:r>
              <a:rPr lang="en-US" dirty="0" smtClean="0">
                <a:latin typeface="Arial" charset="0"/>
                <a:ea typeface="Arial" charset="0"/>
                <a:cs typeface="Arial" charset="0"/>
              </a:rPr>
              <a:t>They </a:t>
            </a:r>
            <a:r>
              <a:rPr lang="en-US" dirty="0">
                <a:latin typeface="Arial" charset="0"/>
                <a:ea typeface="Arial" charset="0"/>
                <a:cs typeface="Arial" charset="0"/>
              </a:rPr>
              <a:t>remained with him while his body </a:t>
            </a:r>
            <a:r>
              <a:rPr lang="en-US" dirty="0" smtClean="0">
                <a:latin typeface="Arial" charset="0"/>
                <a:ea typeface="Arial" charset="0"/>
                <a:cs typeface="Arial" charset="0"/>
              </a:rPr>
              <a:t>was placed </a:t>
            </a:r>
            <a:r>
              <a:rPr lang="en-US" dirty="0">
                <a:latin typeface="Arial" charset="0"/>
                <a:ea typeface="Arial" charset="0"/>
                <a:cs typeface="Arial" charset="0"/>
              </a:rPr>
              <a:t>in the tomb. </a:t>
            </a:r>
          </a:p>
          <a:p>
            <a:pPr lvl="0"/>
            <a:r>
              <a:rPr lang="en-US" dirty="0">
                <a:latin typeface="Arial" charset="0"/>
                <a:ea typeface="Arial" charset="0"/>
                <a:cs typeface="Arial" charset="0"/>
              </a:rPr>
              <a:t>Mary Magdalene was the first to discover </a:t>
            </a:r>
            <a:r>
              <a:rPr lang="en-US" dirty="0" smtClean="0">
                <a:latin typeface="Arial" charset="0"/>
                <a:ea typeface="Arial" charset="0"/>
                <a:cs typeface="Arial" charset="0"/>
              </a:rPr>
              <a:t>the </a:t>
            </a:r>
            <a:r>
              <a:rPr lang="en-US" dirty="0">
                <a:latin typeface="Arial" charset="0"/>
                <a:ea typeface="Arial" charset="0"/>
                <a:cs typeface="Arial" charset="0"/>
              </a:rPr>
              <a:t>empty tomb and witness the risen Christ</a:t>
            </a:r>
            <a:r>
              <a:rPr lang="en-US" dirty="0" smtClean="0">
                <a:latin typeface="Arial" charset="0"/>
                <a:ea typeface="Arial" charset="0"/>
                <a:cs typeface="Arial" charset="0"/>
              </a:rPr>
              <a:t>. </a:t>
            </a:r>
            <a:r>
              <a:rPr lang="en-US" dirty="0">
                <a:latin typeface="Arial" charset="0"/>
                <a:ea typeface="Arial" charset="0"/>
                <a:cs typeface="Arial" charset="0"/>
              </a:rPr>
              <a:t>It is Mary Magdalene who told the other </a:t>
            </a:r>
            <a:r>
              <a:rPr lang="en-US" smtClean="0">
                <a:latin typeface="Arial" charset="0"/>
                <a:ea typeface="Arial" charset="0"/>
                <a:cs typeface="Arial" charset="0"/>
              </a:rPr>
              <a:t>disciples about </a:t>
            </a:r>
            <a:r>
              <a:rPr lang="en-US" dirty="0">
                <a:latin typeface="Arial" charset="0"/>
                <a:ea typeface="Arial" charset="0"/>
                <a:cs typeface="Arial" charset="0"/>
              </a:rPr>
              <a:t>the Resurrection.</a:t>
            </a:r>
          </a:p>
          <a:p>
            <a:endParaRPr lang="en-US" dirty="0">
              <a:latin typeface="Arial" charset="0"/>
              <a:ea typeface="Arial" charset="0"/>
              <a:cs typeface="Arial" charset="0"/>
            </a:endParaRPr>
          </a:p>
        </p:txBody>
      </p:sp>
      <p:sp>
        <p:nvSpPr>
          <p:cNvPr id="5" name="TextBox 4"/>
          <p:cNvSpPr txBox="1"/>
          <p:nvPr/>
        </p:nvSpPr>
        <p:spPr>
          <a:xfrm>
            <a:off x="0" y="5320866"/>
            <a:ext cx="1835759" cy="200055"/>
          </a:xfrm>
          <a:prstGeom prst="rect">
            <a:avLst/>
          </a:prstGeom>
          <a:noFill/>
        </p:spPr>
        <p:txBody>
          <a:bodyPr wrap="none" rtlCol="0">
            <a:spAutoFit/>
          </a:bodyPr>
          <a:lstStyle/>
          <a:p>
            <a:r>
              <a:rPr lang="en-US" sz="700" dirty="0">
                <a:solidFill>
                  <a:srgbClr val="7E7E7E"/>
                </a:solidFill>
                <a:latin typeface="Arial" charset="0"/>
                <a:ea typeface="Arial" charset="0"/>
                <a:cs typeface="Arial" charset="0"/>
              </a:rPr>
              <a:t>© Renata </a:t>
            </a:r>
            <a:r>
              <a:rPr lang="en-US" sz="700" dirty="0" err="1" smtClean="0">
                <a:solidFill>
                  <a:srgbClr val="7E7E7E"/>
                </a:solidFill>
                <a:latin typeface="Arial" charset="0"/>
                <a:ea typeface="Arial" charset="0"/>
                <a:cs typeface="Arial" charset="0"/>
              </a:rPr>
              <a:t>Sedmakova</a:t>
            </a:r>
            <a:r>
              <a:rPr lang="en-US" sz="700" dirty="0" smtClean="0">
                <a:solidFill>
                  <a:srgbClr val="7E7E7E"/>
                </a:solidFill>
                <a:latin typeface="Arial" charset="0"/>
                <a:ea typeface="Arial" charset="0"/>
                <a:cs typeface="Arial" charset="0"/>
              </a:rPr>
              <a:t> / Shutterstock.com</a:t>
            </a:r>
            <a:endParaRPr lang="en-US" sz="700" dirty="0">
              <a:solidFill>
                <a:srgbClr val="7E7E7E"/>
              </a:solidFill>
              <a:latin typeface="Arial" charset="0"/>
              <a:ea typeface="Arial" charset="0"/>
              <a:cs typeface="Arial"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7156"/>
            <a:ext cx="3362292" cy="3993662"/>
          </a:xfrm>
          <a:prstGeom prst="rect">
            <a:avLst/>
          </a:prstGeom>
        </p:spPr>
      </p:pic>
    </p:spTree>
    <p:extLst>
      <p:ext uri="{BB962C8B-B14F-4D97-AF65-F5344CB8AC3E}">
        <p14:creationId xmlns:p14="http://schemas.microsoft.com/office/powerpoint/2010/main" val="1100445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8336"/>
            <a:ext cx="9144000" cy="1143000"/>
          </a:xfrm>
        </p:spPr>
        <p:txBody>
          <a:bodyPr>
            <a:normAutofit fontScale="90000"/>
          </a:bodyPr>
          <a:lstStyle/>
          <a:p>
            <a:r>
              <a:rPr lang="en-US" sz="4700" b="1" dirty="0">
                <a:solidFill>
                  <a:srgbClr val="0A5598"/>
                </a:solidFill>
                <a:latin typeface="Arial" charset="0"/>
                <a:ea typeface="Arial" charset="0"/>
                <a:cs typeface="Arial" charset="0"/>
              </a:rPr>
              <a:t>Interview with the Magdalene</a:t>
            </a:r>
            <a:r>
              <a:rPr lang="en-US" sz="4800" b="1" dirty="0">
                <a:solidFill>
                  <a:srgbClr val="0A5598"/>
                </a:solidFill>
                <a:latin typeface="Arial" charset="0"/>
                <a:ea typeface="Arial" charset="0"/>
                <a:cs typeface="Arial" charset="0"/>
              </a:rPr>
              <a:t/>
            </a:r>
            <a:br>
              <a:rPr lang="en-US" sz="4800" b="1" dirty="0">
                <a:solidFill>
                  <a:srgbClr val="0A5598"/>
                </a:solidFill>
                <a:latin typeface="Arial" charset="0"/>
                <a:ea typeface="Arial" charset="0"/>
                <a:cs typeface="Arial" charset="0"/>
              </a:rPr>
            </a:br>
            <a:r>
              <a:rPr lang="en-US" sz="4000" b="1" dirty="0">
                <a:latin typeface="Arial" charset="0"/>
                <a:ea typeface="Arial" charset="0"/>
                <a:cs typeface="Arial" charset="0"/>
              </a:rPr>
              <a:t/>
            </a:r>
            <a:br>
              <a:rPr lang="en-US" sz="4000" b="1" dirty="0">
                <a:latin typeface="Arial" charset="0"/>
                <a:ea typeface="Arial" charset="0"/>
                <a:cs typeface="Arial" charset="0"/>
              </a:rPr>
            </a:br>
            <a:endParaRPr lang="en-US" sz="4000" b="1" dirty="0">
              <a:latin typeface="Arial" charset="0"/>
              <a:ea typeface="Arial" charset="0"/>
              <a:cs typeface="Arial" charset="0"/>
            </a:endParaRPr>
          </a:p>
        </p:txBody>
      </p:sp>
      <p:sp>
        <p:nvSpPr>
          <p:cNvPr id="3" name="Content Placeholder 2"/>
          <p:cNvSpPr>
            <a:spLocks noGrp="1"/>
          </p:cNvSpPr>
          <p:nvPr>
            <p:ph idx="1"/>
          </p:nvPr>
        </p:nvSpPr>
        <p:spPr>
          <a:xfrm>
            <a:off x="3868615" y="1654177"/>
            <a:ext cx="5054321" cy="3966448"/>
          </a:xfrm>
        </p:spPr>
        <p:txBody>
          <a:bodyPr>
            <a:normAutofit fontScale="92500"/>
          </a:bodyPr>
          <a:lstStyle/>
          <a:p>
            <a:pPr marL="514350" lvl="0" indent="-514350">
              <a:buFont typeface="+mj-lt"/>
              <a:buAutoNum type="arabicPeriod"/>
            </a:pPr>
            <a:r>
              <a:rPr lang="en-US" sz="2000" dirty="0" smtClean="0">
                <a:latin typeface="Arial" charset="0"/>
                <a:ea typeface="Arial" charset="0"/>
                <a:cs typeface="Arial" charset="0"/>
              </a:rPr>
              <a:t>Pick one person to be Mary Magdalene.</a:t>
            </a:r>
          </a:p>
          <a:p>
            <a:pPr marL="514350" lvl="0" indent="-514350">
              <a:buFont typeface="+mj-lt"/>
              <a:buAutoNum type="arabicPeriod"/>
            </a:pPr>
            <a:r>
              <a:rPr lang="en-US" sz="2000" dirty="0" smtClean="0">
                <a:latin typeface="Arial" charset="0"/>
                <a:ea typeface="Arial" charset="0"/>
                <a:cs typeface="Arial" charset="0"/>
              </a:rPr>
              <a:t>Take turns asking this person questions about her life. The person must answer </a:t>
            </a:r>
            <a:br>
              <a:rPr lang="en-US" sz="2000" dirty="0" smtClean="0">
                <a:latin typeface="Arial" charset="0"/>
                <a:ea typeface="Arial" charset="0"/>
                <a:cs typeface="Arial" charset="0"/>
              </a:rPr>
            </a:br>
            <a:r>
              <a:rPr lang="en-US" sz="2000" dirty="0" smtClean="0">
                <a:latin typeface="Arial" charset="0"/>
                <a:ea typeface="Arial" charset="0"/>
                <a:cs typeface="Arial" charset="0"/>
              </a:rPr>
              <a:t>as she or he thinks Mary would answer. </a:t>
            </a:r>
            <a:br>
              <a:rPr lang="en-US" sz="2000" dirty="0" smtClean="0">
                <a:latin typeface="Arial" charset="0"/>
                <a:ea typeface="Arial" charset="0"/>
                <a:cs typeface="Arial" charset="0"/>
              </a:rPr>
            </a:br>
            <a:r>
              <a:rPr lang="en-US" sz="2000" dirty="0" smtClean="0">
                <a:latin typeface="Arial" charset="0"/>
                <a:ea typeface="Arial" charset="0"/>
                <a:cs typeface="Arial" charset="0"/>
              </a:rPr>
              <a:t>Some questions might be:</a:t>
            </a:r>
          </a:p>
          <a:p>
            <a:pPr lvl="1"/>
            <a:r>
              <a:rPr lang="en-US" sz="1800" dirty="0" smtClean="0">
                <a:latin typeface="Arial" charset="0"/>
                <a:ea typeface="Arial" charset="0"/>
                <a:cs typeface="Arial" charset="0"/>
              </a:rPr>
              <a:t>What was it like to be possessed by </a:t>
            </a:r>
            <a:br>
              <a:rPr lang="en-US" sz="1800" dirty="0" smtClean="0">
                <a:latin typeface="Arial" charset="0"/>
                <a:ea typeface="Arial" charset="0"/>
                <a:cs typeface="Arial" charset="0"/>
              </a:rPr>
            </a:br>
            <a:r>
              <a:rPr lang="en-US" sz="1800" dirty="0" smtClean="0">
                <a:latin typeface="Arial" charset="0"/>
                <a:ea typeface="Arial" charset="0"/>
                <a:cs typeface="Arial" charset="0"/>
              </a:rPr>
              <a:t>demons?</a:t>
            </a:r>
          </a:p>
          <a:p>
            <a:pPr lvl="1"/>
            <a:r>
              <a:rPr lang="en-US" sz="1800" dirty="0" smtClean="0">
                <a:latin typeface="Arial" charset="0"/>
                <a:ea typeface="Arial" charset="0"/>
                <a:cs typeface="Arial" charset="0"/>
              </a:rPr>
              <a:t>What leadership qualities did you use to </a:t>
            </a:r>
            <a:br>
              <a:rPr lang="en-US" sz="1800" dirty="0" smtClean="0">
                <a:latin typeface="Arial" charset="0"/>
                <a:ea typeface="Arial" charset="0"/>
                <a:cs typeface="Arial" charset="0"/>
              </a:rPr>
            </a:br>
            <a:r>
              <a:rPr lang="en-US" sz="1800" dirty="0" smtClean="0">
                <a:latin typeface="Arial" charset="0"/>
                <a:ea typeface="Arial" charset="0"/>
                <a:cs typeface="Arial" charset="0"/>
              </a:rPr>
              <a:t>lead the women who followed Jesus?</a:t>
            </a:r>
          </a:p>
          <a:p>
            <a:pPr marL="514350" indent="-457200">
              <a:buFont typeface="+mj-lt"/>
              <a:buAutoNum type="arabicPeriod"/>
            </a:pPr>
            <a:r>
              <a:rPr lang="en-US" sz="2000" dirty="0" smtClean="0">
                <a:latin typeface="Arial" charset="0"/>
                <a:ea typeface="Arial" charset="0"/>
                <a:cs typeface="Arial" charset="0"/>
              </a:rPr>
              <a:t>After the person answers several questions, pick another person to be </a:t>
            </a:r>
            <a:br>
              <a:rPr lang="en-US" sz="2000" dirty="0" smtClean="0">
                <a:latin typeface="Arial" charset="0"/>
                <a:ea typeface="Arial" charset="0"/>
                <a:cs typeface="Arial" charset="0"/>
              </a:rPr>
            </a:br>
            <a:r>
              <a:rPr lang="en-US" sz="2000" dirty="0" smtClean="0">
                <a:latin typeface="Arial" charset="0"/>
                <a:ea typeface="Arial" charset="0"/>
                <a:cs typeface="Arial" charset="0"/>
              </a:rPr>
              <a:t>Mary and interview her or him.</a:t>
            </a:r>
            <a:endParaRPr lang="en-US" sz="2000" dirty="0">
              <a:latin typeface="Arial" charset="0"/>
              <a:ea typeface="Arial" charset="0"/>
              <a:cs typeface="Arial" charset="0"/>
            </a:endParaRPr>
          </a:p>
        </p:txBody>
      </p:sp>
      <p:sp>
        <p:nvSpPr>
          <p:cNvPr id="5" name="TextBox 4"/>
          <p:cNvSpPr txBox="1"/>
          <p:nvPr/>
        </p:nvSpPr>
        <p:spPr>
          <a:xfrm>
            <a:off x="0" y="4093245"/>
            <a:ext cx="1733167" cy="200055"/>
          </a:xfrm>
          <a:prstGeom prst="rect">
            <a:avLst/>
          </a:prstGeom>
          <a:noFill/>
        </p:spPr>
        <p:txBody>
          <a:bodyPr wrap="none" rtlCol="0">
            <a:spAutoFit/>
          </a:bodyPr>
          <a:lstStyle/>
          <a:p>
            <a:r>
              <a:rPr lang="en-US" sz="700" dirty="0">
                <a:solidFill>
                  <a:srgbClr val="7E7E7E"/>
                </a:solidFill>
                <a:latin typeface="Arial" charset="0"/>
                <a:ea typeface="Arial" charset="0"/>
                <a:cs typeface="Arial" charset="0"/>
              </a:rPr>
              <a:t>© Odessa Sawyer / Saint Mary's Press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4176"/>
            <a:ext cx="3647551" cy="2439069"/>
          </a:xfrm>
          <a:prstGeom prst="rect">
            <a:avLst/>
          </a:prstGeom>
        </p:spPr>
      </p:pic>
    </p:spTree>
    <p:extLst>
      <p:ext uri="{BB962C8B-B14F-4D97-AF65-F5344CB8AC3E}">
        <p14:creationId xmlns:p14="http://schemas.microsoft.com/office/powerpoint/2010/main" val="2851715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200" b="1" dirty="0">
                <a:solidFill>
                  <a:srgbClr val="008000"/>
                </a:solidFill>
                <a:latin typeface="Arial" charset="0"/>
                <a:ea typeface="Arial" charset="0"/>
                <a:cs typeface="Arial" charset="0"/>
              </a:rPr>
              <a:t>Women Who Were </a:t>
            </a:r>
            <a:r>
              <a:rPr lang="en-US" sz="4200" b="1" dirty="0" smtClean="0">
                <a:solidFill>
                  <a:srgbClr val="008000"/>
                </a:solidFill>
                <a:latin typeface="Arial" charset="0"/>
                <a:ea typeface="Arial" charset="0"/>
                <a:cs typeface="Arial" charset="0"/>
              </a:rPr>
              <a:t>Healed </a:t>
            </a:r>
            <a:r>
              <a:rPr lang="en-US" b="1" dirty="0" smtClean="0">
                <a:latin typeface="Arial" charset="0"/>
                <a:ea typeface="Arial" charset="0"/>
                <a:cs typeface="Arial" charset="0"/>
              </a:rPr>
              <a:t/>
            </a:r>
            <a:br>
              <a:rPr lang="en-US" b="1" dirty="0" smtClean="0">
                <a:latin typeface="Arial" charset="0"/>
                <a:ea typeface="Arial" charset="0"/>
                <a:cs typeface="Arial" charset="0"/>
              </a:rPr>
            </a:br>
            <a:r>
              <a:rPr lang="en-US" sz="1800" b="1" dirty="0" smtClean="0">
                <a:solidFill>
                  <a:srgbClr val="7E7E7E"/>
                </a:solidFill>
                <a:latin typeface="Arial" charset="0"/>
                <a:ea typeface="Arial" charset="0"/>
                <a:cs typeface="Arial" charset="0"/>
              </a:rPr>
              <a:t>(</a:t>
            </a:r>
            <a:r>
              <a:rPr lang="en-US" sz="1800" b="1" dirty="0">
                <a:solidFill>
                  <a:srgbClr val="7E7E7E"/>
                </a:solidFill>
                <a:latin typeface="Arial" charset="0"/>
                <a:ea typeface="Arial" charset="0"/>
                <a:cs typeface="Arial" charset="0"/>
              </a:rPr>
              <a:t>Matthew 15:21–28 and Mark 5:25–34) </a:t>
            </a:r>
          </a:p>
        </p:txBody>
      </p:sp>
      <p:sp>
        <p:nvSpPr>
          <p:cNvPr id="3" name="Content Placeholder 2"/>
          <p:cNvSpPr>
            <a:spLocks noGrp="1"/>
          </p:cNvSpPr>
          <p:nvPr>
            <p:ph idx="1"/>
          </p:nvPr>
        </p:nvSpPr>
        <p:spPr>
          <a:xfrm>
            <a:off x="311499" y="1600200"/>
            <a:ext cx="8375301" cy="4525963"/>
          </a:xfrm>
        </p:spPr>
        <p:txBody>
          <a:bodyPr>
            <a:normAutofit/>
          </a:bodyPr>
          <a:lstStyle/>
          <a:p>
            <a:pPr marL="0" indent="0">
              <a:buNone/>
            </a:pPr>
            <a:r>
              <a:rPr lang="en-US" sz="2400" b="1" dirty="0" smtClean="0">
                <a:solidFill>
                  <a:srgbClr val="179734"/>
                </a:solidFill>
                <a:latin typeface="Arial" charset="0"/>
                <a:ea typeface="Arial" charset="0"/>
                <a:cs typeface="Arial" charset="0"/>
              </a:rPr>
              <a:t>Discussion Questions:</a:t>
            </a:r>
          </a:p>
          <a:p>
            <a:pPr lvl="0"/>
            <a:r>
              <a:rPr lang="en-US" sz="2400" dirty="0">
                <a:latin typeface="Arial" charset="0"/>
                <a:ea typeface="Arial" charset="0"/>
                <a:cs typeface="Arial" charset="0"/>
              </a:rPr>
              <a:t>How many stories do you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know </a:t>
            </a:r>
            <a:r>
              <a:rPr lang="en-US" sz="2400" dirty="0">
                <a:latin typeface="Arial" charset="0"/>
                <a:ea typeface="Arial" charset="0"/>
                <a:cs typeface="Arial" charset="0"/>
              </a:rPr>
              <a:t>about Jesus healing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people?</a:t>
            </a:r>
          </a:p>
          <a:p>
            <a:pPr lvl="0"/>
            <a:endParaRPr lang="en-US" sz="2400" dirty="0">
              <a:latin typeface="Arial" charset="0"/>
              <a:ea typeface="Arial" charset="0"/>
              <a:cs typeface="Arial" charset="0"/>
            </a:endParaRPr>
          </a:p>
          <a:p>
            <a:pPr lvl="0"/>
            <a:r>
              <a:rPr lang="en-US" sz="2400" dirty="0" smtClean="0">
                <a:latin typeface="Arial" charset="0"/>
                <a:ea typeface="Arial" charset="0"/>
                <a:cs typeface="Arial" charset="0"/>
              </a:rPr>
              <a:t>What were some of the </a:t>
            </a:r>
            <a:br>
              <a:rPr lang="en-US" sz="2400" dirty="0" smtClean="0">
                <a:latin typeface="Arial" charset="0"/>
                <a:ea typeface="Arial" charset="0"/>
                <a:cs typeface="Arial" charset="0"/>
              </a:rPr>
            </a:br>
            <a:r>
              <a:rPr lang="en-US" sz="2400" dirty="0" smtClean="0">
                <a:latin typeface="Arial" charset="0"/>
                <a:ea typeface="Arial" charset="0"/>
                <a:cs typeface="Arial" charset="0"/>
              </a:rPr>
              <a:t>things that Jesus healed</a:t>
            </a:r>
            <a:br>
              <a:rPr lang="en-US" sz="2400" dirty="0" smtClean="0">
                <a:latin typeface="Arial" charset="0"/>
                <a:ea typeface="Arial" charset="0"/>
                <a:cs typeface="Arial" charset="0"/>
              </a:rPr>
            </a:br>
            <a:r>
              <a:rPr lang="en-US" sz="2400" dirty="0" smtClean="0">
                <a:latin typeface="Arial" charset="0"/>
                <a:ea typeface="Arial" charset="0"/>
                <a:cs typeface="Arial" charset="0"/>
              </a:rPr>
              <a:t>people from?</a:t>
            </a:r>
            <a:endParaRPr lang="en-US" sz="2400" dirty="0">
              <a:latin typeface="Arial" charset="0"/>
              <a:ea typeface="Arial" charset="0"/>
              <a:cs typeface="Arial" charset="0"/>
            </a:endParaRPr>
          </a:p>
          <a:p>
            <a:pPr marL="0" indent="0">
              <a:buNone/>
            </a:pPr>
            <a:endParaRPr lang="en-US" sz="2400" dirty="0">
              <a:solidFill>
                <a:srgbClr val="008000"/>
              </a:solidFill>
              <a:latin typeface="Arial" charset="0"/>
              <a:ea typeface="Arial" charset="0"/>
              <a:cs typeface="Arial" charset="0"/>
            </a:endParaRPr>
          </a:p>
        </p:txBody>
      </p:sp>
      <p:sp>
        <p:nvSpPr>
          <p:cNvPr id="6" name="TextBox 5"/>
          <p:cNvSpPr txBox="1"/>
          <p:nvPr/>
        </p:nvSpPr>
        <p:spPr>
          <a:xfrm>
            <a:off x="7507224" y="4729728"/>
            <a:ext cx="1733167" cy="200055"/>
          </a:xfrm>
          <a:prstGeom prst="rect">
            <a:avLst/>
          </a:prstGeom>
          <a:noFill/>
        </p:spPr>
        <p:txBody>
          <a:bodyPr wrap="none" rtlCol="0">
            <a:spAutoFit/>
          </a:bodyPr>
          <a:lstStyle/>
          <a:p>
            <a:r>
              <a:rPr lang="en-US" sz="700" dirty="0">
                <a:solidFill>
                  <a:srgbClr val="7E7E7E"/>
                </a:solidFill>
                <a:latin typeface="Arial" charset="0"/>
                <a:ea typeface="Arial" charset="0"/>
                <a:cs typeface="Arial" charset="0"/>
              </a:rPr>
              <a:t>© Odessa Sawyer / Saint Mary's Press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982" t="6647" r="8980" b="6643"/>
          <a:stretch/>
        </p:blipFill>
        <p:spPr>
          <a:xfrm>
            <a:off x="4626042" y="1497204"/>
            <a:ext cx="4517958" cy="3232524"/>
          </a:xfrm>
          <a:prstGeom prst="rect">
            <a:avLst/>
          </a:prstGeom>
        </p:spPr>
      </p:pic>
    </p:spTree>
    <p:extLst>
      <p:ext uri="{BB962C8B-B14F-4D97-AF65-F5344CB8AC3E}">
        <p14:creationId xmlns:p14="http://schemas.microsoft.com/office/powerpoint/2010/main" val="1453282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50"/>
            <a:ext cx="9144000" cy="1143000"/>
          </a:xfrm>
        </p:spPr>
        <p:txBody>
          <a:bodyPr>
            <a:normAutofit/>
          </a:bodyPr>
          <a:lstStyle/>
          <a:p>
            <a:r>
              <a:rPr lang="en-US" sz="4200" b="1" dirty="0" smtClean="0">
                <a:solidFill>
                  <a:srgbClr val="C30027"/>
                </a:solidFill>
                <a:latin typeface="Arial" charset="0"/>
                <a:ea typeface="Arial" charset="0"/>
                <a:cs typeface="Arial" charset="0"/>
              </a:rPr>
              <a:t>Healed by Faith</a:t>
            </a:r>
            <a:r>
              <a:rPr lang="en-US" b="1" dirty="0">
                <a:latin typeface="Arial" charset="0"/>
                <a:ea typeface="Arial" charset="0"/>
                <a:cs typeface="Arial" charset="0"/>
              </a:rPr>
              <a:t/>
            </a:r>
            <a:br>
              <a:rPr lang="en-US" b="1" dirty="0">
                <a:latin typeface="Arial" charset="0"/>
                <a:ea typeface="Arial" charset="0"/>
                <a:cs typeface="Arial" charset="0"/>
              </a:rPr>
            </a:br>
            <a:endParaRPr lang="en-US" sz="2000" b="1" dirty="0">
              <a:solidFill>
                <a:srgbClr val="7E7E7E"/>
              </a:solidFill>
              <a:latin typeface="Arial" charset="0"/>
              <a:ea typeface="Arial" charset="0"/>
              <a:cs typeface="Arial" charset="0"/>
            </a:endParaRPr>
          </a:p>
        </p:txBody>
      </p:sp>
      <p:sp>
        <p:nvSpPr>
          <p:cNvPr id="3" name="Content Placeholder 2"/>
          <p:cNvSpPr>
            <a:spLocks noGrp="1"/>
          </p:cNvSpPr>
          <p:nvPr>
            <p:ph idx="1"/>
          </p:nvPr>
        </p:nvSpPr>
        <p:spPr>
          <a:xfrm>
            <a:off x="301450" y="1232154"/>
            <a:ext cx="8385349" cy="4525963"/>
          </a:xfrm>
        </p:spPr>
        <p:txBody>
          <a:bodyPr>
            <a:normAutofit/>
          </a:bodyPr>
          <a:lstStyle/>
          <a:p>
            <a:pPr lvl="0"/>
            <a:r>
              <a:rPr lang="en-US" sz="2400" dirty="0">
                <a:latin typeface="Arial" charset="0"/>
                <a:ea typeface="Arial" charset="0"/>
                <a:cs typeface="Arial" charset="0"/>
              </a:rPr>
              <a:t>A Canaanite woman asked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Jesus to </a:t>
            </a:r>
            <a:r>
              <a:rPr lang="en-US" sz="2400" dirty="0">
                <a:latin typeface="Arial" charset="0"/>
                <a:ea typeface="Arial" charset="0"/>
                <a:cs typeface="Arial" charset="0"/>
              </a:rPr>
              <a:t>heal her daughter.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She </a:t>
            </a:r>
            <a:r>
              <a:rPr lang="en-US" sz="2400" dirty="0">
                <a:latin typeface="Arial" charset="0"/>
                <a:ea typeface="Arial" charset="0"/>
                <a:cs typeface="Arial" charset="0"/>
              </a:rPr>
              <a:t>was </a:t>
            </a:r>
            <a:r>
              <a:rPr lang="en-US" sz="2400" dirty="0" smtClean="0">
                <a:latin typeface="Arial" charset="0"/>
                <a:ea typeface="Arial" charset="0"/>
                <a:cs typeface="Arial" charset="0"/>
              </a:rPr>
              <a:t>persistent</a:t>
            </a:r>
            <a:r>
              <a:rPr lang="en-US" sz="2400" dirty="0">
                <a:latin typeface="Arial" charset="0"/>
                <a:ea typeface="Arial" charset="0"/>
                <a:cs typeface="Arial" charset="0"/>
              </a:rPr>
              <a:t>, even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after </a:t>
            </a:r>
            <a:r>
              <a:rPr lang="en-US" sz="2400" dirty="0">
                <a:latin typeface="Arial" charset="0"/>
                <a:ea typeface="Arial" charset="0"/>
                <a:cs typeface="Arial" charset="0"/>
              </a:rPr>
              <a:t>Jesus </a:t>
            </a:r>
            <a:r>
              <a:rPr lang="en-US" sz="2400" dirty="0" smtClean="0">
                <a:latin typeface="Arial" charset="0"/>
                <a:ea typeface="Arial" charset="0"/>
                <a:cs typeface="Arial" charset="0"/>
              </a:rPr>
              <a:t>objected</a:t>
            </a:r>
            <a:r>
              <a:rPr lang="en-US" sz="2400" dirty="0">
                <a:latin typeface="Arial" charset="0"/>
                <a:ea typeface="Arial" charset="0"/>
                <a:cs typeface="Arial" charset="0"/>
              </a:rPr>
              <a:t>, and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Jesus </a:t>
            </a:r>
            <a:r>
              <a:rPr lang="en-US" sz="2400" dirty="0">
                <a:latin typeface="Arial" charset="0"/>
                <a:ea typeface="Arial" charset="0"/>
                <a:cs typeface="Arial" charset="0"/>
              </a:rPr>
              <a:t>healed her </a:t>
            </a:r>
            <a:r>
              <a:rPr lang="en-US" sz="2400" dirty="0" smtClean="0">
                <a:latin typeface="Arial" charset="0"/>
                <a:ea typeface="Arial" charset="0"/>
                <a:cs typeface="Arial" charset="0"/>
              </a:rPr>
              <a:t>daughter</a:t>
            </a:r>
            <a:r>
              <a:rPr lang="en-US" sz="2400" dirty="0">
                <a:latin typeface="Arial" charset="0"/>
                <a:ea typeface="Arial" charset="0"/>
                <a:cs typeface="Arial" charset="0"/>
              </a:rPr>
              <a:t>.</a:t>
            </a:r>
          </a:p>
          <a:p>
            <a:pPr lvl="0"/>
            <a:r>
              <a:rPr lang="en-US" sz="2400" dirty="0">
                <a:latin typeface="Arial" charset="0"/>
                <a:ea typeface="Arial" charset="0"/>
                <a:cs typeface="Arial" charset="0"/>
              </a:rPr>
              <a:t>A woman who suffered </a:t>
            </a:r>
            <a:r>
              <a:rPr lang="en-US" sz="2400" dirty="0" smtClean="0">
                <a:latin typeface="Arial" charset="0"/>
                <a:ea typeface="Arial" charset="0"/>
                <a:cs typeface="Arial" charset="0"/>
              </a:rPr>
              <a:t>from</a:t>
            </a:r>
            <a:r>
              <a:rPr lang="en-US" sz="2400" dirty="0">
                <a:latin typeface="Arial" charset="0"/>
                <a:ea typeface="Arial" charset="0"/>
                <a:cs typeface="Arial" charset="0"/>
              </a:rPr>
              <a:t>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severe </a:t>
            </a:r>
            <a:r>
              <a:rPr lang="en-US" sz="2400" dirty="0">
                <a:latin typeface="Arial" charset="0"/>
                <a:ea typeface="Arial" charset="0"/>
                <a:cs typeface="Arial" charset="0"/>
              </a:rPr>
              <a:t>bleeding was </a:t>
            </a:r>
            <a:r>
              <a:rPr lang="en-US" sz="2400" dirty="0" smtClean="0">
                <a:latin typeface="Arial" charset="0"/>
                <a:ea typeface="Arial" charset="0"/>
                <a:cs typeface="Arial" charset="0"/>
              </a:rPr>
              <a:t>healed </a:t>
            </a:r>
            <a:br>
              <a:rPr lang="en-US" sz="2400" dirty="0" smtClean="0">
                <a:latin typeface="Arial" charset="0"/>
                <a:ea typeface="Arial" charset="0"/>
                <a:cs typeface="Arial" charset="0"/>
              </a:rPr>
            </a:br>
            <a:r>
              <a:rPr lang="en-US" sz="2400" dirty="0" smtClean="0">
                <a:latin typeface="Arial" charset="0"/>
                <a:ea typeface="Arial" charset="0"/>
                <a:cs typeface="Arial" charset="0"/>
              </a:rPr>
              <a:t>simply </a:t>
            </a:r>
            <a:r>
              <a:rPr lang="en-US" sz="2400" dirty="0">
                <a:latin typeface="Arial" charset="0"/>
                <a:ea typeface="Arial" charset="0"/>
                <a:cs typeface="Arial" charset="0"/>
              </a:rPr>
              <a:t>by </a:t>
            </a:r>
            <a:r>
              <a:rPr lang="en-US" sz="2400" dirty="0" smtClean="0">
                <a:latin typeface="Arial" charset="0"/>
                <a:ea typeface="Arial" charset="0"/>
                <a:cs typeface="Arial" charset="0"/>
              </a:rPr>
              <a:t>touching </a:t>
            </a:r>
            <a:r>
              <a:rPr lang="en-US" sz="2400" dirty="0">
                <a:latin typeface="Arial" charset="0"/>
                <a:ea typeface="Arial" charset="0"/>
                <a:cs typeface="Arial" charset="0"/>
              </a:rPr>
              <a:t>Jesus’ cloak. </a:t>
            </a:r>
          </a:p>
          <a:p>
            <a:pPr lvl="0"/>
            <a:r>
              <a:rPr lang="en-US" sz="2400" dirty="0">
                <a:latin typeface="Arial" charset="0"/>
                <a:ea typeface="Arial" charset="0"/>
                <a:cs typeface="Arial" charset="0"/>
              </a:rPr>
              <a:t>For these women, their faith </a:t>
            </a:r>
            <a:r>
              <a:rPr lang="en-US" sz="2400" dirty="0" smtClean="0">
                <a:latin typeface="Arial" charset="0"/>
                <a:ea typeface="Arial" charset="0"/>
                <a:cs typeface="Arial" charset="0"/>
              </a:rPr>
              <a:t>in </a:t>
            </a:r>
            <a:br>
              <a:rPr lang="en-US" sz="2400" dirty="0" smtClean="0">
                <a:latin typeface="Arial" charset="0"/>
                <a:ea typeface="Arial" charset="0"/>
                <a:cs typeface="Arial" charset="0"/>
              </a:rPr>
            </a:br>
            <a:r>
              <a:rPr lang="en-US" sz="2400" dirty="0" smtClean="0">
                <a:latin typeface="Arial" charset="0"/>
                <a:ea typeface="Arial" charset="0"/>
                <a:cs typeface="Arial" charset="0"/>
              </a:rPr>
              <a:t>Jesus </a:t>
            </a:r>
            <a:r>
              <a:rPr lang="en-US" sz="2400" dirty="0">
                <a:latin typeface="Arial" charset="0"/>
                <a:ea typeface="Arial" charset="0"/>
                <a:cs typeface="Arial" charset="0"/>
              </a:rPr>
              <a:t>brought them healing.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They are </a:t>
            </a:r>
            <a:r>
              <a:rPr lang="en-US" sz="2400" dirty="0">
                <a:latin typeface="Arial" charset="0"/>
                <a:ea typeface="Arial" charset="0"/>
                <a:cs typeface="Arial" charset="0"/>
              </a:rPr>
              <a:t>models of prayer and </a:t>
            </a:r>
            <a:r>
              <a:rPr lang="en-US" sz="2400" dirty="0" smtClean="0">
                <a:latin typeface="Arial" charset="0"/>
                <a:ea typeface="Arial" charset="0"/>
                <a:cs typeface="Arial" charset="0"/>
              </a:rPr>
              <a:t>discipleship </a:t>
            </a:r>
            <a:r>
              <a:rPr lang="en-US" sz="2400" dirty="0">
                <a:latin typeface="Arial" charset="0"/>
                <a:ea typeface="Arial" charset="0"/>
                <a:cs typeface="Arial" charset="0"/>
              </a:rPr>
              <a:t>for us today.</a:t>
            </a:r>
          </a:p>
          <a:p>
            <a:endParaRPr lang="en-US" sz="2400" dirty="0">
              <a:latin typeface="Arial" charset="0"/>
              <a:ea typeface="Arial" charset="0"/>
              <a:cs typeface="Arial" charset="0"/>
            </a:endParaRPr>
          </a:p>
        </p:txBody>
      </p:sp>
      <p:sp>
        <p:nvSpPr>
          <p:cNvPr id="5" name="TextBox 4"/>
          <p:cNvSpPr txBox="1"/>
          <p:nvPr/>
        </p:nvSpPr>
        <p:spPr>
          <a:xfrm>
            <a:off x="7457320" y="4435997"/>
            <a:ext cx="1686680" cy="200055"/>
          </a:xfrm>
          <a:prstGeom prst="rect">
            <a:avLst/>
          </a:prstGeom>
          <a:noFill/>
        </p:spPr>
        <p:txBody>
          <a:bodyPr wrap="none" rtlCol="0">
            <a:spAutoFit/>
          </a:bodyPr>
          <a:lstStyle/>
          <a:p>
            <a:r>
              <a:rPr lang="en-US" sz="700" dirty="0">
                <a:solidFill>
                  <a:srgbClr val="7E7E7E"/>
                </a:solidFill>
                <a:latin typeface="Arial" charset="0"/>
                <a:ea typeface="Arial" charset="0"/>
                <a:cs typeface="Arial" charset="0"/>
              </a:rPr>
              <a:t>© Freedom </a:t>
            </a:r>
            <a:r>
              <a:rPr lang="en-US" sz="700" dirty="0" smtClean="0">
                <a:solidFill>
                  <a:srgbClr val="7E7E7E"/>
                </a:solidFill>
                <a:latin typeface="Arial" charset="0"/>
                <a:ea typeface="Arial" charset="0"/>
                <a:cs typeface="Arial" charset="0"/>
              </a:rPr>
              <a:t>Studio / Shutterstock.com</a:t>
            </a:r>
            <a:endParaRPr lang="en-US" sz="700" dirty="0">
              <a:solidFill>
                <a:srgbClr val="7E7E7E"/>
              </a:solidFill>
              <a:latin typeface="Arial" charset="0"/>
              <a:ea typeface="Arial" charset="0"/>
              <a:cs typeface="Arial"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8858" y="1414525"/>
            <a:ext cx="3715142" cy="3031424"/>
          </a:xfrm>
          <a:prstGeom prst="rect">
            <a:avLst/>
          </a:prstGeom>
        </p:spPr>
      </p:pic>
    </p:spTree>
    <p:extLst>
      <p:ext uri="{BB962C8B-B14F-4D97-AF65-F5344CB8AC3E}">
        <p14:creationId xmlns:p14="http://schemas.microsoft.com/office/powerpoint/2010/main" val="32720283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2654</TotalTime>
  <Words>367</Words>
  <Application>Microsoft Macintosh PowerPoint</Application>
  <PresentationFormat>On-screen Show (4:3)</PresentationFormat>
  <Paragraphs>55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CorpPowerpoint</vt:lpstr>
      <vt:lpstr>PowerPoint Presentation</vt:lpstr>
      <vt:lpstr>The Prophets,    Jesus Christ,   and the Holy Spirit</vt:lpstr>
      <vt:lpstr>Chapter Summary</vt:lpstr>
      <vt:lpstr>Mary of Nazareth  (Luke 1:26–56, 2:1–52; John 2:1–12) </vt:lpstr>
      <vt:lpstr>Mother of God </vt:lpstr>
      <vt:lpstr>Mary Magdalene, Disciple of Jesus  (Luke 8:1–3; Matthew 27:55–61; John 20:1–18) </vt:lpstr>
      <vt:lpstr>Interview with the Magdalene  </vt:lpstr>
      <vt:lpstr>Women Who Were Healed  (Matthew 15:21–28 and Mark 5:25–34) </vt:lpstr>
      <vt:lpstr>Healed by Faith </vt:lpstr>
      <vt:lpstr>Lydia, a Purple Cloth Dealer (Acts 16:11–15) </vt:lpstr>
      <vt:lpstr>Share It!</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Microsoft Office User</cp:lastModifiedBy>
  <cp:revision>165</cp:revision>
  <dcterms:created xsi:type="dcterms:W3CDTF">2012-11-07T17:11:11Z</dcterms:created>
  <dcterms:modified xsi:type="dcterms:W3CDTF">2016-06-01T14:08:12Z</dcterms:modified>
</cp:coreProperties>
</file>