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58" r:id="rId3"/>
    <p:sldId id="336" r:id="rId4"/>
    <p:sldId id="359" r:id="rId5"/>
    <p:sldId id="360" r:id="rId6"/>
    <p:sldId id="361" r:id="rId7"/>
    <p:sldId id="364" r:id="rId8"/>
    <p:sldId id="363" r:id="rId9"/>
    <p:sldId id="365" r:id="rId10"/>
    <p:sldId id="3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53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key points in chapter 5 of the student handbook.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25793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Explore with the students the image of God as light with no darkness, which is from the First Letter of John 1:5.</a:t>
            </a:r>
            <a:r>
              <a:rPr lang="en-US" sz="1200" i="1" kern="1200" dirty="0" smtClean="0">
                <a:solidFill>
                  <a:schemeClr val="tx1"/>
                </a:solidFill>
                <a:effectLst/>
                <a:latin typeface="+mn-lt"/>
                <a:ea typeface="+mn-ea"/>
                <a:cs typeface="+mn-cs"/>
              </a:rPr>
              <a:t> (Light reveals things that we could not see otherwise; light calls to mind goodness, truth, hope. Darkness can frighten us because it may hide evil things; darkness calls to mind evil, deception, destruction, despair.)</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325876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the proofs for the existence of God, on page 58 of the student handbook, are not scientific proofs, but arguments based on reasoning. Ask the students which of these arguments seems convincing to them. Ask too if they can provide a different argument supporting God’s existence.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311164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To illustrate the last statement, share one or more New Testament accounts that reveal the Trinity, such as Matthew 3:13–17 (the Spirit descending at Jesus’ Baptism) and John 16:5–14 (Jesus asking his Father to send the Holy Spirit). Explain that the doctrine of the Trinity is a mystery of faith, a revealed truth we believe by faith but cannot fully grasp with human reason.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41299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recall the opening words of the revised Creed: “I believe in one God, the Father almighty, maker of heaven and earth, of all things visible and invisible.” Explain that the remaining slides will explain each of the terms in that opening sentence.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135641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think of someone who represents for them a truly caring father. Ask them to share some descriptive words that come to mind when they think of that person at his most loving.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236877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Consider sharing with the students a time when you felt compelled to praise God for his greatness, suggesting that they may have experienced similar moments in their own lives.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81056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the image of the Garden of Eden represents God’s plan for a perfect world where all creatures are in harmony with one another and with God.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856895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Decide what level of discussion on this topic is appropriate for your class. Consider spending more time on this topic apart from this presentation. You may want to use the “Catholic Wisdom” sidebar, on page 59 of the student handbook, for classroom discussion.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2149196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describe what angels look like. Remind them that they are describing images we use to represent beings that are not material. Explore what some of the symbols, such as wings and halos, might represent. </a:t>
            </a:r>
            <a:r>
              <a:rPr lang="en-US" sz="1200" i="1" kern="1200" dirty="0" smtClean="0">
                <a:solidFill>
                  <a:schemeClr val="tx1"/>
                </a:solidFill>
                <a:effectLst/>
                <a:latin typeface="+mn-lt"/>
                <a:ea typeface="+mn-ea"/>
                <a:cs typeface="+mn-cs"/>
              </a:rPr>
              <a:t>(Wings could refer to their role as messengers; halos may mean that they are devoted to God; harps could represent their eternal praise; and so 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1499360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smtClean="0"/>
              <a:t>God Our Father</a:t>
            </a:r>
            <a:endParaRPr lang="en-US" dirty="0"/>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6002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TX003136</a:t>
            </a:r>
            <a:endParaRPr lang="en-US" dirty="0" smtClean="0"/>
          </a:p>
        </p:txBody>
      </p:sp>
      <p:sp>
        <p:nvSpPr>
          <p:cNvPr id="5" name="Rectangle 4"/>
          <p:cNvSpPr/>
          <p:nvPr/>
        </p:nvSpPr>
        <p:spPr>
          <a:xfrm>
            <a:off x="4057984" y="4572000"/>
            <a:ext cx="119776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5</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131423" y="1612872"/>
            <a:ext cx="4802777" cy="673128"/>
          </a:xfrm>
          <a:prstGeom prst="rect">
            <a:avLst/>
          </a:prstGeom>
        </p:spPr>
        <p:txBody>
          <a:bodyPr>
            <a:noAutofit/>
          </a:bodyPr>
          <a:lstStyle/>
          <a:p>
            <a:pPr algn="ctr"/>
            <a:r>
              <a:rPr lang="en-US" sz="2400" b="1" dirty="0">
                <a:latin typeface="Arial" pitchFamily="34" charset="0"/>
                <a:cs typeface="Arial" pitchFamily="34" charset="0"/>
              </a:rPr>
              <a:t>God Is Truth and Love</a:t>
            </a:r>
          </a:p>
        </p:txBody>
      </p:sp>
      <p:sp>
        <p:nvSpPr>
          <p:cNvPr id="11" name="TextBox 5"/>
          <p:cNvSpPr txBox="1">
            <a:spLocks noChangeArrowheads="1"/>
          </p:cNvSpPr>
          <p:nvPr/>
        </p:nvSpPr>
        <p:spPr bwMode="auto">
          <a:xfrm>
            <a:off x="4724400" y="6079123"/>
            <a:ext cx="1694178" cy="169277"/>
          </a:xfrm>
          <a:prstGeom prst="rect">
            <a:avLst/>
          </a:prstGeom>
          <a:noFill/>
          <a:ln w="9525">
            <a:noFill/>
            <a:miter lim="800000"/>
            <a:headEnd/>
            <a:tailEnd/>
          </a:ln>
        </p:spPr>
        <p:txBody>
          <a:bodyPr wrap="square">
            <a:spAutoFit/>
          </a:bodyPr>
          <a:lstStyle/>
          <a:p>
            <a:pPr algn="r"/>
            <a:r>
              <a:rPr lang="pt-BR" sz="500" dirty="0">
                <a:latin typeface="Arial" pitchFamily="34" charset="0"/>
                <a:cs typeface="Arial" pitchFamily="34" charset="0"/>
              </a:rPr>
              <a:t>Copyright: maigi / www.shutterstock.com</a:t>
            </a:r>
            <a:endParaRPr lang="en-US" sz="500" dirty="0">
              <a:latin typeface="Arial" pitchFamily="34" charset="0"/>
              <a:cs typeface="Arial" pitchFamily="34" charset="0"/>
            </a:endParaRPr>
          </a:p>
        </p:txBody>
      </p:sp>
      <p:pic>
        <p:nvPicPr>
          <p:cNvPr id="9220" name="Picture 4" descr="E:\powerpoint images\chapter5\shutterstock_577278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077" y="3563490"/>
            <a:ext cx="3678715" cy="2456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8" name="TextBox 17"/>
          <p:cNvSpPr txBox="1"/>
          <p:nvPr/>
        </p:nvSpPr>
        <p:spPr bwMode="auto">
          <a:xfrm>
            <a:off x="681521" y="2450068"/>
            <a:ext cx="731947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revealed his name to Moses, “I AM WHO I AM.” </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681521" y="3048000"/>
            <a:ext cx="700700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Bible describes God as faithful and loving.</a:t>
            </a:r>
            <a:endParaRPr lang="en-US" dirty="0">
              <a:solidFill>
                <a:schemeClr val="bg1">
                  <a:lumMod val="65000"/>
                </a:schemeClr>
              </a:solidFill>
              <a:latin typeface="Arial" pitchFamily="34" charset="0"/>
              <a:cs typeface="Arial" pitchFamily="34" charset="0"/>
            </a:endParaRPr>
          </a:p>
        </p:txBody>
      </p:sp>
      <p:sp>
        <p:nvSpPr>
          <p:cNvPr id="20" name="TextBox 19"/>
          <p:cNvSpPr txBox="1"/>
          <p:nvPr/>
        </p:nvSpPr>
        <p:spPr bwMode="auto">
          <a:xfrm>
            <a:off x="680902" y="3648670"/>
            <a:ext cx="42721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Bible reveals that God is perfect love. God loves us more than we could possibly imagine.</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763917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804314" y="2152650"/>
            <a:ext cx="6425286" cy="666750"/>
          </a:xfrm>
          <a:prstGeom prst="rect">
            <a:avLst/>
          </a:prstGeom>
        </p:spPr>
        <p:txBody>
          <a:bodyPr>
            <a:noAutofit/>
          </a:bodyPr>
          <a:lstStyle/>
          <a:p>
            <a:r>
              <a:rPr lang="en-US" sz="2400" b="1" dirty="0">
                <a:latin typeface="Arial" pitchFamily="34" charset="0"/>
                <a:cs typeface="Arial" pitchFamily="34" charset="0"/>
              </a:rPr>
              <a:t>Does God Exist?</a:t>
            </a:r>
          </a:p>
        </p:txBody>
      </p:sp>
      <p:sp>
        <p:nvSpPr>
          <p:cNvPr id="11" name="TextBox 5"/>
          <p:cNvSpPr txBox="1">
            <a:spLocks noChangeArrowheads="1"/>
          </p:cNvSpPr>
          <p:nvPr/>
        </p:nvSpPr>
        <p:spPr bwMode="auto">
          <a:xfrm>
            <a:off x="6633569" y="3505200"/>
            <a:ext cx="2281831"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Kenneth </a:t>
            </a:r>
            <a:r>
              <a:rPr lang="en-US" sz="500" dirty="0" err="1">
                <a:latin typeface="Arial" pitchFamily="34" charset="0"/>
                <a:cs typeface="Arial" pitchFamily="34" charset="0"/>
              </a:rPr>
              <a:t>Sponsler</a:t>
            </a:r>
            <a:r>
              <a:rPr lang="en-US" sz="500" dirty="0">
                <a:latin typeface="Arial" pitchFamily="34" charset="0"/>
                <a:cs typeface="Arial" pitchFamily="34" charset="0"/>
              </a:rPr>
              <a:t> / www.shutterstock.com</a:t>
            </a:r>
          </a:p>
        </p:txBody>
      </p:sp>
      <p:sp>
        <p:nvSpPr>
          <p:cNvPr id="15" name="Content Placeholder 6"/>
          <p:cNvSpPr txBox="1">
            <a:spLocks/>
          </p:cNvSpPr>
          <p:nvPr/>
        </p:nvSpPr>
        <p:spPr>
          <a:xfrm>
            <a:off x="649474" y="3067050"/>
            <a:ext cx="6412720" cy="5143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It is reasonable to believe in God.</a:t>
            </a:r>
          </a:p>
        </p:txBody>
      </p:sp>
      <p:sp>
        <p:nvSpPr>
          <p:cNvPr id="12" name="Content Placeholder 6"/>
          <p:cNvSpPr txBox="1">
            <a:spLocks/>
          </p:cNvSpPr>
          <p:nvPr/>
        </p:nvSpPr>
        <p:spPr>
          <a:xfrm>
            <a:off x="648826" y="4114800"/>
            <a:ext cx="7961774"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If we trust in another person, it becomes easier to love him or her without holding back. We know about God because he has chosen to reveal himself to us. </a:t>
            </a:r>
          </a:p>
        </p:txBody>
      </p:sp>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6" name="Content Placeholder 6"/>
          <p:cNvSpPr txBox="1">
            <a:spLocks/>
          </p:cNvSpPr>
          <p:nvPr/>
        </p:nvSpPr>
        <p:spPr>
          <a:xfrm>
            <a:off x="649474" y="3581401"/>
            <a:ext cx="8445634" cy="489492"/>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We cannot prove there is a God in a scientific way.</a:t>
            </a:r>
          </a:p>
        </p:txBody>
      </p:sp>
      <p:pic>
        <p:nvPicPr>
          <p:cNvPr id="1030" name="Picture 6" descr="E:\powerpoint images\chapter5\shutterstock_265507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179" y="1143000"/>
            <a:ext cx="3306821" cy="21942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9" name="Content Placeholder 6"/>
          <p:cNvSpPr txBox="1">
            <a:spLocks/>
          </p:cNvSpPr>
          <p:nvPr/>
        </p:nvSpPr>
        <p:spPr>
          <a:xfrm>
            <a:off x="648826" y="5181600"/>
            <a:ext cx="8723774"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God remains a mystery beyond words.</a:t>
            </a: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4495800" y="6079123"/>
            <a:ext cx="2402294"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Brandon Alms / www.shutterstock.com</a:t>
            </a:r>
          </a:p>
        </p:txBody>
      </p:sp>
      <p:sp>
        <p:nvSpPr>
          <p:cNvPr id="5" name="Content Placeholder 6"/>
          <p:cNvSpPr txBox="1">
            <a:spLocks/>
          </p:cNvSpPr>
          <p:nvPr/>
        </p:nvSpPr>
        <p:spPr>
          <a:xfrm>
            <a:off x="1752600" y="1809750"/>
            <a:ext cx="5562600" cy="704850"/>
          </a:xfrm>
          <a:prstGeom prst="rect">
            <a:avLst/>
          </a:prstGeom>
        </p:spPr>
        <p:txBody>
          <a:bodyPr>
            <a:noAutofit/>
          </a:bodyPr>
          <a:lstStyle/>
          <a:p>
            <a:r>
              <a:rPr lang="en-US" sz="2400" b="1" dirty="0">
                <a:latin typeface="Arial" pitchFamily="34" charset="0"/>
                <a:cs typeface="Arial" pitchFamily="34" charset="0"/>
              </a:rPr>
              <a:t>The Trinity: One God, Three Persons</a:t>
            </a:r>
          </a:p>
        </p:txBody>
      </p:sp>
      <p:sp>
        <p:nvSpPr>
          <p:cNvPr id="6" name="Content Placeholder 6"/>
          <p:cNvSpPr txBox="1">
            <a:spLocks/>
          </p:cNvSpPr>
          <p:nvPr/>
        </p:nvSpPr>
        <p:spPr>
          <a:xfrm>
            <a:off x="622167" y="2728496"/>
            <a:ext cx="7302633" cy="4762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The Trinity is the foundational image of God for Christians.</a:t>
            </a:r>
          </a:p>
        </p:txBody>
      </p:sp>
      <p:sp>
        <p:nvSpPr>
          <p:cNvPr id="8" name="Content Placeholder 6"/>
          <p:cNvSpPr txBox="1">
            <a:spLocks/>
          </p:cNvSpPr>
          <p:nvPr/>
        </p:nvSpPr>
        <p:spPr>
          <a:xfrm>
            <a:off x="622167" y="3361237"/>
            <a:ext cx="6247752" cy="677363"/>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Christians alone use this image and term.</a:t>
            </a:r>
          </a:p>
        </p:txBody>
      </p:sp>
      <p:sp>
        <p:nvSpPr>
          <p:cNvPr id="10" name="Content Placeholder 6"/>
          <p:cNvSpPr txBox="1">
            <a:spLocks/>
          </p:cNvSpPr>
          <p:nvPr/>
        </p:nvSpPr>
        <p:spPr>
          <a:xfrm>
            <a:off x="621519" y="3886200"/>
            <a:ext cx="6400801" cy="4572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Jesus’ life and words revealed the Trinity.</a:t>
            </a:r>
          </a:p>
        </p:txBody>
      </p:sp>
      <p:pic>
        <p:nvPicPr>
          <p:cNvPr id="2054" name="Picture 6" descr="E:\powerpoint images\chapter5\shutterstock_81776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3294362"/>
            <a:ext cx="3562350" cy="2801638"/>
          </a:xfrm>
          <a:prstGeom prst="rect">
            <a:avLst/>
          </a:prstGeom>
          <a:ln>
            <a:noFill/>
          </a:ln>
          <a:effectLst>
            <a:softEdge rad="112500"/>
          </a:effectLst>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28600" y="5469523"/>
            <a:ext cx="24977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Matt </a:t>
            </a:r>
            <a:r>
              <a:rPr lang="en-US" sz="500" dirty="0" err="1">
                <a:latin typeface="Arial" pitchFamily="34" charset="0"/>
                <a:cs typeface="Arial" pitchFamily="34" charset="0"/>
              </a:rPr>
              <a:t>Antonino</a:t>
            </a:r>
            <a:r>
              <a:rPr lang="en-US" sz="500" dirty="0">
                <a:latin typeface="Arial" pitchFamily="34" charset="0"/>
                <a:cs typeface="Arial" pitchFamily="34" charset="0"/>
              </a:rPr>
              <a:t> / www.shutterstock.com</a:t>
            </a:r>
          </a:p>
        </p:txBody>
      </p:sp>
      <p:sp>
        <p:nvSpPr>
          <p:cNvPr id="3" name="TextBox 2"/>
          <p:cNvSpPr txBox="1"/>
          <p:nvPr/>
        </p:nvSpPr>
        <p:spPr bwMode="auto">
          <a:xfrm>
            <a:off x="3810000" y="2693628"/>
            <a:ext cx="48386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is Father, Son, and Holy Spirit.</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905000" y="1676400"/>
            <a:ext cx="5486399" cy="685800"/>
          </a:xfrm>
          <a:prstGeom prst="rect">
            <a:avLst/>
          </a:prstGeom>
        </p:spPr>
        <p:txBody>
          <a:bodyPr>
            <a:noAutofit/>
          </a:bodyPr>
          <a:lstStyle/>
          <a:p>
            <a:r>
              <a:rPr lang="en-US" sz="2400" b="1" dirty="0">
                <a:latin typeface="Arial" pitchFamily="34" charset="0"/>
                <a:cs typeface="Arial" pitchFamily="34" charset="0"/>
              </a:rPr>
              <a:t>The Trinity: One God, Three Persons</a:t>
            </a:r>
          </a:p>
        </p:txBody>
      </p:sp>
      <p:sp>
        <p:nvSpPr>
          <p:cNvPr id="12" name="TextBox 11"/>
          <p:cNvSpPr txBox="1"/>
          <p:nvPr/>
        </p:nvSpPr>
        <p:spPr bwMode="auto">
          <a:xfrm>
            <a:off x="3810001" y="3212068"/>
            <a:ext cx="507326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exists as a communion of Persons.</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3815968" y="3733800"/>
            <a:ext cx="4599469"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Father, Son, and Holy Spirit are not three Gods, but one God, yet the three are also distinct from one another.</a:t>
            </a:r>
            <a:endParaRPr lang="en-US" dirty="0">
              <a:solidFill>
                <a:schemeClr val="bg1">
                  <a:lumMod val="65000"/>
                </a:schemeClr>
              </a:solidFill>
              <a:latin typeface="Arial" pitchFamily="34" charset="0"/>
              <a:cs typeface="Arial" pitchFamily="34" charset="0"/>
            </a:endParaRPr>
          </a:p>
        </p:txBody>
      </p:sp>
      <p:pic>
        <p:nvPicPr>
          <p:cNvPr id="3078" name="Picture 6" descr="E:\powerpoint images\chapter5\shutterstock_147344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60761"/>
            <a:ext cx="3333750" cy="257323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219200" y="3702777"/>
            <a:ext cx="7696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Jesus used “Father” to describe his own unique relationship with God.</a:t>
            </a:r>
          </a:p>
        </p:txBody>
      </p:sp>
      <p:sp>
        <p:nvSpPr>
          <p:cNvPr id="16" name="Content Placeholder 6"/>
          <p:cNvSpPr txBox="1">
            <a:spLocks/>
          </p:cNvSpPr>
          <p:nvPr/>
        </p:nvSpPr>
        <p:spPr>
          <a:xfrm>
            <a:off x="4343400" y="2682875"/>
            <a:ext cx="4114800" cy="593725"/>
          </a:xfrm>
          <a:prstGeom prst="rect">
            <a:avLst/>
          </a:prstGeom>
        </p:spPr>
        <p:txBody>
          <a:bodyPr>
            <a:noAutofit/>
          </a:bodyPr>
          <a:lstStyle/>
          <a:p>
            <a:r>
              <a:rPr lang="en-US" sz="2400" b="1" dirty="0">
                <a:latin typeface="Arial" pitchFamily="34" charset="0"/>
                <a:cs typeface="Arial" pitchFamily="34" charset="0"/>
              </a:rPr>
              <a:t>God, the Father </a:t>
            </a:r>
          </a:p>
        </p:txBody>
      </p:sp>
      <p:sp>
        <p:nvSpPr>
          <p:cNvPr id="14" name="TextBox 5"/>
          <p:cNvSpPr txBox="1">
            <a:spLocks noChangeArrowheads="1"/>
          </p:cNvSpPr>
          <p:nvPr/>
        </p:nvSpPr>
        <p:spPr bwMode="auto">
          <a:xfrm>
            <a:off x="304800" y="3412123"/>
            <a:ext cx="26670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Karl R. Martin / www.shutterstock.com</a:t>
            </a:r>
          </a:p>
        </p:txBody>
      </p:sp>
      <p:sp>
        <p:nvSpPr>
          <p:cNvPr id="12" name="Content Placeholder 6"/>
          <p:cNvSpPr txBox="1">
            <a:spLocks/>
          </p:cNvSpPr>
          <p:nvPr/>
        </p:nvSpPr>
        <p:spPr>
          <a:xfrm>
            <a:off x="1219200" y="4252052"/>
            <a:ext cx="76200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In the Bible accounts, Jesus called God “Abba,” an Aramaic word for “father” that implies an intimate and loving relationship.</a:t>
            </a:r>
          </a:p>
        </p:txBody>
      </p:sp>
      <p:sp>
        <p:nvSpPr>
          <p:cNvPr id="9" name="Content Placeholder 6"/>
          <p:cNvSpPr txBox="1">
            <a:spLocks/>
          </p:cNvSpPr>
          <p:nvPr/>
        </p:nvSpPr>
        <p:spPr>
          <a:xfrm>
            <a:off x="1219200" y="5029200"/>
            <a:ext cx="6172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When we call God “Father,” we address a loving parent who transcends human distinctions.</a:t>
            </a:r>
          </a:p>
        </p:txBody>
      </p:sp>
      <p:pic>
        <p:nvPicPr>
          <p:cNvPr id="4103" name="Picture 7" descr="E:\powerpoint images\chapter5\shutterstock_17497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38621"/>
            <a:ext cx="3237608" cy="21617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762000" y="1967031"/>
            <a:ext cx="8270091"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No creature, power, or force is more powerful than God. </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762000" y="2429649"/>
            <a:ext cx="7549704"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is omnipotent (all-powerful), omnipresent (present everywhere), and omniscient (all-knowing).</a:t>
            </a:r>
          </a:p>
        </p:txBody>
      </p:sp>
      <p:sp>
        <p:nvSpPr>
          <p:cNvPr id="16" name="Content Placeholder 6"/>
          <p:cNvSpPr txBox="1">
            <a:spLocks/>
          </p:cNvSpPr>
          <p:nvPr/>
        </p:nvSpPr>
        <p:spPr>
          <a:xfrm>
            <a:off x="1600200" y="1219200"/>
            <a:ext cx="6323410" cy="685800"/>
          </a:xfrm>
          <a:prstGeom prst="rect">
            <a:avLst/>
          </a:prstGeom>
        </p:spPr>
        <p:txBody>
          <a:bodyPr>
            <a:noAutofit/>
          </a:bodyPr>
          <a:lstStyle/>
          <a:p>
            <a:pPr algn="ctr"/>
            <a:r>
              <a:rPr lang="en-US" sz="2400" b="1" dirty="0">
                <a:latin typeface="Arial" pitchFamily="34" charset="0"/>
                <a:cs typeface="Arial" pitchFamily="34" charset="0"/>
              </a:rPr>
              <a:t>God, the Almighty</a:t>
            </a:r>
          </a:p>
        </p:txBody>
      </p:sp>
      <p:sp>
        <p:nvSpPr>
          <p:cNvPr id="11" name="TextBox 5"/>
          <p:cNvSpPr txBox="1">
            <a:spLocks noChangeArrowheads="1"/>
          </p:cNvSpPr>
          <p:nvPr/>
        </p:nvSpPr>
        <p:spPr bwMode="auto">
          <a:xfrm>
            <a:off x="4102994" y="6477000"/>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SFerdon</a:t>
            </a:r>
            <a:r>
              <a:rPr lang="en-US" sz="500" dirty="0">
                <a:latin typeface="Arial" pitchFamily="34" charset="0"/>
                <a:cs typeface="Arial" pitchFamily="34" charset="0"/>
              </a:rPr>
              <a:t> / www.shutterstock.com</a:t>
            </a:r>
          </a:p>
        </p:txBody>
      </p:sp>
      <p:pic>
        <p:nvPicPr>
          <p:cNvPr id="5126" name="Picture 6" descr="E:\powerpoint images\chapter5\shutterstock_89100436.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830954"/>
            <a:ext cx="4407794" cy="260794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bwMode="auto">
          <a:xfrm>
            <a:off x="762000" y="3135868"/>
            <a:ext cx="7549704"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is an awesome, powerful force worthy of our praise and worship.</a:t>
            </a:r>
          </a:p>
        </p:txBody>
      </p:sp>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057400" y="1524000"/>
            <a:ext cx="5867400" cy="551408"/>
          </a:xfrm>
          <a:prstGeom prst="rect">
            <a:avLst/>
          </a:prstGeom>
        </p:spPr>
        <p:txBody>
          <a:bodyPr>
            <a:noAutofit/>
          </a:bodyPr>
          <a:lstStyle/>
          <a:p>
            <a:pPr algn="ctr"/>
            <a:r>
              <a:rPr lang="en-US" sz="2400" b="1" dirty="0">
                <a:latin typeface="Arial" pitchFamily="34" charset="0"/>
                <a:cs typeface="Arial" pitchFamily="34" charset="0"/>
              </a:rPr>
              <a:t>God, Creator of Heaven and Earth </a:t>
            </a:r>
          </a:p>
        </p:txBody>
      </p:sp>
      <p:sp>
        <p:nvSpPr>
          <p:cNvPr id="2" name="TextBox 1"/>
          <p:cNvSpPr txBox="1"/>
          <p:nvPr/>
        </p:nvSpPr>
        <p:spPr bwMode="auto">
          <a:xfrm>
            <a:off x="3200400" y="25146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freely chose to create everything that is.</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152400" y="5410200"/>
            <a:ext cx="2290836"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Stephen Clarke / www.shutterstock.com</a:t>
            </a:r>
          </a:p>
        </p:txBody>
      </p:sp>
      <p:sp>
        <p:nvSpPr>
          <p:cNvPr id="11" name="TextBox 10"/>
          <p:cNvSpPr txBox="1"/>
          <p:nvPr/>
        </p:nvSpPr>
        <p:spPr bwMode="auto">
          <a:xfrm>
            <a:off x="3200400" y="3029992"/>
            <a:ext cx="7162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created the world out of nothing. </a:t>
            </a:r>
            <a:endParaRPr lang="en-US" dirty="0">
              <a:solidFill>
                <a:schemeClr val="bg1">
                  <a:lumMod val="65000"/>
                </a:schemeClr>
              </a:solidFill>
              <a:latin typeface="Arial" pitchFamily="34" charset="0"/>
              <a:cs typeface="Arial" pitchFamily="34" charset="0"/>
            </a:endParaRPr>
          </a:p>
        </p:txBody>
      </p:sp>
      <p:sp>
        <p:nvSpPr>
          <p:cNvPr id="12" name="TextBox 11"/>
          <p:cNvSpPr txBox="1"/>
          <p:nvPr/>
        </p:nvSpPr>
        <p:spPr bwMode="auto">
          <a:xfrm>
            <a:off x="3200400" y="3563392"/>
            <a:ext cx="5334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created all creatures to be in loving union with him.</a:t>
            </a:r>
            <a:endParaRPr lang="en-US" dirty="0">
              <a:solidFill>
                <a:schemeClr val="bg1">
                  <a:lumMod val="65000"/>
                </a:schemeClr>
              </a:solidFill>
              <a:latin typeface="Arial" pitchFamily="34" charset="0"/>
              <a:cs typeface="Arial" pitchFamily="34" charset="0"/>
            </a:endParaRPr>
          </a:p>
        </p:txBody>
      </p:sp>
      <p:pic>
        <p:nvPicPr>
          <p:cNvPr id="6150" name="Picture 6" descr="E:\powerpoint images\chapter5\shutterstock_426399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2438400"/>
            <a:ext cx="2640008" cy="2809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bwMode="auto">
          <a:xfrm>
            <a:off x="3200400" y="4382869"/>
            <a:ext cx="59436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For those who see the world with the eyes of faith, </a:t>
            </a:r>
            <a:br>
              <a:rPr lang="en-US" dirty="0">
                <a:latin typeface="Arial" pitchFamily="34" charset="0"/>
                <a:cs typeface="Arial" pitchFamily="34" charset="0"/>
              </a:rPr>
            </a:br>
            <a:r>
              <a:rPr lang="en-US" dirty="0" smtClean="0">
                <a:latin typeface="Arial" pitchFamily="34" charset="0"/>
                <a:cs typeface="Arial" pitchFamily="34" charset="0"/>
              </a:rPr>
              <a:t>creation </a:t>
            </a:r>
            <a:r>
              <a:rPr lang="en-US" dirty="0">
                <a:latin typeface="Arial" pitchFamily="34" charset="0"/>
                <a:cs typeface="Arial" pitchFamily="34" charset="0"/>
              </a:rPr>
              <a:t>gives witness to God’s love and wisdom.</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143000" y="1600200"/>
            <a:ext cx="4802777" cy="673128"/>
          </a:xfrm>
          <a:prstGeom prst="rect">
            <a:avLst/>
          </a:prstGeom>
        </p:spPr>
        <p:txBody>
          <a:bodyPr>
            <a:noAutofit/>
          </a:bodyPr>
          <a:lstStyle/>
          <a:p>
            <a:pPr algn="ctr"/>
            <a:r>
              <a:rPr lang="en-US" sz="2400" b="1" dirty="0">
                <a:latin typeface="Arial" pitchFamily="34" charset="0"/>
                <a:cs typeface="Arial" pitchFamily="34" charset="0"/>
              </a:rPr>
              <a:t>Did God Create Evil?</a:t>
            </a:r>
          </a:p>
        </p:txBody>
      </p:sp>
      <p:sp>
        <p:nvSpPr>
          <p:cNvPr id="11" name="TextBox 5"/>
          <p:cNvSpPr txBox="1">
            <a:spLocks noChangeArrowheads="1"/>
          </p:cNvSpPr>
          <p:nvPr/>
        </p:nvSpPr>
        <p:spPr bwMode="auto">
          <a:xfrm>
            <a:off x="6248400" y="4267200"/>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sarah2 / www.shutterstock.com</a:t>
            </a:r>
          </a:p>
        </p:txBody>
      </p:sp>
      <p:sp>
        <p:nvSpPr>
          <p:cNvPr id="12" name="TextBox 11"/>
          <p:cNvSpPr txBox="1"/>
          <p:nvPr/>
        </p:nvSpPr>
        <p:spPr bwMode="auto">
          <a:xfrm>
            <a:off x="609599" y="2514600"/>
            <a:ext cx="563658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created humans with free will, so they could freely choose to love him.</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609600" y="3352800"/>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first parents chose to reject God’s love.</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609601" y="3925669"/>
            <a:ext cx="6096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Adam and Eve’s Original Sin disrupted God’s plan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for </a:t>
            </a:r>
            <a:r>
              <a:rPr lang="en-US" dirty="0">
                <a:latin typeface="Arial" pitchFamily="34" charset="0"/>
                <a:cs typeface="Arial" pitchFamily="34" charset="0"/>
              </a:rPr>
              <a:t>the created world.</a:t>
            </a:r>
            <a:endParaRPr lang="en-US" dirty="0">
              <a:solidFill>
                <a:schemeClr val="bg1">
                  <a:lumMod val="65000"/>
                </a:schemeClr>
              </a:solidFill>
              <a:latin typeface="Arial" pitchFamily="34" charset="0"/>
              <a:cs typeface="Arial" pitchFamily="34" charset="0"/>
            </a:endParaRPr>
          </a:p>
        </p:txBody>
      </p:sp>
      <p:pic>
        <p:nvPicPr>
          <p:cNvPr id="7174" name="Picture 6" descr="E:\powerpoint images\chapter5\shutterstock_867177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61344"/>
            <a:ext cx="2242914" cy="2990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9" name="TextBox 18"/>
          <p:cNvSpPr txBox="1"/>
          <p:nvPr/>
        </p:nvSpPr>
        <p:spPr bwMode="auto">
          <a:xfrm>
            <a:off x="609600" y="4763869"/>
            <a:ext cx="832263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Evil cannot overpower God’s plan: that we should spend eternity in union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with </a:t>
            </a:r>
            <a:r>
              <a:rPr lang="en-US" dirty="0">
                <a:latin typeface="Arial" pitchFamily="34" charset="0"/>
                <a:cs typeface="Arial" pitchFamily="34" charset="0"/>
              </a:rPr>
              <a:t>him.</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131423" y="1536672"/>
            <a:ext cx="4802777" cy="673128"/>
          </a:xfrm>
          <a:prstGeom prst="rect">
            <a:avLst/>
          </a:prstGeom>
        </p:spPr>
        <p:txBody>
          <a:bodyPr>
            <a:noAutofit/>
          </a:bodyPr>
          <a:lstStyle/>
          <a:p>
            <a:pPr algn="ctr"/>
            <a:r>
              <a:rPr lang="en-US" sz="2400" b="1" dirty="0">
                <a:latin typeface="Arial" pitchFamily="34" charset="0"/>
                <a:cs typeface="Arial" pitchFamily="34" charset="0"/>
              </a:rPr>
              <a:t>All Things Visible and Invisible</a:t>
            </a:r>
          </a:p>
        </p:txBody>
      </p:sp>
      <p:sp>
        <p:nvSpPr>
          <p:cNvPr id="11" name="TextBox 5"/>
          <p:cNvSpPr txBox="1">
            <a:spLocks noChangeArrowheads="1"/>
          </p:cNvSpPr>
          <p:nvPr/>
        </p:nvSpPr>
        <p:spPr bwMode="auto">
          <a:xfrm>
            <a:off x="6705600" y="5943600"/>
            <a:ext cx="1694178"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Brian A Jackson / www.shutterstock.com</a:t>
            </a:r>
          </a:p>
        </p:txBody>
      </p:sp>
      <p:sp>
        <p:nvSpPr>
          <p:cNvPr id="12" name="TextBox 11"/>
          <p:cNvSpPr txBox="1"/>
          <p:nvPr/>
        </p:nvSpPr>
        <p:spPr bwMode="auto">
          <a:xfrm>
            <a:off x="452920" y="2362200"/>
            <a:ext cx="731947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created all that we see, taste, smell, touch, and hear.</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452920" y="2895600"/>
            <a:ext cx="5871680" cy="641866"/>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also created some things beyond the reach of our senses. </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452300" y="3669268"/>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Angels are beings of spirit, not matter.</a:t>
            </a:r>
            <a:endParaRPr lang="en-US" dirty="0">
              <a:solidFill>
                <a:schemeClr val="bg1">
                  <a:lumMod val="65000"/>
                </a:schemeClr>
              </a:solidFill>
              <a:latin typeface="Arial" pitchFamily="34" charset="0"/>
              <a:cs typeface="Arial" pitchFamily="34" charset="0"/>
            </a:endParaRPr>
          </a:p>
        </p:txBody>
      </p:sp>
      <p:pic>
        <p:nvPicPr>
          <p:cNvPr id="8196" name="Picture 4" descr="E:\powerpoint images\chapter5\shutterstock_608890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871159"/>
            <a:ext cx="2051496" cy="3072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bwMode="auto">
          <a:xfrm>
            <a:off x="461825" y="4306669"/>
            <a:ext cx="601517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Angels’ purpose is to be God’s servants and messengers and </a:t>
            </a:r>
            <a:r>
              <a:rPr lang="en-US" dirty="0" smtClean="0">
                <a:latin typeface="Arial" pitchFamily="34" charset="0"/>
                <a:cs typeface="Arial" pitchFamily="34" charset="0"/>
              </a:rPr>
              <a:t>to </a:t>
            </a:r>
            <a:r>
              <a:rPr lang="en-US" dirty="0">
                <a:latin typeface="Arial" pitchFamily="34" charset="0"/>
                <a:cs typeface="Arial" pitchFamily="34" charset="0"/>
              </a:rPr>
              <a:t>glorify God without ceasing.</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699855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5"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1111</TotalTime>
  <Words>1035</Words>
  <Application>Microsoft Office PowerPoint</Application>
  <PresentationFormat>On-screen Show (4:3)</PresentationFormat>
  <Paragraphs>73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(Body)</vt:lpstr>
      <vt:lpstr>LIC Presentation template-New</vt:lpstr>
      <vt:lpstr>God Our Father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223</cp:revision>
  <dcterms:created xsi:type="dcterms:W3CDTF">2011-06-08T19:56:13Z</dcterms:created>
  <dcterms:modified xsi:type="dcterms:W3CDTF">2013-02-05T15:35:42Z</dcterms:modified>
</cp:coreProperties>
</file>