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3" r:id="rId1"/>
  </p:sldMasterIdLst>
  <p:notesMasterIdLst>
    <p:notesMasterId r:id="rId13"/>
  </p:notesMasterIdLst>
  <p:sldIdLst>
    <p:sldId id="310" r:id="rId2"/>
    <p:sldId id="313" r:id="rId3"/>
    <p:sldId id="315" r:id="rId4"/>
    <p:sldId id="314" r:id="rId5"/>
    <p:sldId id="316" r:id="rId6"/>
    <p:sldId id="317" r:id="rId7"/>
    <p:sldId id="318" r:id="rId8"/>
    <p:sldId id="319" r:id="rId9"/>
    <p:sldId id="320" r:id="rId10"/>
    <p:sldId id="321" r:id="rId11"/>
    <p:sldId id="322" r:id="rId12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stin Karr" initials="JK" lastIdx="4" clrIdx="0"/>
  <p:cmAuthor id="1" name="Susanna Seibert" initials="SS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5598"/>
    <a:srgbClr val="C30027"/>
    <a:srgbClr val="178D34"/>
    <a:srgbClr val="008000"/>
    <a:srgbClr val="314BCD"/>
    <a:srgbClr val="D60005"/>
    <a:srgbClr val="FF0000"/>
    <a:srgbClr val="3539C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9" autoAdjust="0"/>
    <p:restoredTop sz="86425" autoAdjust="0"/>
  </p:normalViewPr>
  <p:slideViewPr>
    <p:cSldViewPr snapToGrid="0" snapToObjects="1">
      <p:cViewPr varScale="1">
        <p:scale>
          <a:sx n="121" d="100"/>
          <a:sy n="121" d="100"/>
        </p:scale>
        <p:origin x="-160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tags" Target="tags/tag1.xml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DC5929-8357-4C99-A218-FA02D61B50BC}" type="datetimeFigureOut">
              <a:rPr lang="en-US"/>
              <a:pPr>
                <a:defRPr/>
              </a:pPr>
              <a:t>5/16/16</a:t>
            </a:fld>
            <a:endParaRPr lang="en-US" dirty="0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3835CB9-1183-4972-9987-AD6871187B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49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90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0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1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16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93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6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7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83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4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8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5/16/16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126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" y="0"/>
            <a:ext cx="94297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6" y="4732998"/>
            <a:ext cx="1652629" cy="19777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64358" y="6372180"/>
            <a:ext cx="15796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dirty="0">
                <a:latin typeface="Arial"/>
                <a:cs typeface="Arial"/>
              </a:rPr>
              <a:t>Document #: </a:t>
            </a:r>
            <a:r>
              <a:rPr lang="en-US" sz="1000" dirty="0" smtClean="0">
                <a:latin typeface="Arial"/>
                <a:cs typeface="Arial"/>
              </a:rPr>
              <a:t>TX005816</a:t>
            </a:r>
          </a:p>
          <a:p>
            <a:pPr algn="r"/>
            <a:endParaRPr lang="en-US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3087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74171" y="231614"/>
            <a:ext cx="9492343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2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Role of the Assembly”</a:t>
            </a:r>
          </a:p>
          <a:p>
            <a:pPr fontAlgn="auto">
              <a:spcAft>
                <a:spcPts val="0"/>
              </a:spcAft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(Handbook, pages 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315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–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317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fontAlgn="auto">
              <a:spcAft>
                <a:spcPts val="0"/>
              </a:spcAft>
            </a:pPr>
            <a:endParaRPr lang="en-US" sz="4200" b="1" dirty="0">
              <a:solidFill>
                <a:srgbClr val="0A55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12963" y="2537406"/>
            <a:ext cx="40625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Full, conscious, and active participation in the Eucharist is the right and duty of the faithful by virtue of their Baptism.</a:t>
            </a:r>
          </a:p>
        </p:txBody>
      </p:sp>
      <p:sp>
        <p:nvSpPr>
          <p:cNvPr id="6" name="Rectangle 5"/>
          <p:cNvSpPr/>
          <p:nvPr/>
        </p:nvSpPr>
        <p:spPr>
          <a:xfrm>
            <a:off x="-61994" y="5157381"/>
            <a:ext cx="167267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700" dirty="0">
                <a:solidFill>
                  <a:srgbClr val="A6A6A6"/>
                </a:solidFill>
                <a:latin typeface="Arial"/>
              </a:rPr>
              <a:t>© </a:t>
            </a:r>
            <a:r>
              <a:rPr lang="en-US" sz="700" dirty="0" smtClean="0">
                <a:solidFill>
                  <a:srgbClr val="A6A6A6"/>
                </a:solidFill>
                <a:latin typeface="Arial"/>
              </a:rPr>
              <a:t>MartinPodzorny/Shutterstock.com</a:t>
            </a:r>
            <a:endParaRPr lang="en-US" sz="700" dirty="0">
              <a:solidFill>
                <a:srgbClr val="A6A6A6"/>
              </a:solidFill>
              <a:latin typeface="Arial"/>
            </a:endParaRPr>
          </a:p>
        </p:txBody>
      </p:sp>
      <p:pic>
        <p:nvPicPr>
          <p:cNvPr id="7" name="Picture 6" descr="S10-shutterstock_24112128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84455"/>
            <a:ext cx="4769557" cy="318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69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39925" y="2117892"/>
            <a:ext cx="35267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best liturgy that you’ve ever participated in? What made it so good?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Share with the person next to you!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61994" y="4891852"/>
            <a:ext cx="164660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700" dirty="0">
                <a:solidFill>
                  <a:srgbClr val="A6A6A6"/>
                </a:solidFill>
                <a:latin typeface="Arial"/>
              </a:rPr>
              <a:t>© </a:t>
            </a:r>
            <a:r>
              <a:rPr lang="en-US" sz="700" dirty="0" smtClean="0">
                <a:solidFill>
                  <a:srgbClr val="A6A6A6"/>
                </a:solidFill>
                <a:latin typeface="Arial"/>
              </a:rPr>
              <a:t>TatjanaSplichal/Shutterstock.com</a:t>
            </a:r>
            <a:endParaRPr lang="en-US" sz="700" dirty="0">
              <a:solidFill>
                <a:srgbClr val="A6A6A6"/>
              </a:solidFill>
              <a:latin typeface="Arial"/>
            </a:endParaRPr>
          </a:p>
        </p:txBody>
      </p:sp>
      <p:pic>
        <p:nvPicPr>
          <p:cNvPr id="6" name="Picture 5" descr="S11-shutterstock_30806894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94172"/>
            <a:ext cx="4794123" cy="31976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8467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It!</a:t>
            </a:r>
            <a:endParaRPr lang="en-US" sz="6000" b="1" dirty="0">
              <a:solidFill>
                <a:srgbClr val="C300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004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777110" y="619496"/>
            <a:ext cx="7513867" cy="1197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Liturgy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5879" y="1585081"/>
            <a:ext cx="6947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8000" b="1" dirty="0" smtClean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Sacraments</a:t>
            </a:r>
            <a:endParaRPr lang="en-US" sz="8000" b="1" dirty="0">
              <a:solidFill>
                <a:srgbClr val="C3002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954145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8000"/>
                </a:solidFill>
                <a:latin typeface="Arial"/>
                <a:cs typeface="Arial"/>
              </a:rPr>
              <a:t>Chapter </a:t>
            </a:r>
            <a:r>
              <a:rPr lang="en-US" sz="2000" dirty="0" smtClean="0">
                <a:solidFill>
                  <a:srgbClr val="008000"/>
                </a:solidFill>
                <a:latin typeface="Arial"/>
                <a:cs typeface="Arial"/>
              </a:rPr>
              <a:t>29</a:t>
            </a:r>
            <a:endParaRPr lang="en-US" sz="2000" dirty="0">
              <a:solidFill>
                <a:srgbClr val="008000"/>
              </a:solidFill>
              <a:latin typeface="Arial"/>
              <a:cs typeface="Arial"/>
            </a:endParaRPr>
          </a:p>
          <a:p>
            <a:pPr algn="ctr"/>
            <a:r>
              <a:rPr lang="en-US" sz="3600" dirty="0" smtClean="0">
                <a:solidFill>
                  <a:srgbClr val="008000"/>
                </a:solidFill>
                <a:latin typeface="Arial"/>
                <a:cs typeface="Arial"/>
              </a:rPr>
              <a:t>The </a:t>
            </a:r>
            <a:r>
              <a:rPr lang="en-US" sz="3600" dirty="0">
                <a:solidFill>
                  <a:srgbClr val="008000"/>
                </a:solidFill>
                <a:latin typeface="Arial"/>
                <a:cs typeface="Arial"/>
              </a:rPr>
              <a:t>Eucharist: The Heart of All Liturgy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386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Sum-shutterstock_127208804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725" y="1226844"/>
            <a:ext cx="4389540" cy="44951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2418" y="1353346"/>
            <a:ext cx="423830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this chapter,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will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consider the nature of liturgy as a moment of anamnesis and transformation that begins with Christ and requires a response. By virtue of our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Baptism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all have the right and duty to play a role and engage fully, consciously, and actively in the Eucharistic celebration.</a:t>
            </a:r>
          </a:p>
        </p:txBody>
      </p:sp>
      <p:sp>
        <p:nvSpPr>
          <p:cNvPr id="6" name="TextBox 5"/>
          <p:cNvSpPr txBox="1"/>
          <p:nvPr/>
        </p:nvSpPr>
        <p:spPr>
          <a:xfrm rot="19223032">
            <a:off x="6824835" y="3988939"/>
            <a:ext cx="21706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700" dirty="0">
                <a:solidFill>
                  <a:srgbClr val="A6A6A6"/>
                </a:solidFill>
                <a:latin typeface="Arial"/>
              </a:rPr>
              <a:t>© </a:t>
            </a:r>
            <a:r>
              <a:rPr lang="en-US" sz="700" dirty="0" smtClean="0">
                <a:solidFill>
                  <a:srgbClr val="A6A6A6"/>
                </a:solidFill>
                <a:latin typeface="Arial"/>
              </a:rPr>
              <a:t>mtkang/Shutterstock.com</a:t>
            </a:r>
            <a:endParaRPr lang="en-US" sz="700" dirty="0">
              <a:solidFill>
                <a:srgbClr val="A6A6A6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959" y="237229"/>
            <a:ext cx="82241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Chapter Summary</a:t>
            </a:r>
            <a:endParaRPr lang="en-US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316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74171" y="363316"/>
            <a:ext cx="9492343" cy="1631053"/>
          </a:xfrm>
        </p:spPr>
        <p:txBody>
          <a:bodyPr>
            <a:noAutofit/>
          </a:bodyPr>
          <a:lstStyle/>
          <a:p>
            <a:r>
              <a:rPr lang="en-US" sz="42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and</a:t>
            </a:r>
            <a:br>
              <a:rPr lang="en-US" sz="42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2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“Making the Past Present”</a:t>
            </a:r>
            <a:br>
              <a:rPr lang="en-US" sz="42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(Handbook, pages 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308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–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310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b="1" dirty="0">
              <a:solidFill>
                <a:srgbClr val="0A55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486" y="2602089"/>
            <a:ext cx="44341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Eucharist, or giving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thanks,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celebration in which we remember (anamnesis) what Christ has done as well as his saving actions today. </a:t>
            </a:r>
          </a:p>
        </p:txBody>
      </p:sp>
      <p:sp>
        <p:nvSpPr>
          <p:cNvPr id="3" name="Rectangle 2"/>
          <p:cNvSpPr/>
          <p:nvPr/>
        </p:nvSpPr>
        <p:spPr>
          <a:xfrm>
            <a:off x="4731005" y="5038339"/>
            <a:ext cx="189026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700" dirty="0">
                <a:solidFill>
                  <a:srgbClr val="A6A6A6"/>
                </a:solidFill>
                <a:latin typeface="Arial"/>
              </a:rPr>
              <a:t>© </a:t>
            </a:r>
            <a:r>
              <a:rPr lang="en-US" sz="700" dirty="0" smtClean="0">
                <a:solidFill>
                  <a:srgbClr val="A6A6A6"/>
                </a:solidFill>
                <a:latin typeface="Arial"/>
              </a:rPr>
              <a:t>CHOATphotographer/Shutterstock.com</a:t>
            </a:r>
            <a:endParaRPr lang="en-US" sz="700" dirty="0">
              <a:solidFill>
                <a:srgbClr val="A6A6A6"/>
              </a:solidFill>
              <a:latin typeface="Arial"/>
            </a:endParaRPr>
          </a:p>
        </p:txBody>
      </p:sp>
      <p:pic>
        <p:nvPicPr>
          <p:cNvPr id="7" name="Picture 6" descr="S4-shutterstock_36716284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497" y="2237604"/>
            <a:ext cx="4335503" cy="280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98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892" y="1336885"/>
            <a:ext cx="4515555" cy="4216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Journal about the following questions:</a:t>
            </a: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some holidays that we celebrate to remember something that happened in the past?</a:t>
            </a:r>
          </a:p>
          <a:p>
            <a:pPr marL="457200" indent="-457200">
              <a:buAutoNum type="arabicPeriod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How do you celebrate these holidays?</a:t>
            </a:r>
          </a:p>
          <a:p>
            <a:pPr marL="457200" indent="-457200">
              <a:buAutoNum type="arabicPeriod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How do you think these celebrations of remembrance you listed relate to the Mass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2573"/>
            <a:ext cx="90499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 It!</a:t>
            </a:r>
            <a:endParaRPr lang="en-US" sz="6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S5-shutterstock_314042108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447" y="1831729"/>
            <a:ext cx="4001583" cy="25078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02842" y="3766916"/>
            <a:ext cx="153118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700" dirty="0">
                <a:solidFill>
                  <a:srgbClr val="A6A6A6"/>
                </a:solidFill>
                <a:latin typeface="Arial"/>
              </a:rPr>
              <a:t>© </a:t>
            </a:r>
            <a:r>
              <a:rPr lang="en-US" sz="700" dirty="0" smtClean="0">
                <a:solidFill>
                  <a:srgbClr val="A6A6A6"/>
                </a:solidFill>
                <a:latin typeface="Arial"/>
              </a:rPr>
              <a:t>Peterfactors/Shutterstock.com</a:t>
            </a:r>
            <a:endParaRPr lang="en-US" sz="700" dirty="0">
              <a:solidFill>
                <a:srgbClr val="A6A6A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4965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74171" y="231614"/>
            <a:ext cx="9492343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200" b="1" dirty="0" smtClean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“You Are What You Eat”</a:t>
            </a:r>
          </a:p>
          <a:p>
            <a:pPr fontAlgn="auto">
              <a:spcAft>
                <a:spcPts val="0"/>
              </a:spcAft>
            </a:pPr>
            <a:r>
              <a:rPr lang="en-US" sz="4200" b="1" dirty="0" smtClean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“Call and Response”</a:t>
            </a:r>
          </a:p>
          <a:p>
            <a:pPr fontAlgn="auto">
              <a:spcAft>
                <a:spcPts val="0"/>
              </a:spcAft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(Handbook, pages 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310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–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313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fontAlgn="auto">
              <a:spcAft>
                <a:spcPts val="0"/>
              </a:spcAft>
            </a:pPr>
            <a:endParaRPr lang="en-US" sz="4200" b="1" dirty="0">
              <a:solidFill>
                <a:srgbClr val="C300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50560" y="257884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Communion transforms us into the Mystical Body of Christ through the proclamation of Scripture and our response of thanksgiving.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3492" y="5333999"/>
            <a:ext cx="1418277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700" dirty="0">
                <a:solidFill>
                  <a:srgbClr val="A6A6A6"/>
                </a:solidFill>
                <a:latin typeface="Arial"/>
              </a:rPr>
              <a:t>© </a:t>
            </a:r>
            <a:r>
              <a:rPr lang="en-US" sz="700" dirty="0" smtClean="0">
                <a:solidFill>
                  <a:srgbClr val="A6A6A6"/>
                </a:solidFill>
                <a:latin typeface="Arial"/>
              </a:rPr>
              <a:t>Daisybee/Shutterstock.com</a:t>
            </a:r>
            <a:endParaRPr lang="en-US" sz="700" dirty="0">
              <a:solidFill>
                <a:srgbClr val="A6A6A6"/>
              </a:solidFill>
              <a:latin typeface="Arial"/>
            </a:endParaRPr>
          </a:p>
        </p:txBody>
      </p:sp>
      <p:pic>
        <p:nvPicPr>
          <p:cNvPr id="7" name="Picture 6" descr="S6-shutterstock_153803504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2" y="2201332"/>
            <a:ext cx="3132667" cy="313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2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119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It!</a:t>
            </a:r>
            <a:endParaRPr lang="en-US" sz="6000" b="1" dirty="0">
              <a:solidFill>
                <a:srgbClr val="0A55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0964" y="1611352"/>
            <a:ext cx="32315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Find a partner.</a:t>
            </a:r>
          </a:p>
          <a:p>
            <a:pPr marL="457200" indent="-457200">
              <a:buAutoNum type="arabicPeriod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Look up the word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communion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 a dictionary or online.</a:t>
            </a:r>
          </a:p>
          <a:p>
            <a:pPr marL="457200" indent="-457200">
              <a:buAutoNum type="arabicPeriod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Together with your partner, make a list of synonyms and antonyms for the word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communion.</a:t>
            </a:r>
            <a:endParaRPr lang="en-US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03056" y="5314451"/>
            <a:ext cx="165942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700" dirty="0">
                <a:solidFill>
                  <a:srgbClr val="A6A6A6"/>
                </a:solidFill>
                <a:latin typeface="Arial"/>
              </a:rPr>
              <a:t>© </a:t>
            </a:r>
            <a:r>
              <a:rPr lang="en-US" sz="700" dirty="0" smtClean="0">
                <a:solidFill>
                  <a:srgbClr val="A6A6A6"/>
                </a:solidFill>
                <a:latin typeface="Arial"/>
              </a:rPr>
              <a:t>LulianDragomir/Shutterstock.com</a:t>
            </a:r>
            <a:endParaRPr lang="en-US" sz="700" dirty="0">
              <a:solidFill>
                <a:srgbClr val="A6A6A6"/>
              </a:solidFill>
              <a:latin typeface="Arial"/>
            </a:endParaRPr>
          </a:p>
        </p:txBody>
      </p:sp>
      <p:pic>
        <p:nvPicPr>
          <p:cNvPr id="6" name="Picture 5" descr="S7-shutterstock_38232925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27" y="1611352"/>
            <a:ext cx="5552973" cy="370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04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74171" y="231614"/>
            <a:ext cx="9492343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200" b="1" dirty="0" smtClean="0">
                <a:solidFill>
                  <a:srgbClr val="178D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“Who Celebrates the Eucharist?”</a:t>
            </a:r>
          </a:p>
          <a:p>
            <a:pPr fontAlgn="auto">
              <a:spcAft>
                <a:spcPts val="0"/>
              </a:spcAft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(Handbook, pages 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313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–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315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fontAlgn="auto">
              <a:spcAft>
                <a:spcPts val="0"/>
              </a:spcAft>
            </a:pPr>
            <a:endParaRPr lang="en-US" sz="4200" b="1" dirty="0">
              <a:solidFill>
                <a:srgbClr val="178D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3028" y="210682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Even though the priest or bishop acts in the person of Christ during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Eucharist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each person is called to actively participate by joining with Christ.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9258" y="5215328"/>
            <a:ext cx="183896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700" dirty="0">
                <a:solidFill>
                  <a:srgbClr val="A6A6A6"/>
                </a:solidFill>
                <a:latin typeface="Arial"/>
              </a:rPr>
              <a:t>© </a:t>
            </a:r>
            <a:r>
              <a:rPr lang="en-US" sz="700" dirty="0" smtClean="0">
                <a:solidFill>
                  <a:srgbClr val="A6A6A6"/>
                </a:solidFill>
                <a:latin typeface="Arial"/>
              </a:rPr>
              <a:t>SeamartiniGraphics/Shutterstock.com</a:t>
            </a:r>
            <a:endParaRPr lang="en-US" sz="700" dirty="0">
              <a:solidFill>
                <a:srgbClr val="A6A6A6"/>
              </a:solidFill>
              <a:latin typeface="Arial"/>
            </a:endParaRPr>
          </a:p>
        </p:txBody>
      </p:sp>
      <p:pic>
        <p:nvPicPr>
          <p:cNvPr id="7" name="Picture 6" descr="S8-shutterstock_319336718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269" y="1627482"/>
            <a:ext cx="3584222" cy="358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91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481" y="1902638"/>
            <a:ext cx="28128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Write in your journal the various ways in which you actively participate in the Mass.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How do you do this?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How can you be more connected?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55836" y="4808780"/>
            <a:ext cx="160813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700" dirty="0">
                <a:solidFill>
                  <a:srgbClr val="A6A6A6"/>
                </a:solidFill>
                <a:latin typeface="Arial"/>
              </a:rPr>
              <a:t>© </a:t>
            </a:r>
            <a:r>
              <a:rPr lang="en-US" sz="700" dirty="0" smtClean="0">
                <a:solidFill>
                  <a:srgbClr val="A6A6A6"/>
                </a:solidFill>
                <a:latin typeface="Arial"/>
              </a:rPr>
              <a:t>Rawpixel.com/Shutterstock.com</a:t>
            </a:r>
            <a:endParaRPr lang="en-US" sz="700" dirty="0">
              <a:solidFill>
                <a:srgbClr val="A6A6A6"/>
              </a:solidFill>
              <a:latin typeface="Arial"/>
            </a:endParaRPr>
          </a:p>
        </p:txBody>
      </p:sp>
      <p:pic>
        <p:nvPicPr>
          <p:cNvPr id="6" name="Picture 5" descr="S9-shutterstock_38709405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28" y="1964664"/>
            <a:ext cx="5722672" cy="28613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8467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It!</a:t>
            </a:r>
            <a:endParaRPr lang="en-US" sz="6000" b="1" dirty="0">
              <a:solidFill>
                <a:srgbClr val="C300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9175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Jeopardy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$100 Question from H1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$100 Answer from H1&amp;quot;&quot;/&gt;&lt;property id=&quot;20307&quot; value=&quot;283&quot;/&gt;&lt;/object&gt;&lt;object type=&quot;3&quot; unique_id=&quot;10007&quot;&gt;&lt;property id=&quot;20148&quot; value=&quot;5&quot;/&gt;&lt;property id=&quot;20300&quot; value=&quot;Slide 4 - &amp;quot;$200 Question from H1&amp;quot;&quot;/&gt;&lt;property id=&quot;20307&quot; value=&quot;258&quot;/&gt;&lt;/object&gt;&lt;object type=&quot;3&quot; unique_id=&quot;10008&quot;&gt;&lt;property id=&quot;20148&quot; value=&quot;5&quot;/&gt;&lt;property id=&quot;20300&quot; value=&quot;Slide 5 - &amp;quot;$200 Answer from H1&amp;quot;&quot;/&gt;&lt;property id=&quot;20307&quot; value=&quot;284&quot;/&gt;&lt;/object&gt;&lt;object type=&quot;3&quot; unique_id=&quot;10009&quot;&gt;&lt;property id=&quot;20148&quot; value=&quot;5&quot;/&gt;&lt;property id=&quot;20300&quot; value=&quot;Slide 6 - &amp;quot;$300 Question from H1&amp;quot;&quot;/&gt;&lt;property id=&quot;20307&quot; value=&quot;259&quot;/&gt;&lt;/object&gt;&lt;object type=&quot;3&quot; unique_id=&quot;10010&quot;&gt;&lt;property id=&quot;20148&quot; value=&quot;5&quot;/&gt;&lt;property id=&quot;20300&quot; value=&quot;Slide 7 - &amp;quot;$300 Answer from H1&amp;quot;&quot;/&gt;&lt;property id=&quot;20307&quot; value=&quot;285&quot;/&gt;&lt;/object&gt;&lt;object type=&quot;3&quot; unique_id=&quot;10011&quot;&gt;&lt;property id=&quot;20148&quot; value=&quot;5&quot;/&gt;&lt;property id=&quot;20300&quot; value=&quot;Slide 8 - &amp;quot;$400 Question from H1&amp;quot;&quot;/&gt;&lt;property id=&quot;20307&quot; value=&quot;260&quot;/&gt;&lt;/object&gt;&lt;object type=&quot;3&quot; unique_id=&quot;10012&quot;&gt;&lt;property id=&quot;20148&quot; value=&quot;5&quot;/&gt;&lt;property id=&quot;20300&quot; value=&quot;Slide 9 - &amp;quot;$400 Answer from H1&amp;quot;&quot;/&gt;&lt;property id=&quot;20307&quot; value=&quot;286&quot;/&gt;&lt;/object&gt;&lt;object type=&quot;3&quot; unique_id=&quot;10013&quot;&gt;&lt;property id=&quot;20148&quot; value=&quot;5&quot;/&gt;&lt;property id=&quot;20300&quot; value=&quot;Slide 10 - &amp;quot;$500 Question from H1&amp;quot;&quot;/&gt;&lt;property id=&quot;20307&quot; value=&quot;261&quot;/&gt;&lt;/object&gt;&lt;object type=&quot;3&quot; unique_id=&quot;10014&quot;&gt;&lt;property id=&quot;20148&quot; value=&quot;5&quot;/&gt;&lt;property id=&quot;20300&quot; value=&quot;Slide 11 - &amp;quot;$500 Answer from H1&amp;quot;&quot;/&gt;&lt;property id=&quot;20307&quot; value=&quot;287&quot;/&gt;&lt;/object&gt;&lt;object type=&quot;3&quot; unique_id=&quot;10015&quot;&gt;&lt;property id=&quot;20148&quot; value=&quot;5&quot;/&gt;&lt;property id=&quot;20300&quot; value=&quot;Slide 12 - &amp;quot;$100 Question from H2&amp;quot;&quot;/&gt;&lt;property id=&quot;20307&quot; value=&quot;262&quot;/&gt;&lt;/object&gt;&lt;object type=&quot;3&quot; unique_id=&quot;10016&quot;&gt;&lt;property id=&quot;20148&quot; value=&quot;5&quot;/&gt;&lt;property id=&quot;20300&quot; value=&quot;Slide 13 - &amp;quot;$100 Answer from H2&amp;quot;&quot;/&gt;&lt;property id=&quot;20307&quot; value=&quot;288&quot;/&gt;&lt;/object&gt;&lt;object type=&quot;3&quot; unique_id=&quot;10017&quot;&gt;&lt;property id=&quot;20148&quot; value=&quot;5&quot;/&gt;&lt;property id=&quot;20300&quot; value=&quot;Slide 14 - &amp;quot;$200 Question from H2&amp;quot;&quot;/&gt;&lt;property id=&quot;20307&quot; value=&quot;263&quot;/&gt;&lt;/object&gt;&lt;object type=&quot;3&quot; unique_id=&quot;10018&quot;&gt;&lt;property id=&quot;20148&quot; value=&quot;5&quot;/&gt;&lt;property id=&quot;20300&quot; value=&quot;Slide 15 - &amp;quot;$200 Answer from H2&amp;quot;&quot;/&gt;&lt;property id=&quot;20307&quot; value=&quot;289&quot;/&gt;&lt;/object&gt;&lt;object type=&quot;3&quot; unique_id=&quot;10019&quot;&gt;&lt;property id=&quot;20148&quot; value=&quot;5&quot;/&gt;&lt;property id=&quot;20300&quot; value=&quot;Slide 16 - &amp;quot;$300 Question from H2&amp;quot;&quot;/&gt;&lt;property id=&quot;20307&quot; value=&quot;264&quot;/&gt;&lt;/object&gt;&lt;object type=&quot;3&quot; unique_id=&quot;10020&quot;&gt;&lt;property id=&quot;20148&quot; value=&quot;5&quot;/&gt;&lt;property id=&quot;20300&quot; value=&quot;Slide 17 - &amp;quot;$300 Answer from H2&amp;quot;&quot;/&gt;&lt;property id=&quot;20307&quot; value=&quot;290&quot;/&gt;&lt;/object&gt;&lt;object type=&quot;3&quot; unique_id=&quot;10021&quot;&gt;&lt;property id=&quot;20148&quot; value=&quot;5&quot;/&gt;&lt;property id=&quot;20300&quot; value=&quot;Slide 18 - &amp;quot;$400 Question from H2&amp;quot;&quot;/&gt;&lt;property id=&quot;20307&quot; value=&quot;265&quot;/&gt;&lt;/object&gt;&lt;object type=&quot;3&quot; unique_id=&quot;10022&quot;&gt;&lt;property id=&quot;20148&quot; value=&quot;5&quot;/&gt;&lt;property id=&quot;20300&quot; value=&quot;Slide 19 - &amp;quot;$400 Answer from H2&amp;quot;&quot;/&gt;&lt;property id=&quot;20307&quot; value=&quot;291&quot;/&gt;&lt;/object&gt;&lt;object type=&quot;3&quot; unique_id=&quot;10023&quot;&gt;&lt;property id=&quot;20148&quot; value=&quot;5&quot;/&gt;&lt;property id=&quot;20300&quot; value=&quot;Slide 20 - &amp;quot;$500 Question from H2&amp;quot;&quot;/&gt;&lt;property id=&quot;20307&quot; value=&quot;266&quot;/&gt;&lt;/object&gt;&lt;object type=&quot;3&quot; unique_id=&quot;10024&quot;&gt;&lt;property id=&quot;20148&quot; value=&quot;5&quot;/&gt;&lt;property id=&quot;20300&quot; value=&quot;Slide 21 - &amp;quot;$500 Answer from H2&amp;quot;&quot;/&gt;&lt;property id=&quot;20307&quot; value=&quot;292&quot;/&gt;&lt;/object&gt;&lt;object type=&quot;3&quot; unique_id=&quot;10025&quot;&gt;&lt;property id=&quot;20148&quot; value=&quot;5&quot;/&gt;&lt;property id=&quot;20300&quot; value=&quot;Slide 22 - &amp;quot;$100 Question from H3&amp;quot;&quot;/&gt;&lt;property id=&quot;20307&quot; value=&quot;267&quot;/&gt;&lt;/object&gt;&lt;object type=&quot;3&quot; unique_id=&quot;10026&quot;&gt;&lt;property id=&quot;20148&quot; value=&quot;5&quot;/&gt;&lt;property id=&quot;20300&quot; value=&quot;Slide 23 - &amp;quot;$100 Answer from H3&amp;quot;&quot;/&gt;&lt;property id=&quot;20307&quot; value=&quot;293&quot;/&gt;&lt;/object&gt;&lt;object type=&quot;3&quot; unique_id=&quot;10027&quot;&gt;&lt;property id=&quot;20148&quot; value=&quot;5&quot;/&gt;&lt;property id=&quot;20300&quot; value=&quot;Slide 24 - &amp;quot;$200 Question from H3&amp;quot;&quot;/&gt;&lt;property id=&quot;20307&quot; value=&quot;268&quot;/&gt;&lt;/object&gt;&lt;object type=&quot;3&quot; unique_id=&quot;10028&quot;&gt;&lt;property id=&quot;20148&quot; value=&quot;5&quot;/&gt;&lt;property id=&quot;20300&quot; value=&quot;Slide 25 - &amp;quot;$200 Answer from H3&amp;quot;&quot;/&gt;&lt;property id=&quot;20307&quot; value=&quot;294&quot;/&gt;&lt;/object&gt;&lt;object type=&quot;3&quot; unique_id=&quot;10029&quot;&gt;&lt;property id=&quot;20148&quot; value=&quot;5&quot;/&gt;&lt;property id=&quot;20300&quot; value=&quot;Slide 26 - &amp;quot;$300 Question from H3&amp;quot;&quot;/&gt;&lt;property id=&quot;20307&quot; value=&quot;269&quot;/&gt;&lt;/object&gt;&lt;object type=&quot;3&quot; unique_id=&quot;10030&quot;&gt;&lt;property id=&quot;20148&quot; value=&quot;5&quot;/&gt;&lt;property id=&quot;20300&quot; value=&quot;Slide 27 - &amp;quot;$300 Answer from H3&amp;quot;&quot;/&gt;&lt;property id=&quot;20307&quot; value=&quot;295&quot;/&gt;&lt;/object&gt;&lt;object type=&quot;3&quot; unique_id=&quot;10031&quot;&gt;&lt;property id=&quot;20148&quot; value=&quot;5&quot;/&gt;&lt;property id=&quot;20300&quot; value=&quot;Slide 28 - &amp;quot;$400 Question from H3&amp;quot;&quot;/&gt;&lt;property id=&quot;20307&quot; value=&quot;270&quot;/&gt;&lt;/object&gt;&lt;object type=&quot;3&quot; unique_id=&quot;10032&quot;&gt;&lt;property id=&quot;20148&quot; value=&quot;5&quot;/&gt;&lt;property id=&quot;20300&quot; value=&quot;Slide 29 - &amp;quot;$400 Answer from H3&amp;quot;&quot;/&gt;&lt;property id=&quot;20307&quot; value=&quot;296&quot;/&gt;&lt;/object&gt;&lt;object type=&quot;3&quot; unique_id=&quot;10033&quot;&gt;&lt;property id=&quot;20148&quot; value=&quot;5&quot;/&gt;&lt;property id=&quot;20300&quot; value=&quot;Slide 30 - &amp;quot;$500 Question from H3&amp;quot;&quot;/&gt;&lt;property id=&quot;20307&quot; value=&quot;271&quot;/&gt;&lt;/object&gt;&lt;object type=&quot;3&quot; unique_id=&quot;10034&quot;&gt;&lt;property id=&quot;20148&quot; value=&quot;5&quot;/&gt;&lt;property id=&quot;20300&quot; value=&quot;Slide 31 - &amp;quot;$500 Answer from H3&amp;quot;&quot;/&gt;&lt;property id=&quot;20307&quot; value=&quot;297&quot;/&gt;&lt;/object&gt;&lt;object type=&quot;3&quot; unique_id=&quot;10035&quot;&gt;&lt;property id=&quot;20148&quot; value=&quot;5&quot;/&gt;&lt;property id=&quot;20300&quot; value=&quot;Slide 32 - &amp;quot;$100 Question from H4&amp;quot;&quot;/&gt;&lt;property id=&quot;20307&quot; value=&quot;272&quot;/&gt;&lt;/object&gt;&lt;object type=&quot;3&quot; unique_id=&quot;10036&quot;&gt;&lt;property id=&quot;20148&quot; value=&quot;5&quot;/&gt;&lt;property id=&quot;20300&quot; value=&quot;Slide 33 - &amp;quot;$100 Answer from H4&amp;quot;&quot;/&gt;&lt;property id=&quot;20307&quot; value=&quot;298&quot;/&gt;&lt;/object&gt;&lt;object type=&quot;3&quot; unique_id=&quot;10037&quot;&gt;&lt;property id=&quot;20148&quot; value=&quot;5&quot;/&gt;&lt;property id=&quot;20300&quot; value=&quot;Slide 34 - &amp;quot;$200 Question from H4&amp;quot;&quot;/&gt;&lt;property id=&quot;20307&quot; value=&quot;273&quot;/&gt;&lt;/object&gt;&lt;object type=&quot;3&quot; unique_id=&quot;10038&quot;&gt;&lt;property id=&quot;20148&quot; value=&quot;5&quot;/&gt;&lt;property id=&quot;20300&quot; value=&quot;Slide 35 - &amp;quot;$200 Answer from H4&amp;quot;&quot;/&gt;&lt;property id=&quot;20307&quot; value=&quot;300&quot;/&gt;&lt;/object&gt;&lt;object type=&quot;3&quot; unique_id=&quot;10039&quot;&gt;&lt;property id=&quot;20148&quot; value=&quot;5&quot;/&gt;&lt;property id=&quot;20300&quot; value=&quot;Slide 36 - &amp;quot;$300 Question from H4&amp;quot;&quot;/&gt;&lt;property id=&quot;20307&quot; value=&quot;274&quot;/&gt;&lt;/object&gt;&lt;object type=&quot;3&quot; unique_id=&quot;10040&quot;&gt;&lt;property id=&quot;20148&quot; value=&quot;5&quot;/&gt;&lt;property id=&quot;20300&quot; value=&quot;Slide 37 - &amp;quot;$300 Answer from H4&amp;quot;&quot;/&gt;&lt;property id=&quot;20307&quot; value=&quot;301&quot;/&gt;&lt;/object&gt;&lt;object type=&quot;3&quot; unique_id=&quot;10041&quot;&gt;&lt;property id=&quot;20148&quot; value=&quot;5&quot;/&gt;&lt;property id=&quot;20300&quot; value=&quot;Slide 38 - &amp;quot;$400 Question from H4&amp;quot;&quot;/&gt;&lt;property id=&quot;20307&quot; value=&quot;275&quot;/&gt;&lt;/object&gt;&lt;object type=&quot;3&quot; unique_id=&quot;10042&quot;&gt;&lt;property id=&quot;20148&quot; value=&quot;5&quot;/&gt;&lt;property id=&quot;20300&quot; value=&quot;Slide 39 - &amp;quot;$400 Answer from H4&amp;quot;&quot;/&gt;&lt;property id=&quot;20307&quot; value=&quot;302&quot;/&gt;&lt;/object&gt;&lt;object type=&quot;3&quot; unique_id=&quot;10043&quot;&gt;&lt;property id=&quot;20148&quot; value=&quot;5&quot;/&gt;&lt;property id=&quot;20300&quot; value=&quot;Slide 40 - &amp;quot;$500 Question from H4&amp;quot;&quot;/&gt;&lt;property id=&quot;20307&quot; value=&quot;276&quot;/&gt;&lt;/object&gt;&lt;object type=&quot;3&quot; unique_id=&quot;10044&quot;&gt;&lt;property id=&quot;20148&quot; value=&quot;5&quot;/&gt;&lt;property id=&quot;20300&quot; value=&quot;Slide 41 - &amp;quot;$500 Answer from H4&amp;quot;&quot;/&gt;&lt;property id=&quot;20307&quot; value=&quot;303&quot;/&gt;&lt;/object&gt;&lt;object type=&quot;3&quot; unique_id=&quot;10045&quot;&gt;&lt;property id=&quot;20148&quot; value=&quot;5&quot;/&gt;&lt;property id=&quot;20300&quot; value=&quot;Slide 42 - &amp;quot;$100 Question from H5&amp;quot;&quot;/&gt;&lt;property id=&quot;20307&quot; value=&quot;277&quot;/&gt;&lt;/object&gt;&lt;object type=&quot;3&quot; unique_id=&quot;10046&quot;&gt;&lt;property id=&quot;20148&quot; value=&quot;5&quot;/&gt;&lt;property id=&quot;20300&quot; value=&quot;Slide 43 - &amp;quot;$100 Answer from H5&amp;quot;&quot;/&gt;&lt;property id=&quot;20307&quot; value=&quot;304&quot;/&gt;&lt;/object&gt;&lt;object type=&quot;3&quot; unique_id=&quot;10047&quot;&gt;&lt;property id=&quot;20148&quot; value=&quot;5&quot;/&gt;&lt;property id=&quot;20300&quot; value=&quot;Slide 44 - &amp;quot;$200 Question from H5&amp;quot;&quot;/&gt;&lt;property id=&quot;20307&quot; value=&quot;279&quot;/&gt;&lt;/object&gt;&lt;object type=&quot;3&quot; unique_id=&quot;10048&quot;&gt;&lt;property id=&quot;20148&quot; value=&quot;5&quot;/&gt;&lt;property id=&quot;20300&quot; value=&quot;Slide 45 - &amp;quot;$200 Answer from H5&amp;quot;&quot;/&gt;&lt;property id=&quot;20307&quot; value=&quot;305&quot;/&gt;&lt;/object&gt;&lt;object type=&quot;3&quot; unique_id=&quot;10049&quot;&gt;&lt;property id=&quot;20148&quot; value=&quot;5&quot;/&gt;&lt;property id=&quot;20300&quot; value=&quot;Slide 46 - &amp;quot;$300 Question from H5&amp;quot;&quot;/&gt;&lt;property id=&quot;20307&quot; value=&quot;280&quot;/&gt;&lt;/object&gt;&lt;object type=&quot;3&quot; unique_id=&quot;10050&quot;&gt;&lt;property id=&quot;20148&quot; value=&quot;5&quot;/&gt;&lt;property id=&quot;20300&quot; value=&quot;Slide 47 - &amp;quot;$300 Answer from H5&amp;quot;&quot;/&gt;&lt;property id=&quot;20307&quot; value=&quot;306&quot;/&gt;&lt;/object&gt;&lt;object type=&quot;3&quot; unique_id=&quot;10051&quot;&gt;&lt;property id=&quot;20148&quot; value=&quot;5&quot;/&gt;&lt;property id=&quot;20300&quot; value=&quot;Slide 48 - &amp;quot;$400 Question from H5&amp;quot;&quot;/&gt;&lt;property id=&quot;20307&quot; value=&quot;281&quot;/&gt;&lt;/object&gt;&lt;object type=&quot;3&quot; unique_id=&quot;10052&quot;&gt;&lt;property id=&quot;20148&quot; value=&quot;5&quot;/&gt;&lt;property id=&quot;20300&quot; value=&quot;Slide 49 - &amp;quot;$400 Answer from H5&amp;quot;&quot;/&gt;&lt;property id=&quot;20307&quot; value=&quot;307&quot;/&gt;&lt;/object&gt;&lt;object type=&quot;3&quot; unique_id=&quot;10053&quot;&gt;&lt;property id=&quot;20148&quot; value=&quot;5&quot;/&gt;&lt;property id=&quot;20300&quot; value=&quot;Slide 50 - &amp;quot;$500 Question from H5&amp;quot;&quot;/&gt;&lt;property id=&quot;20307&quot; value=&quot;282&quot;/&gt;&lt;/object&gt;&lt;object type=&quot;3&quot; unique_id=&quot;10054&quot;&gt;&lt;property id=&quot;20148&quot; value=&quot;5&quot;/&gt;&lt;property id=&quot;20300&quot; value=&quot;Slide 51 - &amp;quot;$500 Answer from H5&amp;quot;&quot;/&gt;&lt;property id=&quot;20307&quot; value=&quot;308&quot;/&gt;&lt;/object&gt;&lt;/object&gt;&lt;/object&gt;&lt;/database&gt;"/>
</p:tagLst>
</file>

<file path=ppt/theme/theme1.xml><?xml version="1.0" encoding="utf-8"?>
<a:theme xmlns:a="http://schemas.openxmlformats.org/drawingml/2006/main" name="Corp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Catholic Quiz Show-template ver 1-1</Template>
  <TotalTime>2691</TotalTime>
  <Words>385</Words>
  <Application>Microsoft Macintosh PowerPoint</Application>
  <PresentationFormat>On-screen Show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CorpPowerpoint</vt:lpstr>
      <vt:lpstr>PowerPoint Presentation</vt:lpstr>
      <vt:lpstr>PowerPoint Presentation</vt:lpstr>
      <vt:lpstr>PowerPoint Presentation</vt:lpstr>
      <vt:lpstr>Introduction and “Making the Past Present” (Handbook, pages 308–310)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Singer-Towns</dc:creator>
  <cp:lastModifiedBy>sysadmin</cp:lastModifiedBy>
  <cp:revision>155</cp:revision>
  <dcterms:created xsi:type="dcterms:W3CDTF">2012-11-07T17:11:11Z</dcterms:created>
  <dcterms:modified xsi:type="dcterms:W3CDTF">2016-05-16T15:31:51Z</dcterms:modified>
</cp:coreProperties>
</file>