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2"/>
  </p:notesMasterIdLst>
  <p:sldIdLst>
    <p:sldId id="310" r:id="rId2"/>
    <p:sldId id="313" r:id="rId3"/>
    <p:sldId id="315" r:id="rId4"/>
    <p:sldId id="314" r:id="rId5"/>
    <p:sldId id="316" r:id="rId6"/>
    <p:sldId id="317" r:id="rId7"/>
    <p:sldId id="319" r:id="rId8"/>
    <p:sldId id="320" r:id="rId9"/>
    <p:sldId id="321" r:id="rId10"/>
    <p:sldId id="322" r:id="rId11"/>
  </p:sldIdLst>
  <p:sldSz cx="9144000" cy="6858000" type="screen4x3"/>
  <p:notesSz cx="6858000" cy="9144000"/>
  <p:custDataLst>
    <p:tags r:id="rId1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598"/>
    <a:srgbClr val="C30027"/>
    <a:srgbClr val="008000"/>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autoAdjust="0"/>
    <p:restoredTop sz="86425" autoAdjust="0"/>
  </p:normalViewPr>
  <p:slideViewPr>
    <p:cSldViewPr snapToGrid="0" snapToObjects="1">
      <p:cViewPr varScale="1">
        <p:scale>
          <a:sx n="98" d="100"/>
          <a:sy n="98" d="100"/>
        </p:scale>
        <p:origin x="2058" y="90"/>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4/4/2023</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Renewal of Baptismal Promises, Laying on of Hands, Anointing with Sacred Chrism</a:t>
            </a:r>
          </a:p>
        </p:txBody>
      </p:sp>
      <p:sp>
        <p:nvSpPr>
          <p:cNvPr id="4" name="Slide Number Placeholder 3"/>
          <p:cNvSpPr>
            <a:spLocks noGrp="1"/>
          </p:cNvSpPr>
          <p:nvPr>
            <p:ph type="sldNum" sz="quarter" idx="5"/>
          </p:nvPr>
        </p:nvSpPr>
        <p:spPr/>
        <p:txBody>
          <a:bodyPr/>
          <a:lstStyle/>
          <a:p>
            <a:pPr>
              <a:defRPr/>
            </a:pPr>
            <a:fld id="{D3835CB9-1183-4972-9987-AD6871187B5F}" type="slidenum">
              <a:rPr lang="en-US" smtClean="0"/>
              <a:pPr>
                <a:defRPr/>
              </a:pPr>
              <a:t>10</a:t>
            </a:fld>
            <a:endParaRPr lang="en-US" dirty="0"/>
          </a:p>
        </p:txBody>
      </p:sp>
    </p:spTree>
    <p:extLst>
      <p:ext uri="{BB962C8B-B14F-4D97-AF65-F5344CB8AC3E}">
        <p14:creationId xmlns:p14="http://schemas.microsoft.com/office/powerpoint/2010/main" val="177004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4/4/2023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4" name="Rectangle 3"/>
          <p:cNvSpPr/>
          <p:nvPr/>
        </p:nvSpPr>
        <p:spPr>
          <a:xfrm>
            <a:off x="7607176" y="6372180"/>
            <a:ext cx="1536824" cy="246221"/>
          </a:xfrm>
          <a:prstGeom prst="rect">
            <a:avLst/>
          </a:prstGeom>
        </p:spPr>
        <p:txBody>
          <a:bodyPr wrap="none">
            <a:spAutoFit/>
          </a:bodyPr>
          <a:lstStyle/>
          <a:p>
            <a:pPr algn="r"/>
            <a:r>
              <a:rPr lang="en-US" sz="1000" dirty="0">
                <a:latin typeface="Arial"/>
                <a:cs typeface="Arial"/>
              </a:rPr>
              <a:t>Document #: TX005821</a:t>
            </a:r>
          </a:p>
        </p:txBody>
      </p:sp>
    </p:spTree>
    <p:extLst>
      <p:ext uri="{BB962C8B-B14F-4D97-AF65-F5344CB8AC3E}">
        <p14:creationId xmlns:p14="http://schemas.microsoft.com/office/powerpoint/2010/main" val="373308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720" y="548850"/>
            <a:ext cx="4331089" cy="1015663"/>
          </a:xfrm>
          <a:prstGeom prst="rect">
            <a:avLst/>
          </a:prstGeom>
          <a:noFill/>
        </p:spPr>
        <p:txBody>
          <a:bodyPr wrap="square" rtlCol="0">
            <a:spAutoFit/>
          </a:bodyPr>
          <a:lstStyle/>
          <a:p>
            <a:r>
              <a:rPr lang="en-US" sz="6000" b="1" dirty="0">
                <a:solidFill>
                  <a:srgbClr val="008000"/>
                </a:solidFill>
                <a:latin typeface="Arial" panose="020B0604020202020204" pitchFamily="34" charset="0"/>
                <a:cs typeface="Arial" panose="020B0604020202020204" pitchFamily="34" charset="0"/>
              </a:rPr>
              <a:t>Review It!</a:t>
            </a:r>
          </a:p>
        </p:txBody>
      </p:sp>
      <p:sp>
        <p:nvSpPr>
          <p:cNvPr id="3" name="TextBox 2"/>
          <p:cNvSpPr txBox="1"/>
          <p:nvPr/>
        </p:nvSpPr>
        <p:spPr>
          <a:xfrm>
            <a:off x="506720" y="1852682"/>
            <a:ext cx="4510018" cy="8309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List the three components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the Order of Confirmation.</a:t>
            </a:r>
          </a:p>
        </p:txBody>
      </p:sp>
      <p:pic>
        <p:nvPicPr>
          <p:cNvPr id="6" name="Picture 5" descr="S11-shutterstock_11746629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410" y="548850"/>
            <a:ext cx="3489800" cy="5027714"/>
          </a:xfrm>
          <a:prstGeom prst="rect">
            <a:avLst/>
          </a:prstGeom>
        </p:spPr>
      </p:pic>
      <p:sp>
        <p:nvSpPr>
          <p:cNvPr id="5" name="Rectangle 4"/>
          <p:cNvSpPr/>
          <p:nvPr/>
        </p:nvSpPr>
        <p:spPr>
          <a:xfrm rot="17716915">
            <a:off x="5837745" y="2068724"/>
            <a:ext cx="2126589" cy="200055"/>
          </a:xfrm>
          <a:prstGeom prst="rect">
            <a:avLst/>
          </a:prstGeom>
        </p:spPr>
        <p:txBody>
          <a:bodyPr wrap="square">
            <a:spAutoFit/>
          </a:bodyPr>
          <a:lstStyle/>
          <a:p>
            <a:pPr fontAlgn="t"/>
            <a:r>
              <a:rPr lang="en-US" sz="700" dirty="0">
                <a:solidFill>
                  <a:srgbClr val="A6A6A6"/>
                </a:solidFill>
                <a:latin typeface="Arial"/>
              </a:rPr>
              <a:t>© </a:t>
            </a:r>
            <a:r>
              <a:rPr lang="en-US" sz="700" dirty="0" err="1">
                <a:solidFill>
                  <a:srgbClr val="A6A6A6"/>
                </a:solidFill>
                <a:latin typeface="Arial"/>
              </a:rPr>
              <a:t>MilenaMoiola</a:t>
            </a:r>
            <a:r>
              <a:rPr lang="en-US" sz="700" dirty="0">
                <a:solidFill>
                  <a:srgbClr val="A6A6A6"/>
                </a:solidFill>
                <a:latin typeface="Arial"/>
              </a:rPr>
              <a:t> /Shutterstock.com</a:t>
            </a:r>
          </a:p>
        </p:txBody>
      </p:sp>
    </p:spTree>
    <p:extLst>
      <p:ext uri="{BB962C8B-B14F-4D97-AF65-F5344CB8AC3E}">
        <p14:creationId xmlns:p14="http://schemas.microsoft.com/office/powerpoint/2010/main" val="292631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777110"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0A5598"/>
                </a:solidFill>
                <a:latin typeface="Arial" panose="020B0604020202020204" pitchFamily="34" charset="0"/>
                <a:cs typeface="Arial" panose="020B0604020202020204" pitchFamily="34" charset="0"/>
              </a:rPr>
              <a:t>Liturgy</a:t>
            </a:r>
            <a:endParaRPr lang="en-US" sz="66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416603" y="-2108030"/>
            <a:ext cx="6947990"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a:t>
            </a:r>
            <a:r>
              <a:rPr lang="en-US" sz="8000" b="1" dirty="0">
                <a:solidFill>
                  <a:srgbClr val="C30027"/>
                </a:solidFill>
                <a:latin typeface="Arial" panose="020B0604020202020204" pitchFamily="34" charset="0"/>
                <a:cs typeface="Arial" panose="020B0604020202020204" pitchFamily="34" charset="0"/>
              </a:rPr>
              <a:t>Sacraments</a:t>
            </a:r>
            <a:endParaRPr lang="en-US" sz="8000" b="1" dirty="0">
              <a:solidFill>
                <a:srgbClr val="C30027"/>
              </a:solidFill>
            </a:endParaRPr>
          </a:p>
        </p:txBody>
      </p:sp>
      <p:sp>
        <p:nvSpPr>
          <p:cNvPr id="10" name="TextBox 9"/>
          <p:cNvSpPr txBox="1"/>
          <p:nvPr/>
        </p:nvSpPr>
        <p:spPr>
          <a:xfrm>
            <a:off x="0" y="4094414"/>
            <a:ext cx="9144000" cy="1723549"/>
          </a:xfrm>
          <a:prstGeom prst="rect">
            <a:avLst/>
          </a:prstGeom>
          <a:noFill/>
        </p:spPr>
        <p:txBody>
          <a:bodyPr wrap="square" rtlCol="0">
            <a:spAutoFit/>
          </a:bodyPr>
          <a:lstStyle/>
          <a:p>
            <a:pPr algn="ctr"/>
            <a:r>
              <a:rPr lang="en-US" sz="2000" dirty="0">
                <a:solidFill>
                  <a:srgbClr val="178D34"/>
                </a:solidFill>
                <a:latin typeface="Arial" panose="020B0604020202020204" pitchFamily="34" charset="0"/>
                <a:cs typeface="Arial" panose="020B0604020202020204" pitchFamily="34" charset="0"/>
              </a:rPr>
              <a:t>Chapter 34</a:t>
            </a:r>
          </a:p>
          <a:p>
            <a:pPr algn="ctr"/>
            <a:r>
              <a:rPr lang="en-US" sz="3600" dirty="0">
                <a:solidFill>
                  <a:srgbClr val="178D34"/>
                </a:solidFill>
                <a:latin typeface="Arial"/>
                <a:cs typeface="Arial"/>
              </a:rPr>
              <a:t>The Sacrament of Confirmation</a:t>
            </a:r>
          </a:p>
          <a:p>
            <a:pPr algn="ctr"/>
            <a:endParaRPr lang="en-US" sz="1000" dirty="0">
              <a:latin typeface="Arial"/>
              <a:cs typeface="Arial"/>
            </a:endParaRPr>
          </a:p>
          <a:p>
            <a:pPr algn="ctr"/>
            <a:endParaRPr lang="en-US" sz="1000" dirty="0">
              <a:latin typeface="Arial"/>
              <a:cs typeface="Arial"/>
            </a:endParaRPr>
          </a:p>
          <a:p>
            <a:pPr algn="ctr"/>
            <a:endParaRPr lang="en-US" sz="600" dirty="0">
              <a:latin typeface="Arial"/>
              <a:cs typeface="Arial"/>
            </a:endParaRPr>
          </a:p>
          <a:p>
            <a:endParaRPr lang="en-US" dirty="0"/>
          </a:p>
        </p:txBody>
      </p:sp>
      <p:sp>
        <p:nvSpPr>
          <p:cNvPr id="5" name="TextBox 4"/>
          <p:cNvSpPr txBox="1"/>
          <p:nvPr/>
        </p:nvSpPr>
        <p:spPr>
          <a:xfrm>
            <a:off x="2015879" y="1585081"/>
            <a:ext cx="6947990"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a:t>
            </a:r>
            <a:r>
              <a:rPr lang="en-US" sz="8000" b="1" dirty="0">
                <a:solidFill>
                  <a:srgbClr val="C30027"/>
                </a:solidFill>
                <a:latin typeface="Arial" panose="020B0604020202020204" pitchFamily="34" charset="0"/>
                <a:cs typeface="Arial" panose="020B0604020202020204" pitchFamily="34" charset="0"/>
              </a:rPr>
              <a:t>Sacraments</a:t>
            </a:r>
            <a:endParaRPr lang="en-US" sz="8000" b="1" dirty="0">
              <a:solidFill>
                <a:srgbClr val="C30027"/>
              </a:solidFill>
            </a:endParaRPr>
          </a:p>
        </p:txBody>
      </p:sp>
    </p:spTree>
    <p:extLst>
      <p:ext uri="{BB962C8B-B14F-4D97-AF65-F5344CB8AC3E}">
        <p14:creationId xmlns:p14="http://schemas.microsoft.com/office/powerpoint/2010/main" val="165238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566" y="4705246"/>
            <a:ext cx="7082971" cy="1200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 will also challenge some incorrect assumptions regarding this important Sacrament of Initiation.</a:t>
            </a:r>
          </a:p>
          <a:p>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7337067" y="4437370"/>
            <a:ext cx="1743342" cy="200055"/>
          </a:xfrm>
          <a:prstGeom prst="rect">
            <a:avLst/>
          </a:prstGeom>
          <a:noFill/>
        </p:spPr>
        <p:txBody>
          <a:bodyPr wrap="square" rtlCol="0">
            <a:spAutoFit/>
          </a:bodyPr>
          <a:lstStyle/>
          <a:p>
            <a:pPr fontAlgn="t"/>
            <a:r>
              <a:rPr lang="en-US" sz="700" dirty="0">
                <a:solidFill>
                  <a:srgbClr val="A6A6A6"/>
                </a:solidFill>
                <a:latin typeface="Arial"/>
              </a:rPr>
              <a:t>©  Solomnikov/Shutterstock.com</a:t>
            </a:r>
          </a:p>
        </p:txBody>
      </p:sp>
      <p:sp>
        <p:nvSpPr>
          <p:cNvPr id="6" name="TextBox 5"/>
          <p:cNvSpPr txBox="1"/>
          <p:nvPr/>
        </p:nvSpPr>
        <p:spPr>
          <a:xfrm>
            <a:off x="343566" y="1407034"/>
            <a:ext cx="4505246" cy="267765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this chapter, we will explore all aspects of the Sacrament of Confirmation. We will discover its liturgical symbols and </a:t>
            </a:r>
            <a:r>
              <a:rPr lang="en-US" dirty="0" err="1">
                <a:latin typeface="Arial" panose="020B0604020202020204" pitchFamily="34" charset="0"/>
                <a:cs typeface="Arial" panose="020B0604020202020204" pitchFamily="34" charset="0"/>
              </a:rPr>
              <a:t>sacramentals</a:t>
            </a:r>
            <a:r>
              <a:rPr lang="en-US" dirty="0">
                <a:latin typeface="Arial" panose="020B0604020202020204" pitchFamily="34" charset="0"/>
                <a:cs typeface="Arial" panose="020B0604020202020204" pitchFamily="34" charset="0"/>
              </a:rPr>
              <a:t>, differences in practice between East and West, and the Rite itself. </a:t>
            </a:r>
            <a:endParaRPr lang="en-US" dirty="0"/>
          </a:p>
        </p:txBody>
      </p:sp>
      <p:sp>
        <p:nvSpPr>
          <p:cNvPr id="7"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atin typeface="Arial" pitchFamily="34" charset="0"/>
                <a:cs typeface="Arial" pitchFamily="34" charset="0"/>
              </a:rPr>
              <a:t>Chapter Summary</a:t>
            </a:r>
            <a:br>
              <a:rPr lang="en-US" sz="3800" b="1" dirty="0">
                <a:latin typeface="Arial" pitchFamily="34" charset="0"/>
                <a:cs typeface="Arial" pitchFamily="34" charset="0"/>
              </a:rPr>
            </a:br>
            <a:endParaRPr lang="en-US" sz="3800" b="1" dirty="0">
              <a:latin typeface="Arial" pitchFamily="34" charset="0"/>
              <a:cs typeface="Arial" pitchFamily="34" charset="0"/>
            </a:endParaRPr>
          </a:p>
        </p:txBody>
      </p:sp>
      <p:pic>
        <p:nvPicPr>
          <p:cNvPr id="8" name="Picture 7" descr="ChSum-shutterstock_340839320.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576" y="1153840"/>
            <a:ext cx="3313224" cy="3313224"/>
          </a:xfrm>
          <a:prstGeom prst="rect">
            <a:avLst/>
          </a:prstGeom>
        </p:spPr>
      </p:pic>
    </p:spTree>
    <p:extLst>
      <p:ext uri="{BB962C8B-B14F-4D97-AF65-F5344CB8AC3E}">
        <p14:creationId xmlns:p14="http://schemas.microsoft.com/office/powerpoint/2010/main" val="393466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812198"/>
            <a:ext cx="9492343" cy="1143000"/>
          </a:xfrm>
        </p:spPr>
        <p:txBody>
          <a:bodyPr>
            <a:noAutofit/>
          </a:bodyPr>
          <a:lstStyle/>
          <a:p>
            <a:r>
              <a:rPr lang="en-US" sz="3800" b="1" dirty="0">
                <a:solidFill>
                  <a:srgbClr val="0A5598"/>
                </a:solidFill>
                <a:latin typeface="Arial" panose="020B0604020202020204" pitchFamily="34" charset="0"/>
                <a:cs typeface="Arial" panose="020B0604020202020204" pitchFamily="34" charset="0"/>
              </a:rPr>
              <a:t>Introduction, “Water and Oil,”</a:t>
            </a:r>
            <a:br>
              <a:rPr lang="en-US" sz="3800" b="1" dirty="0">
                <a:solidFill>
                  <a:srgbClr val="0A5598"/>
                </a:solidFill>
                <a:latin typeface="Arial" panose="020B0604020202020204" pitchFamily="34" charset="0"/>
                <a:cs typeface="Arial" panose="020B0604020202020204" pitchFamily="34" charset="0"/>
              </a:rPr>
            </a:br>
            <a:r>
              <a:rPr lang="en-US" sz="3800" b="1" dirty="0">
                <a:solidFill>
                  <a:srgbClr val="0A5598"/>
                </a:solidFill>
                <a:latin typeface="Arial" panose="020B0604020202020204" pitchFamily="34" charset="0"/>
                <a:cs typeface="Arial" panose="020B0604020202020204" pitchFamily="34" charset="0"/>
              </a:rPr>
              <a:t>and “Sealed for Life”</a:t>
            </a:r>
            <a:br>
              <a:rPr lang="en-US" sz="3800" b="1" dirty="0">
                <a:solidFill>
                  <a:srgbClr val="0A5598"/>
                </a:solidFill>
                <a:latin typeface="Arial" panose="020B0604020202020204" pitchFamily="34" charset="0"/>
                <a:cs typeface="Arial" panose="020B0604020202020204" pitchFamily="34" charset="0"/>
              </a:rPr>
            </a:br>
            <a:r>
              <a:rPr lang="en-US" sz="1800" b="1" dirty="0">
                <a:solidFill>
                  <a:schemeClr val="bg1">
                    <a:lumMod val="50000"/>
                  </a:schemeClr>
                </a:solidFill>
                <a:latin typeface="Arial" panose="020B0604020202020204" pitchFamily="34" charset="0"/>
                <a:cs typeface="Arial" panose="020B0604020202020204" pitchFamily="34" charset="0"/>
              </a:rPr>
              <a:t>(Handbook, pages 364‒366)</a:t>
            </a:r>
            <a:br>
              <a:rPr lang="en-US" sz="4000" b="1" dirty="0">
                <a:solidFill>
                  <a:schemeClr val="bg1">
                    <a:lumMod val="50000"/>
                  </a:schemeClr>
                </a:solidFill>
                <a:latin typeface="Arial" panose="020B0604020202020204" pitchFamily="34" charset="0"/>
                <a:cs typeface="Arial" panose="020B0604020202020204" pitchFamily="34" charset="0"/>
              </a:rPr>
            </a:br>
            <a:endParaRPr lang="en-US" sz="4200" b="1" dirty="0">
              <a:solidFill>
                <a:schemeClr val="bg1">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69486" y="2696935"/>
            <a:ext cx="4434114" cy="193899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the Sacrament of Confirmation, Sacred Chrism seals the Gift of the Holy Spirit, deepening and confirming our baptismal call. </a:t>
            </a:r>
          </a:p>
        </p:txBody>
      </p:sp>
      <p:sp>
        <p:nvSpPr>
          <p:cNvPr id="8" name="Rectangle 7"/>
          <p:cNvSpPr/>
          <p:nvPr/>
        </p:nvSpPr>
        <p:spPr>
          <a:xfrm>
            <a:off x="7888066" y="5406125"/>
            <a:ext cx="1326004" cy="200055"/>
          </a:xfrm>
          <a:prstGeom prst="rect">
            <a:avLst/>
          </a:prstGeom>
        </p:spPr>
        <p:txBody>
          <a:bodyPr wrap="none">
            <a:spAutoFit/>
          </a:bodyPr>
          <a:lstStyle/>
          <a:p>
            <a:pPr fontAlgn="t"/>
            <a:r>
              <a:rPr lang="en-US" sz="700" dirty="0">
                <a:solidFill>
                  <a:srgbClr val="A6A6A6"/>
                </a:solidFill>
                <a:latin typeface="Arial"/>
              </a:rPr>
              <a:t>© Thoom/Shutterstock.com</a:t>
            </a:r>
          </a:p>
        </p:txBody>
      </p:sp>
      <p:pic>
        <p:nvPicPr>
          <p:cNvPr id="2" name="Picture 1" descr="S4-shutterstock_34452644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585" y="1832134"/>
            <a:ext cx="3273550" cy="3573991"/>
          </a:xfrm>
          <a:prstGeom prst="rect">
            <a:avLst/>
          </a:prstGeom>
        </p:spPr>
      </p:pic>
    </p:spTree>
    <p:extLst>
      <p:ext uri="{BB962C8B-B14F-4D97-AF65-F5344CB8AC3E}">
        <p14:creationId xmlns:p14="http://schemas.microsoft.com/office/powerpoint/2010/main" val="418439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126" y="1744511"/>
            <a:ext cx="4456806" cy="3208657"/>
          </a:xfrm>
          <a:prstGeom prst="rect">
            <a:avLst/>
          </a:prstGeom>
        </p:spPr>
      </p:pic>
      <p:sp>
        <p:nvSpPr>
          <p:cNvPr id="2" name="TextBox 1"/>
          <p:cNvSpPr txBox="1"/>
          <p:nvPr/>
        </p:nvSpPr>
        <p:spPr>
          <a:xfrm>
            <a:off x="2049863" y="368298"/>
            <a:ext cx="4783015" cy="1015663"/>
          </a:xfrm>
          <a:prstGeom prst="rect">
            <a:avLst/>
          </a:prstGeom>
          <a:noFill/>
        </p:spPr>
        <p:txBody>
          <a:bodyPr wrap="square" rtlCol="0">
            <a:spAutoFit/>
          </a:bodyPr>
          <a:lstStyle/>
          <a:p>
            <a:pPr algn="ctr"/>
            <a:r>
              <a:rPr lang="en-US" sz="6000" b="1">
                <a:solidFill>
                  <a:srgbClr val="008000"/>
                </a:solidFill>
                <a:latin typeface="Arial" panose="020B0604020202020204" pitchFamily="34" charset="0"/>
                <a:cs typeface="Arial" panose="020B0604020202020204" pitchFamily="34" charset="0"/>
              </a:rPr>
              <a:t>Journal It</a:t>
            </a:r>
            <a:r>
              <a:rPr lang="en-US" sz="6000" b="1" dirty="0">
                <a:solidFill>
                  <a:srgbClr val="008000"/>
                </a:solidFill>
                <a:latin typeface="Arial" panose="020B0604020202020204" pitchFamily="34" charset="0"/>
                <a:cs typeface="Arial" panose="020B0604020202020204" pitchFamily="34" charset="0"/>
              </a:rPr>
              <a:t>!</a:t>
            </a:r>
          </a:p>
        </p:txBody>
      </p:sp>
      <p:sp>
        <p:nvSpPr>
          <p:cNvPr id="3" name="Rectangle 2"/>
          <p:cNvSpPr/>
          <p:nvPr/>
        </p:nvSpPr>
        <p:spPr>
          <a:xfrm>
            <a:off x="235963" y="1753902"/>
            <a:ext cx="4110242" cy="3416320"/>
          </a:xfrm>
          <a:prstGeom prst="rect">
            <a:avLst/>
          </a:prstGeom>
        </p:spPr>
        <p:txBody>
          <a:bodyPr wrap="square">
            <a:spAutoFit/>
          </a:bodyPr>
          <a:lstStyle/>
          <a:p>
            <a:pPr marL="342900" indent="-342900">
              <a:buFont typeface="Arial"/>
              <a:buChar char="•"/>
            </a:pPr>
            <a:r>
              <a:rPr lang="en-US" dirty="0">
                <a:latin typeface="Arial" panose="020B0604020202020204" pitchFamily="34" charset="0"/>
                <a:cs typeface="Arial" panose="020B0604020202020204" pitchFamily="34" charset="0"/>
              </a:rPr>
              <a:t>What do you know about Confirmation?</a:t>
            </a:r>
          </a:p>
          <a:p>
            <a:pPr marL="342900" indent="-342900">
              <a:buFont typeface="Arial"/>
              <a:buChar char="•"/>
            </a:pPr>
            <a:endParaRPr lang="en-US" dirty="0">
              <a:latin typeface="Arial" panose="020B0604020202020204" pitchFamily="34" charset="0"/>
              <a:cs typeface="Arial" panose="020B0604020202020204" pitchFamily="34" charset="0"/>
            </a:endParaRPr>
          </a:p>
          <a:p>
            <a:pPr marL="342900" indent="-342900">
              <a:buFont typeface="Arial"/>
              <a:buChar char="•"/>
            </a:pPr>
            <a:r>
              <a:rPr lang="en-US" dirty="0">
                <a:latin typeface="Arial" panose="020B0604020202020204" pitchFamily="34" charset="0"/>
                <a:cs typeface="Arial" panose="020B0604020202020204" pitchFamily="34" charset="0"/>
              </a:rPr>
              <a:t>Have you ever been to a Confirmation?</a:t>
            </a:r>
          </a:p>
          <a:p>
            <a:pPr marL="342900" indent="-342900">
              <a:buFont typeface="Arial"/>
              <a:buChar char="•"/>
            </a:pPr>
            <a:endParaRPr lang="en-US" dirty="0">
              <a:latin typeface="Arial" panose="020B0604020202020204" pitchFamily="34" charset="0"/>
              <a:cs typeface="Arial" panose="020B0604020202020204" pitchFamily="34" charset="0"/>
            </a:endParaRPr>
          </a:p>
          <a:p>
            <a:pPr marL="342900" indent="-342900">
              <a:buFont typeface="Arial"/>
              <a:buChar char="•"/>
            </a:pPr>
            <a:r>
              <a:rPr lang="en-US" dirty="0">
                <a:latin typeface="Arial" panose="020B0604020202020204" pitchFamily="34" charset="0"/>
                <a:cs typeface="Arial" panose="020B0604020202020204" pitchFamily="34" charset="0"/>
              </a:rPr>
              <a:t>What did it look like?</a:t>
            </a:r>
          </a:p>
          <a:p>
            <a:pPr marL="342900" indent="-342900">
              <a:buFont typeface="Arial"/>
              <a:buChar char="•"/>
            </a:pPr>
            <a:endParaRPr lang="en-US" dirty="0">
              <a:latin typeface="Arial" panose="020B0604020202020204" pitchFamily="34" charset="0"/>
              <a:cs typeface="Arial" panose="020B0604020202020204" pitchFamily="34" charset="0"/>
            </a:endParaRPr>
          </a:p>
          <a:p>
            <a:pPr marL="342900" indent="-342900">
              <a:buFont typeface="Arial"/>
              <a:buChar char="•"/>
            </a:pPr>
            <a:r>
              <a:rPr lang="en-US" dirty="0">
                <a:latin typeface="Arial" panose="020B0604020202020204" pitchFamily="34" charset="0"/>
                <a:cs typeface="Arial" panose="020B0604020202020204" pitchFamily="34" charset="0"/>
              </a:rPr>
              <a:t>What did you witness?</a:t>
            </a:r>
          </a:p>
        </p:txBody>
      </p:sp>
      <p:sp>
        <p:nvSpPr>
          <p:cNvPr id="5" name="Rectangle 4"/>
          <p:cNvSpPr/>
          <p:nvPr/>
        </p:nvSpPr>
        <p:spPr>
          <a:xfrm>
            <a:off x="7713044" y="4753113"/>
            <a:ext cx="1326004" cy="200055"/>
          </a:xfrm>
          <a:prstGeom prst="rect">
            <a:avLst/>
          </a:prstGeom>
        </p:spPr>
        <p:txBody>
          <a:bodyPr wrap="none">
            <a:spAutoFit/>
          </a:bodyPr>
          <a:lstStyle/>
          <a:p>
            <a:pPr fontAlgn="t"/>
            <a:r>
              <a:rPr lang="en-US" sz="700" dirty="0">
                <a:solidFill>
                  <a:srgbClr val="A6A6A6"/>
                </a:solidFill>
                <a:latin typeface="Arial"/>
              </a:rPr>
              <a:t>© </a:t>
            </a:r>
            <a:r>
              <a:rPr lang="en-US" sz="700" dirty="0" err="1">
                <a:solidFill>
                  <a:srgbClr val="A6A6A6"/>
                </a:solidFill>
                <a:latin typeface="Arial"/>
              </a:rPr>
              <a:t>Thoom</a:t>
            </a:r>
            <a:r>
              <a:rPr lang="en-US" sz="700" dirty="0">
                <a:solidFill>
                  <a:srgbClr val="A6A6A6"/>
                </a:solidFill>
                <a:latin typeface="Arial"/>
              </a:rPr>
              <a:t> / </a:t>
            </a:r>
            <a:r>
              <a:rPr lang="en-US" sz="700" dirty="0" err="1">
                <a:solidFill>
                  <a:srgbClr val="A6A6A6"/>
                </a:solidFill>
                <a:latin typeface="Arial"/>
              </a:rPr>
              <a:t>Shutterstock.com</a:t>
            </a:r>
            <a:endParaRPr lang="en-US" sz="700" dirty="0">
              <a:solidFill>
                <a:srgbClr val="A6A6A6"/>
              </a:solidFill>
              <a:latin typeface="Arial"/>
            </a:endParaRPr>
          </a:p>
        </p:txBody>
      </p:sp>
    </p:spTree>
    <p:extLst>
      <p:ext uri="{BB962C8B-B14F-4D97-AF65-F5344CB8AC3E}">
        <p14:creationId xmlns:p14="http://schemas.microsoft.com/office/powerpoint/2010/main" val="6626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6695" y="336702"/>
            <a:ext cx="94923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C30027"/>
                </a:solidFill>
                <a:latin typeface="Arial" panose="020B0604020202020204" pitchFamily="34" charset="0"/>
                <a:cs typeface="Arial" panose="020B0604020202020204" pitchFamily="34" charset="0"/>
              </a:rPr>
              <a:t>“East and West”</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366‒368)</a:t>
            </a:r>
          </a:p>
          <a:p>
            <a:pPr fontAlgn="auto">
              <a:spcAft>
                <a:spcPts val="0"/>
              </a:spcAft>
            </a:pPr>
            <a:endParaRPr lang="en-US" sz="4200" b="1"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4072163" y="2006381"/>
            <a:ext cx="4803322" cy="267765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 the Church grew and bishops could no longer be at every Baptism, different understandings and practices developed in the East and the West. These focus on two things: Apostolic Succession and the use of oil. </a:t>
            </a:r>
          </a:p>
        </p:txBody>
      </p:sp>
      <p:pic>
        <p:nvPicPr>
          <p:cNvPr id="7" name="Picture 6" descr="S6-shutterstock_974035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46" y="1614657"/>
            <a:ext cx="3615598" cy="3615598"/>
          </a:xfrm>
          <a:prstGeom prst="rect">
            <a:avLst/>
          </a:prstGeom>
        </p:spPr>
      </p:pic>
      <p:sp>
        <p:nvSpPr>
          <p:cNvPr id="6" name="Rectangle 5"/>
          <p:cNvSpPr/>
          <p:nvPr/>
        </p:nvSpPr>
        <p:spPr>
          <a:xfrm rot="21440759">
            <a:off x="396342" y="3918196"/>
            <a:ext cx="1284326" cy="200055"/>
          </a:xfrm>
          <a:prstGeom prst="rect">
            <a:avLst/>
          </a:prstGeom>
        </p:spPr>
        <p:txBody>
          <a:bodyPr wrap="none">
            <a:spAutoFit/>
          </a:bodyPr>
          <a:lstStyle/>
          <a:p>
            <a:pPr fontAlgn="t"/>
            <a:r>
              <a:rPr lang="en-US" sz="700" dirty="0">
                <a:solidFill>
                  <a:srgbClr val="A6A6A6"/>
                </a:solidFill>
                <a:latin typeface="Arial"/>
              </a:rPr>
              <a:t>© Zentilia/Shutterstock.com</a:t>
            </a:r>
          </a:p>
        </p:txBody>
      </p:sp>
    </p:spTree>
    <p:extLst>
      <p:ext uri="{BB962C8B-B14F-4D97-AF65-F5344CB8AC3E}">
        <p14:creationId xmlns:p14="http://schemas.microsoft.com/office/powerpoint/2010/main" val="178243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9658" y="280968"/>
            <a:ext cx="94923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008000"/>
                </a:solidFill>
                <a:latin typeface="Arial" panose="020B0604020202020204" pitchFamily="34" charset="0"/>
                <a:cs typeface="Arial" panose="020B0604020202020204" pitchFamily="34" charset="0"/>
              </a:rPr>
              <a:t>“Age and Confirmation”</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368‒369)</a:t>
            </a:r>
          </a:p>
          <a:p>
            <a:pPr fontAlgn="auto">
              <a:spcAft>
                <a:spcPts val="0"/>
              </a:spcAft>
            </a:pPr>
            <a:endParaRPr lang="en-US" sz="4200" b="1" dirty="0">
              <a:solidFill>
                <a:srgbClr val="008000"/>
              </a:solidFill>
              <a:latin typeface="Arial" panose="020B0604020202020204" pitchFamily="34" charset="0"/>
              <a:cs typeface="Arial" panose="020B0604020202020204" pitchFamily="34" charset="0"/>
            </a:endParaRPr>
          </a:p>
        </p:txBody>
      </p:sp>
      <p:sp>
        <p:nvSpPr>
          <p:cNvPr id="4" name="Rectangle 3"/>
          <p:cNvSpPr/>
          <p:nvPr/>
        </p:nvSpPr>
        <p:spPr>
          <a:xfrm>
            <a:off x="472286" y="2339573"/>
            <a:ext cx="4363897" cy="2308324"/>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Arial" panose="020B0604020202020204" pitchFamily="34" charset="0"/>
              </a:rPr>
              <a:t>A person does not celebrate Confirmation until they have reached the age of reason, when they are able to know the difference between right and wrong.</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7265837" y="5262523"/>
            <a:ext cx="1361270" cy="200055"/>
          </a:xfrm>
          <a:prstGeom prst="rect">
            <a:avLst/>
          </a:prstGeom>
        </p:spPr>
        <p:txBody>
          <a:bodyPr wrap="none">
            <a:spAutoFit/>
          </a:bodyPr>
          <a:lstStyle/>
          <a:p>
            <a:pPr fontAlgn="t"/>
            <a:r>
              <a:rPr lang="en-US" sz="700" dirty="0">
                <a:solidFill>
                  <a:srgbClr val="A6A6A6"/>
                </a:solidFill>
                <a:latin typeface="Arial"/>
              </a:rPr>
              <a:t>©  MimaCZ/Shutterstock.com</a:t>
            </a:r>
          </a:p>
        </p:txBody>
      </p:sp>
      <p:pic>
        <p:nvPicPr>
          <p:cNvPr id="7" name="Picture 6" descr="S8-shutterstock_334163231.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8048" y="1813464"/>
            <a:ext cx="3449059" cy="3449059"/>
          </a:xfrm>
          <a:prstGeom prst="rect">
            <a:avLst/>
          </a:prstGeom>
        </p:spPr>
      </p:pic>
    </p:spTree>
    <p:extLst>
      <p:ext uri="{BB962C8B-B14F-4D97-AF65-F5344CB8AC3E}">
        <p14:creationId xmlns:p14="http://schemas.microsoft.com/office/powerpoint/2010/main" val="296307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3691" y="2367801"/>
            <a:ext cx="4782456"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would you define </a:t>
            </a:r>
            <a:r>
              <a:rPr lang="en-US" i="1" dirty="0">
                <a:latin typeface="Arial" panose="020B0604020202020204" pitchFamily="34" charset="0"/>
                <a:cs typeface="Arial" panose="020B0604020202020204" pitchFamily="34" charset="0"/>
              </a:rPr>
              <a:t>age of reason?</a:t>
            </a:r>
            <a:r>
              <a:rPr lang="en-US" dirty="0">
                <a:latin typeface="Arial" panose="020B0604020202020204" pitchFamily="34" charset="0"/>
                <a:cs typeface="Arial" panose="020B0604020202020204" pitchFamily="34" charset="0"/>
              </a:rPr>
              <a:t> Compare definitions with a partner. What age do you think the age of reason should be?</a:t>
            </a:r>
          </a:p>
        </p:txBody>
      </p:sp>
      <p:sp>
        <p:nvSpPr>
          <p:cNvPr id="5" name="Rectangle 4"/>
          <p:cNvSpPr/>
          <p:nvPr/>
        </p:nvSpPr>
        <p:spPr>
          <a:xfrm>
            <a:off x="314857" y="4997089"/>
            <a:ext cx="1288621" cy="200055"/>
          </a:xfrm>
          <a:prstGeom prst="rect">
            <a:avLst/>
          </a:prstGeom>
        </p:spPr>
        <p:txBody>
          <a:bodyPr wrap="none">
            <a:spAutoFit/>
          </a:bodyPr>
          <a:lstStyle/>
          <a:p>
            <a:pPr fontAlgn="t"/>
            <a:r>
              <a:rPr lang="en-US" sz="700" dirty="0">
                <a:solidFill>
                  <a:srgbClr val="A6A6A6"/>
                </a:solidFill>
                <a:latin typeface="Arial"/>
              </a:rPr>
              <a:t>© x9626/Shutterstock.com</a:t>
            </a:r>
          </a:p>
        </p:txBody>
      </p:sp>
      <p:sp>
        <p:nvSpPr>
          <p:cNvPr id="6" name="TextBox 5"/>
          <p:cNvSpPr txBox="1"/>
          <p:nvPr/>
        </p:nvSpPr>
        <p:spPr>
          <a:xfrm>
            <a:off x="2632049" y="368298"/>
            <a:ext cx="3863508" cy="1015663"/>
          </a:xfrm>
          <a:prstGeom prst="rect">
            <a:avLst/>
          </a:prstGeom>
          <a:noFill/>
        </p:spPr>
        <p:txBody>
          <a:bodyPr wrap="square" rtlCol="0">
            <a:spAutoFit/>
          </a:bodyPr>
          <a:lstStyle/>
          <a:p>
            <a:pPr algn="ctr"/>
            <a:r>
              <a:rPr lang="en-US" sz="6000" b="1" dirty="0">
                <a:solidFill>
                  <a:srgbClr val="C30027"/>
                </a:solidFill>
                <a:latin typeface="Arial" panose="020B0604020202020204" pitchFamily="34" charset="0"/>
                <a:cs typeface="Arial" panose="020B0604020202020204" pitchFamily="34" charset="0"/>
              </a:rPr>
              <a:t>Share It!</a:t>
            </a:r>
          </a:p>
        </p:txBody>
      </p:sp>
      <p:pic>
        <p:nvPicPr>
          <p:cNvPr id="7" name="Picture 6" descr="S9-shutterstock_330858659.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57" y="1679974"/>
            <a:ext cx="3475547" cy="3301770"/>
          </a:xfrm>
          <a:prstGeom prst="rect">
            <a:avLst/>
          </a:prstGeom>
        </p:spPr>
      </p:pic>
    </p:spTree>
    <p:extLst>
      <p:ext uri="{BB962C8B-B14F-4D97-AF65-F5344CB8AC3E}">
        <p14:creationId xmlns:p14="http://schemas.microsoft.com/office/powerpoint/2010/main" val="386759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9658" y="271214"/>
            <a:ext cx="94923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0A5598"/>
                </a:solidFill>
                <a:latin typeface="Arial" panose="020B0604020202020204" pitchFamily="34" charset="0"/>
                <a:cs typeface="Arial" panose="020B0604020202020204" pitchFamily="34" charset="0"/>
              </a:rPr>
              <a:t>“Order of Confirmation”</a:t>
            </a:r>
            <a:br>
              <a:rPr lang="en-US" sz="4200" b="1" dirty="0">
                <a:solidFill>
                  <a:srgbClr val="0A5598"/>
                </a:solidFill>
                <a:latin typeface="Arial" panose="020B0604020202020204" pitchFamily="34" charset="0"/>
                <a:cs typeface="Arial" panose="020B0604020202020204" pitchFamily="34" charset="0"/>
              </a:rPr>
            </a:br>
            <a:r>
              <a:rPr lang="en-US" sz="4200" b="1" dirty="0">
                <a:solidFill>
                  <a:srgbClr val="0A5598"/>
                </a:solidFill>
                <a:latin typeface="Arial" panose="020B0604020202020204" pitchFamily="34" charset="0"/>
                <a:cs typeface="Arial" panose="020B0604020202020204" pitchFamily="34" charset="0"/>
              </a:rPr>
              <a:t>and “Who’s Who at Confirmation”</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370‒375)</a:t>
            </a:r>
          </a:p>
          <a:p>
            <a:pPr fontAlgn="auto">
              <a:spcAft>
                <a:spcPts val="0"/>
              </a:spcAft>
            </a:pPr>
            <a:endParaRPr lang="en-US" sz="4200" b="1" dirty="0">
              <a:solidFill>
                <a:srgbClr val="0A5598"/>
              </a:solidFill>
              <a:latin typeface="Arial" panose="020B0604020202020204" pitchFamily="34" charset="0"/>
              <a:cs typeface="Arial" panose="020B0604020202020204" pitchFamily="34" charset="0"/>
            </a:endParaRPr>
          </a:p>
        </p:txBody>
      </p:sp>
      <p:sp>
        <p:nvSpPr>
          <p:cNvPr id="4" name="Rectangle 3"/>
          <p:cNvSpPr/>
          <p:nvPr/>
        </p:nvSpPr>
        <p:spPr>
          <a:xfrm>
            <a:off x="503118" y="2520164"/>
            <a:ext cx="5668098" cy="1785104"/>
          </a:xfrm>
          <a:prstGeom prst="rect">
            <a:avLst/>
          </a:prstGeom>
        </p:spPr>
        <p:txBody>
          <a:bodyPr wrap="square">
            <a:spAutoFit/>
          </a:bodyPr>
          <a:lstStyle/>
          <a:p>
            <a:r>
              <a:rPr lang="en-US" sz="2200" dirty="0">
                <a:latin typeface="Arial" panose="020B0604020202020204" pitchFamily="34" charset="0"/>
                <a:ea typeface="Times New Roman" panose="02020603050405020304" pitchFamily="18" charset="0"/>
                <a:cs typeface="Arial" panose="020B0604020202020204" pitchFamily="34" charset="0"/>
              </a:rPr>
              <a:t>People celebrate Confirmation when they are ready and willing. Through the laying on of hands and anointing with Sacred Chrism, the bishop seals in each person the gift of the Holy Spirit given at Baptism. </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6923849" y="5367569"/>
            <a:ext cx="1633781" cy="200055"/>
          </a:xfrm>
          <a:prstGeom prst="rect">
            <a:avLst/>
          </a:prstGeom>
        </p:spPr>
        <p:txBody>
          <a:bodyPr wrap="none">
            <a:spAutoFit/>
          </a:bodyPr>
          <a:lstStyle/>
          <a:p>
            <a:pPr fontAlgn="t"/>
            <a:r>
              <a:rPr lang="en-US" sz="700" dirty="0">
                <a:solidFill>
                  <a:srgbClr val="A6A6A6"/>
                </a:solidFill>
                <a:latin typeface="Arial"/>
              </a:rPr>
              <a:t>© ZvonimirAtletic/Shutterstock.com</a:t>
            </a:r>
          </a:p>
        </p:txBody>
      </p:sp>
      <p:pic>
        <p:nvPicPr>
          <p:cNvPr id="7" name="Picture 6" descr="S10-shutterstock_5741734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641" y="1826350"/>
            <a:ext cx="1707068" cy="3541219"/>
          </a:xfrm>
          <a:prstGeom prst="rect">
            <a:avLst/>
          </a:prstGeom>
        </p:spPr>
      </p:pic>
    </p:spTree>
    <p:extLst>
      <p:ext uri="{BB962C8B-B14F-4D97-AF65-F5344CB8AC3E}">
        <p14:creationId xmlns:p14="http://schemas.microsoft.com/office/powerpoint/2010/main" val="3552386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A22E41114A0442BDA4B318CCD17E04" ma:contentTypeVersion="17" ma:contentTypeDescription="Create a new document." ma:contentTypeScope="" ma:versionID="bb879eebb89bfda9cdf8cc88ffd0c214">
  <xsd:schema xmlns:xsd="http://www.w3.org/2001/XMLSchema" xmlns:xs="http://www.w3.org/2001/XMLSchema" xmlns:p="http://schemas.microsoft.com/office/2006/metadata/properties" xmlns:ns2="142e9677-830b-44b4-ba0c-f58ef7e2469c" xmlns:ns3="0b3d0e23-ca78-4c63-975f-9e9c5d49a020" targetNamespace="http://schemas.microsoft.com/office/2006/metadata/properties" ma:root="true" ma:fieldsID="3c96d41aa3af96678310697e81b7fbd3" ns2:_="" ns3:_="">
    <xsd:import namespace="142e9677-830b-44b4-ba0c-f58ef7e2469c"/>
    <xsd:import namespace="0b3d0e23-ca78-4c63-975f-9e9c5d49a0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2e9677-830b-44b4-ba0c-f58ef7e24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150653-d90f-4439-85a8-715be6315a4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3d0e23-ca78-4c63-975f-9e9c5d49a0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88ff61-c716-4deb-bf2b-16a4962f11e7}" ma:internalName="TaxCatchAll" ma:showField="CatchAllData" ma:web="0b3d0e23-ca78-4c63-975f-9e9c5d49a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1F246C-2EC3-43FA-AE60-B3E3F9738FFC}"/>
</file>

<file path=customXml/itemProps2.xml><?xml version="1.0" encoding="utf-8"?>
<ds:datastoreItem xmlns:ds="http://schemas.openxmlformats.org/officeDocument/2006/customXml" ds:itemID="{65FC8A72-7904-4036-9EE2-D6CE20A16987}"/>
</file>

<file path=docProps/app.xml><?xml version="1.0" encoding="utf-8"?>
<Properties xmlns="http://schemas.openxmlformats.org/officeDocument/2006/extended-properties" xmlns:vt="http://schemas.openxmlformats.org/officeDocument/2006/docPropsVTypes">
  <Template>Catholic Quiz Show-template ver 1-1</Template>
  <TotalTime>2710</TotalTime>
  <Words>397</Words>
  <Application>Microsoft Office PowerPoint</Application>
  <PresentationFormat>On-screen Show (4:3)</PresentationFormat>
  <Paragraphs>44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CorpPowerpoint</vt:lpstr>
      <vt:lpstr>PowerPoint Presentation</vt:lpstr>
      <vt:lpstr>PowerPoint Presentation</vt:lpstr>
      <vt:lpstr>PowerPoint Presentation</vt:lpstr>
      <vt:lpstr>Introduction, “Water and Oil,” and “Sealed for Life” (Handbook, pages 364‒366)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171</cp:revision>
  <dcterms:created xsi:type="dcterms:W3CDTF">2012-11-07T17:11:11Z</dcterms:created>
  <dcterms:modified xsi:type="dcterms:W3CDTF">2023-04-04T18:56:04Z</dcterms:modified>
</cp:coreProperties>
</file>