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8" r:id="rId2"/>
    <p:sldId id="267" r:id="rId3"/>
    <p:sldId id="268" r:id="rId4"/>
    <p:sldId id="269" r:id="rId5"/>
    <p:sldId id="270" r:id="rId6"/>
    <p:sldId id="271" r:id="rId7"/>
    <p:sldId id="273" r:id="rId8"/>
    <p:sldId id="274" r:id="rId9"/>
    <p:sldId id="276" r:id="rId10"/>
    <p:sldId id="277"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oke Saron" initials="BS" lastIdx="3" clrIdx="0"/>
  <p:cmAuthor id="1" name="Steven Ellair" initials="SE" lastIdx="1" clrIdx="1">
    <p:extLst/>
  </p:cmAuthor>
  <p:cmAuthor id="2" name="Jerry Ruff" initials="JR" lastIdx="2" clrIdx="2">
    <p:extLst>
      <p:ext uri="{19B8F6BF-5375-455C-9EA6-DF929625EA0E}">
        <p15:presenceInfo xmlns:p15="http://schemas.microsoft.com/office/powerpoint/2012/main" userId="S-1-5-21-636754644-196019783-934742191-6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E8E818"/>
    <a:srgbClr val="CC00CC"/>
    <a:srgbClr val="217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79899" autoAdjust="0"/>
  </p:normalViewPr>
  <p:slideViewPr>
    <p:cSldViewPr>
      <p:cViewPr varScale="1">
        <p:scale>
          <a:sx n="72" d="100"/>
          <a:sy n="72" d="100"/>
        </p:scale>
        <p:origin x="9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BB29BC3-88A9-4F7B-9944-B386393FFE19}" type="datetimeFigureOut">
              <a:rPr lang="en-US"/>
              <a:pPr>
                <a:defRPr/>
              </a:pPr>
              <a:t>4/2/2015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A853F04-79F1-452F-AF38-045DE8963447}" type="slidenum">
              <a:rPr lang="en-US"/>
              <a:pPr>
                <a:defRPr/>
              </a:pPr>
              <a:t>‹#›</a:t>
            </a:fld>
            <a:endParaRPr lang="en-US"/>
          </a:p>
        </p:txBody>
      </p:sp>
    </p:spTree>
    <p:extLst>
      <p:ext uri="{BB962C8B-B14F-4D97-AF65-F5344CB8AC3E}">
        <p14:creationId xmlns:p14="http://schemas.microsoft.com/office/powerpoint/2010/main" val="40215455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853F04-79F1-452F-AF38-045DE8963447}" type="slidenum">
              <a:rPr lang="en-US" smtClean="0"/>
              <a:pPr>
                <a:defRPr/>
              </a:pPr>
              <a:t>1</a:t>
            </a:fld>
            <a:endParaRPr lang="en-US"/>
          </a:p>
        </p:txBody>
      </p:sp>
    </p:spTree>
    <p:extLst>
      <p:ext uri="{BB962C8B-B14F-4D97-AF65-F5344CB8AC3E}">
        <p14:creationId xmlns:p14="http://schemas.microsoft.com/office/powerpoint/2010/main" val="141870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Notes: </a:t>
            </a:r>
            <a:r>
              <a:rPr lang="en-US" dirty="0" smtClean="0"/>
              <a:t>Much </a:t>
            </a:r>
            <a:r>
              <a:rPr lang="en-US" dirty="0" smtClean="0"/>
              <a:t>can be said about the importance of the Ten Commandments across the millennia. A simple but important thing to remember is how the first three describe how we are to love God; the remaining seven discuss the ways to love our neighbor and ourselves. These three related loves are the focus for Jesus when he affirms the Great Commandment </a:t>
            </a:r>
            <a:r>
              <a:rPr lang="en-US" dirty="0" smtClean="0"/>
              <a:t>(see Matthew </a:t>
            </a:r>
            <a:r>
              <a:rPr lang="en-US" dirty="0" smtClean="0"/>
              <a:t>22:37–40).</a:t>
            </a:r>
            <a:r>
              <a:rPr lang="en-US" dirty="0" smtClean="0">
                <a:ea typeface="Calibri" pitchFamily="34" charset="0"/>
                <a:cs typeface="Times New Roman" pitchFamily="18" charset="0"/>
              </a:rPr>
              <a:t> </a:t>
            </a:r>
          </a:p>
          <a:p>
            <a:pPr eaLnBrk="1" hangingPunct="1">
              <a:spcBef>
                <a:spcPct val="0"/>
              </a:spcBef>
            </a:pPr>
            <a:endParaRPr lang="en-US" dirty="0" smtClean="0">
              <a:ea typeface="Calibri" pitchFamily="34" charset="0"/>
              <a:cs typeface="Times New Roman" pitchFamily="18" charset="0"/>
            </a:endParaRPr>
          </a:p>
          <a:p>
            <a:pPr eaLnBrk="1" hangingPunct="1">
              <a:spcBef>
                <a:spcPct val="0"/>
              </a:spcBef>
            </a:pPr>
            <a:r>
              <a:rPr lang="en-US" dirty="0" smtClean="0">
                <a:ea typeface="Calibri" pitchFamily="34" charset="0"/>
                <a:cs typeface="Times New Roman" pitchFamily="18" charset="0"/>
              </a:rPr>
              <a:t>The First Commandment, in Christian versions of the Bible, is seen as one commandment. In the Jewish tradition, this Commandment is divided into two different Commandments—the one above and “You shall not carve idols for yourselves.</a:t>
            </a:r>
            <a:r>
              <a:rPr lang="en-US" baseline="0" dirty="0" smtClean="0">
                <a:latin typeface="Cambria Math" pitchFamily="18" charset="0"/>
                <a:ea typeface="Calibri" pitchFamily="34" charset="0"/>
                <a:cs typeface="Times New Roman" pitchFamily="18" charset="0"/>
              </a:rPr>
              <a:t>  . . .</a:t>
            </a:r>
            <a:r>
              <a:rPr lang="en-US" dirty="0" smtClean="0">
                <a:ea typeface="Calibri" pitchFamily="34" charset="0"/>
                <a:cs typeface="Times New Roman" pitchFamily="18" charset="0"/>
              </a:rPr>
              <a:t>” To maintain the balance of the number ten, the Jewish tradition combines Commandments nine and ten into one rule about not coveting. The Christian tradition maintains there are two Commandments about coveting.</a:t>
            </a:r>
          </a:p>
          <a:p>
            <a:endParaRPr lang="en-US" dirty="0" smtClean="0"/>
          </a:p>
        </p:txBody>
      </p:sp>
      <p:sp>
        <p:nvSpPr>
          <p:cNvPr id="4" name="Slide Number Placeholder 3"/>
          <p:cNvSpPr>
            <a:spLocks noGrp="1"/>
          </p:cNvSpPr>
          <p:nvPr>
            <p:ph type="sldNum" sz="quarter" idx="5"/>
          </p:nvPr>
        </p:nvSpPr>
        <p:spPr/>
        <p:txBody>
          <a:bodyPr/>
          <a:lstStyle/>
          <a:p>
            <a:pPr>
              <a:defRPr/>
            </a:pPr>
            <a:fld id="{DF9CD74F-3648-475F-8487-39F8CD3E9D01}" type="slidenum">
              <a:rPr lang="en-US" smtClean="0"/>
              <a:pPr>
                <a:defRPr/>
              </a:pPr>
              <a:t>10</a:t>
            </a:fld>
            <a:endParaRPr lang="en-US"/>
          </a:p>
        </p:txBody>
      </p:sp>
    </p:spTree>
    <p:extLst>
      <p:ext uri="{BB962C8B-B14F-4D97-AF65-F5344CB8AC3E}">
        <p14:creationId xmlns:p14="http://schemas.microsoft.com/office/powerpoint/2010/main" val="156389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i="1" dirty="0" smtClean="0"/>
              <a:t>Notes: </a:t>
            </a:r>
            <a:r>
              <a:rPr lang="en-US" i="0" dirty="0" smtClean="0"/>
              <a:t>Y</a:t>
            </a:r>
            <a:r>
              <a:rPr lang="en-US" dirty="0" smtClean="0"/>
              <a:t>ou </a:t>
            </a:r>
            <a:r>
              <a:rPr lang="en-US" dirty="0" smtClean="0"/>
              <a:t>may wish to review the story of Joseph and how he and his brothers ended up in Egypt (</a:t>
            </a:r>
            <a:r>
              <a:rPr lang="en-US" smtClean="0"/>
              <a:t>Genesis </a:t>
            </a:r>
            <a:r>
              <a:rPr lang="en-US" smtClean="0"/>
              <a:t>37:1</a:t>
            </a:r>
            <a:r>
              <a:rPr lang="en-US" sz="1200" kern="1200" smtClean="0">
                <a:solidFill>
                  <a:schemeClr val="tx1"/>
                </a:solidFill>
                <a:latin typeface="+mn-lt"/>
                <a:ea typeface="+mn-ea"/>
                <a:cs typeface="+mn-cs"/>
              </a:rPr>
              <a:t>‒</a:t>
            </a:r>
            <a:r>
              <a:rPr lang="en-US" smtClean="0"/>
              <a:t>47:11</a:t>
            </a:r>
            <a:r>
              <a:rPr lang="en-US" dirty="0" smtClean="0"/>
              <a:t>).</a:t>
            </a:r>
          </a:p>
        </p:txBody>
      </p:sp>
      <p:sp>
        <p:nvSpPr>
          <p:cNvPr id="4" name="Slide Number Placeholder 3"/>
          <p:cNvSpPr>
            <a:spLocks noGrp="1"/>
          </p:cNvSpPr>
          <p:nvPr>
            <p:ph type="sldNum" sz="quarter" idx="5"/>
          </p:nvPr>
        </p:nvSpPr>
        <p:spPr/>
        <p:txBody>
          <a:bodyPr/>
          <a:lstStyle/>
          <a:p>
            <a:pPr>
              <a:defRPr/>
            </a:pPr>
            <a:fld id="{DA89C8E8-DC77-49E4-9BC5-3216617F5169}" type="slidenum">
              <a:rPr lang="en-US" smtClean="0"/>
              <a:pPr>
                <a:defRPr/>
              </a:pPr>
              <a:t>2</a:t>
            </a:fld>
            <a:endParaRPr lang="en-US"/>
          </a:p>
        </p:txBody>
      </p:sp>
    </p:spTree>
    <p:extLst>
      <p:ext uri="{BB962C8B-B14F-4D97-AF65-F5344CB8AC3E}">
        <p14:creationId xmlns:p14="http://schemas.microsoft.com/office/powerpoint/2010/main" val="80891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Notes: </a:t>
            </a:r>
            <a:r>
              <a:rPr lang="en-US" dirty="0" smtClean="0"/>
              <a:t>The </a:t>
            </a:r>
            <a:r>
              <a:rPr lang="en-US" dirty="0" smtClean="0"/>
              <a:t>birth</a:t>
            </a:r>
            <a:r>
              <a:rPr lang="en-US" baseline="0" dirty="0" smtClean="0"/>
              <a:t> and adoption of Moses is found in Exodus </a:t>
            </a:r>
            <a:r>
              <a:rPr lang="en-US" baseline="0" dirty="0" smtClean="0"/>
              <a:t>2:1‒10</a:t>
            </a:r>
            <a:r>
              <a:rPr lang="en-US" baseline="0" dirty="0" smtClean="0"/>
              <a:t>. </a:t>
            </a:r>
            <a:r>
              <a:rPr lang="en-US" dirty="0" smtClean="0"/>
              <a:t>Even in the midst of slavery and a brutal massacre, God’s providence is at work. God saves Moses, allows Moses to be raised by the Egyptian royalty, and even brings Moses’ mother to raise him. </a:t>
            </a:r>
          </a:p>
          <a:p>
            <a:pPr eaLnBrk="1" hangingPunct="1">
              <a:spcBef>
                <a:spcPct val="0"/>
              </a:spcBef>
            </a:pPr>
            <a:endParaRPr lang="en-US" dirty="0" smtClean="0"/>
          </a:p>
          <a:p>
            <a:pPr eaLnBrk="1" hangingPunct="1">
              <a:spcBef>
                <a:spcPct val="0"/>
              </a:spcBef>
            </a:pPr>
            <a:r>
              <a:rPr lang="en-US" dirty="0" smtClean="0"/>
              <a:t>Miriam fades into the background of Exodus until after the Israelites pass through the Red Sea. The “Song at the Sea” (see Exodus 15:1</a:t>
            </a:r>
            <a:r>
              <a:rPr lang="en-US" sz="1200" kern="1200" dirty="0" smtClean="0">
                <a:solidFill>
                  <a:schemeClr val="tx1"/>
                </a:solidFill>
                <a:latin typeface="+mn-lt"/>
                <a:ea typeface="+mn-ea"/>
                <a:cs typeface="+mn-cs"/>
              </a:rPr>
              <a:t>–</a:t>
            </a:r>
            <a:r>
              <a:rPr lang="en-US" dirty="0" smtClean="0"/>
              <a:t>21) is likely one of the oldest writings in the Bible. It is notable also because it clearly describes a woman leading prayer. </a:t>
            </a:r>
          </a:p>
          <a:p>
            <a:endParaRPr lang="en-US" dirty="0" smtClean="0"/>
          </a:p>
        </p:txBody>
      </p:sp>
      <p:sp>
        <p:nvSpPr>
          <p:cNvPr id="4" name="Slide Number Placeholder 3"/>
          <p:cNvSpPr>
            <a:spLocks noGrp="1"/>
          </p:cNvSpPr>
          <p:nvPr>
            <p:ph type="sldNum" sz="quarter" idx="5"/>
          </p:nvPr>
        </p:nvSpPr>
        <p:spPr/>
        <p:txBody>
          <a:bodyPr/>
          <a:lstStyle/>
          <a:p>
            <a:pPr>
              <a:defRPr/>
            </a:pPr>
            <a:fld id="{C06C596C-4656-4060-AC8A-B498D325092C}" type="slidenum">
              <a:rPr lang="en-US" smtClean="0"/>
              <a:pPr>
                <a:defRPr/>
              </a:pPr>
              <a:t>3</a:t>
            </a:fld>
            <a:endParaRPr lang="en-US"/>
          </a:p>
        </p:txBody>
      </p:sp>
    </p:spTree>
    <p:extLst>
      <p:ext uri="{BB962C8B-B14F-4D97-AF65-F5344CB8AC3E}">
        <p14:creationId xmlns:p14="http://schemas.microsoft.com/office/powerpoint/2010/main" val="27323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t>Notes: </a:t>
            </a:r>
            <a:r>
              <a:rPr lang="en-US" dirty="0" smtClean="0"/>
              <a:t>During </a:t>
            </a:r>
            <a:r>
              <a:rPr lang="en-US" dirty="0" smtClean="0"/>
              <a:t>this part of his journey, Moses likely felt a wide range of emotions. An interesting exercise would involve having the students write a first-person journal entry in which they describe Moses’ feelings in this chapter of his life. A briefer exercise would be a large-group discussion to list the emotions Moses may have felt and why he would have felt them.  </a:t>
            </a:r>
          </a:p>
          <a:p>
            <a:endParaRPr lang="en-US" dirty="0" smtClean="0"/>
          </a:p>
        </p:txBody>
      </p:sp>
      <p:sp>
        <p:nvSpPr>
          <p:cNvPr id="4" name="Slide Number Placeholder 3"/>
          <p:cNvSpPr>
            <a:spLocks noGrp="1"/>
          </p:cNvSpPr>
          <p:nvPr>
            <p:ph type="sldNum" sz="quarter" idx="5"/>
          </p:nvPr>
        </p:nvSpPr>
        <p:spPr/>
        <p:txBody>
          <a:bodyPr/>
          <a:lstStyle/>
          <a:p>
            <a:pPr>
              <a:defRPr/>
            </a:pPr>
            <a:fld id="{9941E791-FEDC-4EEA-8845-22346650F9B6}" type="slidenum">
              <a:rPr lang="en-US" smtClean="0"/>
              <a:pPr>
                <a:defRPr/>
              </a:pPr>
              <a:t>4</a:t>
            </a:fld>
            <a:endParaRPr lang="en-US"/>
          </a:p>
        </p:txBody>
      </p:sp>
    </p:spTree>
    <p:extLst>
      <p:ext uri="{BB962C8B-B14F-4D97-AF65-F5344CB8AC3E}">
        <p14:creationId xmlns:p14="http://schemas.microsoft.com/office/powerpoint/2010/main" val="215066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Notes: </a:t>
            </a:r>
            <a:r>
              <a:rPr lang="en-US" dirty="0" smtClean="0"/>
              <a:t>The </a:t>
            </a:r>
            <a:r>
              <a:rPr lang="en-US" dirty="0" smtClean="0"/>
              <a:t>communication by God through the burning bush is significant for a number of reasons. Chronologically it is the most direct communication by God to his people since the visit of the three men to Abraham (see Genesis, chapter 18) and Jacob’s all-night struggle (see Genesis 32:23–32). God says that he observed the misery of his people and that he will act through Moses to liberate his people. When asked by Moses, God introduces himself as “I AM who am.”  This holy name implies that God is eternally present and a wholly unique being in all of creation.  </a:t>
            </a:r>
          </a:p>
          <a:p>
            <a:pPr eaLnBrk="1" hangingPunct="1">
              <a:spcBef>
                <a:spcPct val="0"/>
              </a:spcBef>
            </a:pPr>
            <a:endParaRPr lang="en-US" dirty="0" smtClean="0"/>
          </a:p>
          <a:p>
            <a:pPr eaLnBrk="1" hangingPunct="1">
              <a:spcBef>
                <a:spcPct val="0"/>
              </a:spcBef>
            </a:pPr>
            <a:r>
              <a:rPr lang="en-US" dirty="0" smtClean="0"/>
              <a:t>These reasons relate directly to what this </a:t>
            </a:r>
            <a:r>
              <a:rPr lang="en-US" dirty="0" err="1" smtClean="0"/>
              <a:t>theophany</a:t>
            </a:r>
            <a:r>
              <a:rPr lang="en-US" dirty="0" smtClean="0"/>
              <a:t> reveals to the Israelite community about God. From it they learn that God is still speaking directly and clearly to his Chosen People; God not only hears the concerns of his people but also responds to them; God’s name is given, and along with it the revelation that God is eternally present and wholly unique.  </a:t>
            </a:r>
          </a:p>
          <a:p>
            <a:endParaRPr lang="en-US" dirty="0" smtClean="0"/>
          </a:p>
        </p:txBody>
      </p:sp>
      <p:sp>
        <p:nvSpPr>
          <p:cNvPr id="4" name="Slide Number Placeholder 3"/>
          <p:cNvSpPr>
            <a:spLocks noGrp="1"/>
          </p:cNvSpPr>
          <p:nvPr>
            <p:ph type="sldNum" sz="quarter" idx="5"/>
          </p:nvPr>
        </p:nvSpPr>
        <p:spPr/>
        <p:txBody>
          <a:bodyPr/>
          <a:lstStyle/>
          <a:p>
            <a:pPr>
              <a:defRPr/>
            </a:pPr>
            <a:fld id="{B73252CD-5A61-4378-9270-C3953984ECDD}" type="slidenum">
              <a:rPr lang="en-US" smtClean="0"/>
              <a:pPr>
                <a:defRPr/>
              </a:pPr>
              <a:t>5</a:t>
            </a:fld>
            <a:endParaRPr lang="en-US"/>
          </a:p>
        </p:txBody>
      </p:sp>
    </p:spTree>
    <p:extLst>
      <p:ext uri="{BB962C8B-B14F-4D97-AF65-F5344CB8AC3E}">
        <p14:creationId xmlns:p14="http://schemas.microsoft.com/office/powerpoint/2010/main" val="275835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i="1" dirty="0" smtClean="0"/>
              <a:t>Notes: </a:t>
            </a:r>
            <a:r>
              <a:rPr lang="en-US" dirty="0" smtClean="0"/>
              <a:t>The </a:t>
            </a:r>
            <a:r>
              <a:rPr lang="en-US" dirty="0" smtClean="0"/>
              <a:t>first pre-plague sign that God gives is having Aaron’s staff turn to a snake in the presence of Pharaoh (see Exodus 7:8–13). Pharaoh’s “sorcerers” were able to do the same with their staffs. Although Aaron’s snake consumes those of the “sorcerers,” Pharaoh is unmoved and “hardened his heart.”  </a:t>
            </a:r>
          </a:p>
          <a:p>
            <a:pPr eaLnBrk="1" hangingPunct="1">
              <a:spcBef>
                <a:spcPct val="0"/>
              </a:spcBef>
            </a:pPr>
            <a:endParaRPr lang="en-US" dirty="0" smtClean="0"/>
          </a:p>
          <a:p>
            <a:pPr eaLnBrk="1" hangingPunct="1">
              <a:spcBef>
                <a:spcPct val="0"/>
              </a:spcBef>
            </a:pPr>
            <a:r>
              <a:rPr lang="en-US" dirty="0" smtClean="0"/>
              <a:t>The nine plagues that follow are extreme versions of natural events that occur in the Nile region of Egypt. The ninth plague of three days of darkness foreshadows the final plague that takes place in the dark of night.</a:t>
            </a:r>
          </a:p>
          <a:p>
            <a:pPr eaLnBrk="1" hangingPunct="1">
              <a:spcBef>
                <a:spcPct val="0"/>
              </a:spcBef>
            </a:pPr>
            <a:endParaRPr lang="en-US" dirty="0" smtClean="0"/>
          </a:p>
          <a:p>
            <a:pPr marL="171450" indent="-171450">
              <a:buFont typeface="Arial" panose="020B0604020202020204" pitchFamily="34" charset="0"/>
              <a:buChar char="•"/>
            </a:pPr>
            <a:r>
              <a:rPr lang="en-US" dirty="0" smtClean="0"/>
              <a:t>First Plague: Water turned into blood</a:t>
            </a:r>
          </a:p>
          <a:p>
            <a:pPr marL="171450" indent="-171450">
              <a:buFont typeface="Arial" panose="020B0604020202020204" pitchFamily="34" charset="0"/>
              <a:buChar char="•"/>
            </a:pPr>
            <a:r>
              <a:rPr lang="en-US" dirty="0" smtClean="0"/>
              <a:t>Second Plague: Frogs</a:t>
            </a:r>
          </a:p>
          <a:p>
            <a:pPr marL="171450" indent="-171450">
              <a:buFont typeface="Arial" panose="020B0604020202020204" pitchFamily="34" charset="0"/>
              <a:buChar char="•"/>
            </a:pPr>
            <a:r>
              <a:rPr lang="en-US" dirty="0" smtClean="0"/>
              <a:t>Third Plague: Gnats</a:t>
            </a:r>
          </a:p>
          <a:p>
            <a:pPr marL="171450" indent="-171450">
              <a:buFont typeface="Arial" panose="020B0604020202020204" pitchFamily="34" charset="0"/>
              <a:buChar char="•"/>
            </a:pPr>
            <a:r>
              <a:rPr lang="en-US" dirty="0" smtClean="0"/>
              <a:t>Fourth Plague: Flies</a:t>
            </a:r>
          </a:p>
          <a:p>
            <a:pPr marL="171450" indent="-171450">
              <a:buFont typeface="Arial" panose="020B0604020202020204" pitchFamily="34" charset="0"/>
              <a:buChar char="•"/>
            </a:pPr>
            <a:r>
              <a:rPr lang="en-US" dirty="0" smtClean="0"/>
              <a:t>Fifth Plague: Pestilence</a:t>
            </a:r>
          </a:p>
          <a:p>
            <a:pPr marL="171450" indent="-171450">
              <a:buFont typeface="Arial" panose="020B0604020202020204" pitchFamily="34" charset="0"/>
              <a:buChar char="•"/>
            </a:pPr>
            <a:r>
              <a:rPr lang="en-US" dirty="0" smtClean="0"/>
              <a:t>Sixth Plague: Boils</a:t>
            </a:r>
          </a:p>
          <a:p>
            <a:pPr marL="171450" indent="-171450">
              <a:buFont typeface="Arial" panose="020B0604020202020204" pitchFamily="34" charset="0"/>
              <a:buChar char="•"/>
            </a:pPr>
            <a:r>
              <a:rPr lang="en-US" dirty="0" smtClean="0"/>
              <a:t>Seventh Plague: Hail</a:t>
            </a:r>
          </a:p>
          <a:p>
            <a:pPr marL="171450" indent="-171450">
              <a:buFont typeface="Arial" panose="020B0604020202020204" pitchFamily="34" charset="0"/>
              <a:buChar char="•"/>
            </a:pPr>
            <a:r>
              <a:rPr lang="en-US" dirty="0" smtClean="0"/>
              <a:t>Eighth Plague: Locusts</a:t>
            </a:r>
          </a:p>
          <a:p>
            <a:pPr marL="171450" indent="-171450">
              <a:buFont typeface="Arial" panose="020B0604020202020204" pitchFamily="34" charset="0"/>
              <a:buChar char="•"/>
            </a:pPr>
            <a:r>
              <a:rPr lang="en-US" dirty="0" smtClean="0"/>
              <a:t>Ninth Plague: Darkness</a:t>
            </a:r>
          </a:p>
          <a:p>
            <a:pPr marL="171450" indent="-171450">
              <a:buFont typeface="Arial" panose="020B0604020202020204" pitchFamily="34" charset="0"/>
              <a:buChar char="•"/>
            </a:pPr>
            <a:r>
              <a:rPr lang="en-US" dirty="0" smtClean="0"/>
              <a:t>Tenth Plague: Death of the firstborn</a:t>
            </a:r>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pPr>
              <a:defRPr/>
            </a:pPr>
            <a:fld id="{FA853F04-79F1-452F-AF38-045DE8963447}" type="slidenum">
              <a:rPr lang="en-US" smtClean="0"/>
              <a:pPr>
                <a:defRPr/>
              </a:pPr>
              <a:t>6</a:t>
            </a:fld>
            <a:endParaRPr lang="en-US"/>
          </a:p>
        </p:txBody>
      </p:sp>
    </p:spTree>
    <p:extLst>
      <p:ext uri="{BB962C8B-B14F-4D97-AF65-F5344CB8AC3E}">
        <p14:creationId xmlns:p14="http://schemas.microsoft.com/office/powerpoint/2010/main" val="311111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Notes: </a:t>
            </a:r>
            <a:r>
              <a:rPr lang="en-US" dirty="0" smtClean="0"/>
              <a:t>The </a:t>
            </a:r>
            <a:r>
              <a:rPr lang="en-US" dirty="0" smtClean="0"/>
              <a:t>final plague involves a twist on the massacre of Israelite boys that begins Moses’ story. God is more merciful than Pharaoh, for God will strike down only firstborn sons rather than every boy.  </a:t>
            </a:r>
          </a:p>
          <a:p>
            <a:pPr eaLnBrk="1" hangingPunct="1">
              <a:spcBef>
                <a:spcPct val="0"/>
              </a:spcBef>
            </a:pPr>
            <a:endParaRPr lang="en-US" dirty="0" smtClean="0"/>
          </a:p>
          <a:p>
            <a:pPr eaLnBrk="1" hangingPunct="1">
              <a:spcBef>
                <a:spcPct val="0"/>
              </a:spcBef>
            </a:pPr>
            <a:r>
              <a:rPr lang="en-US" dirty="0" smtClean="0"/>
              <a:t>This event shows the connection between God’s power and protection and how these relate to obedience in following God’s commands. The Israelites are obedient to God’s specific commandments about the actions to take on the night that would come to be known as the Passover. The Egyptians, led by Pharaoh, do not obey God’s commandment to free the Israelites and then do not follow the commands for the night. As God promised, the Israelites are saved through their faithful obedience, and the Egyptians experience the loss of their sons and male animals. This confirms God’s promise that he has heard the cries of his people and will thus free them.</a:t>
            </a:r>
          </a:p>
          <a:p>
            <a:endParaRPr lang="en-US" dirty="0" smtClean="0"/>
          </a:p>
        </p:txBody>
      </p:sp>
      <p:sp>
        <p:nvSpPr>
          <p:cNvPr id="4" name="Slide Number Placeholder 3"/>
          <p:cNvSpPr>
            <a:spLocks noGrp="1"/>
          </p:cNvSpPr>
          <p:nvPr>
            <p:ph type="sldNum" sz="quarter" idx="5"/>
          </p:nvPr>
        </p:nvSpPr>
        <p:spPr/>
        <p:txBody>
          <a:bodyPr/>
          <a:lstStyle/>
          <a:p>
            <a:pPr>
              <a:defRPr/>
            </a:pPr>
            <a:fld id="{A6171351-1C0F-4234-A5E6-13EAAEFF34EB}" type="slidenum">
              <a:rPr lang="en-US" smtClean="0"/>
              <a:pPr>
                <a:defRPr/>
              </a:pPr>
              <a:t>7</a:t>
            </a:fld>
            <a:endParaRPr lang="en-US"/>
          </a:p>
        </p:txBody>
      </p:sp>
    </p:spTree>
    <p:extLst>
      <p:ext uri="{BB962C8B-B14F-4D97-AF65-F5344CB8AC3E}">
        <p14:creationId xmlns:p14="http://schemas.microsoft.com/office/powerpoint/2010/main" val="77469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t>Notes: </a:t>
            </a:r>
            <a:r>
              <a:rPr lang="en-US" dirty="0" smtClean="0"/>
              <a:t>This </a:t>
            </a:r>
            <a:r>
              <a:rPr lang="en-US" dirty="0" smtClean="0"/>
              <a:t>event gives the Israelites further insight into the power of God. When the Israelites are backed against the Red Sea by the advancing Egyptian chariots, they fear for their lives, crying out to Moses. God, who had previously led them by a pillar of cloud by day and fire by night, tells them to trust in his power and commands Moses to raise his hand over the sea. God sends a strong wind and forces the waters back to expose dry land. No situation is insurmountable by the power of God and his will.</a:t>
            </a:r>
          </a:p>
          <a:p>
            <a:endParaRPr lang="en-US" dirty="0" smtClean="0"/>
          </a:p>
        </p:txBody>
      </p:sp>
      <p:sp>
        <p:nvSpPr>
          <p:cNvPr id="4" name="Slide Number Placeholder 3"/>
          <p:cNvSpPr>
            <a:spLocks noGrp="1"/>
          </p:cNvSpPr>
          <p:nvPr>
            <p:ph type="sldNum" sz="quarter" idx="5"/>
          </p:nvPr>
        </p:nvSpPr>
        <p:spPr/>
        <p:txBody>
          <a:bodyPr/>
          <a:lstStyle/>
          <a:p>
            <a:pPr>
              <a:defRPr/>
            </a:pPr>
            <a:fld id="{1A7AF908-5C2C-4A13-96C5-FAED8D5B5636}" type="slidenum">
              <a:rPr lang="en-US" smtClean="0"/>
              <a:pPr>
                <a:defRPr/>
              </a:pPr>
              <a:t>8</a:t>
            </a:fld>
            <a:endParaRPr lang="en-US"/>
          </a:p>
        </p:txBody>
      </p:sp>
    </p:spTree>
    <p:extLst>
      <p:ext uri="{BB962C8B-B14F-4D97-AF65-F5344CB8AC3E}">
        <p14:creationId xmlns:p14="http://schemas.microsoft.com/office/powerpoint/2010/main" val="242766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t>Notes:  </a:t>
            </a:r>
            <a:r>
              <a:rPr lang="en-US" dirty="0" smtClean="0"/>
              <a:t>Ask a student to read aloud Exodus, chapter 20.</a:t>
            </a:r>
          </a:p>
          <a:p>
            <a:endParaRPr lang="en-US" dirty="0" smtClean="0"/>
          </a:p>
          <a:p>
            <a:r>
              <a:rPr lang="en-US" dirty="0" smtClean="0"/>
              <a:t>The laws that God will give Moses on Mount Sinai form the foundation of the Sinai Covenant. The covenants God made with Noah and then the Patriarchs were mostly one-sided</a:t>
            </a:r>
            <a:r>
              <a:rPr lang="en-US" sz="1200" kern="1200" dirty="0" smtClean="0">
                <a:solidFill>
                  <a:schemeClr val="tx1"/>
                </a:solidFill>
                <a:latin typeface="+mn-lt"/>
                <a:ea typeface="+mn-ea"/>
                <a:cs typeface="+mn-cs"/>
              </a:rPr>
              <a:t>—</a:t>
            </a:r>
            <a:r>
              <a:rPr lang="en-US" dirty="0" smtClean="0"/>
              <a:t>God will be with the people and the people will follow a general, broad ethical code. On Sinai, God spells out the laws that his people are to follow. These laws, governing nearly every aspect of religious, moral, and civic life, will guide the Israelites going forward through time.    </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8570F84A-1D14-44F7-8E25-3BDA18F4FE0B}" type="slidenum">
              <a:rPr lang="en-US" smtClean="0"/>
              <a:pPr>
                <a:defRPr/>
              </a:pPr>
              <a:t>9</a:t>
            </a:fld>
            <a:endParaRPr lang="en-US"/>
          </a:p>
        </p:txBody>
      </p:sp>
    </p:spTree>
    <p:extLst>
      <p:ext uri="{BB962C8B-B14F-4D97-AF65-F5344CB8AC3E}">
        <p14:creationId xmlns:p14="http://schemas.microsoft.com/office/powerpoint/2010/main" val="2095886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057400"/>
            <a:ext cx="7772400" cy="1470025"/>
          </a:xfrm>
        </p:spPr>
        <p:txBody>
          <a:bodyPr>
            <a:normAutofit/>
          </a:bodyPr>
          <a:lstStyle>
            <a:lvl1pPr algn="ctr">
              <a:defRPr sz="44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0" hasCustomPrompt="1"/>
          </p:nvPr>
        </p:nvSpPr>
        <p:spPr>
          <a:xfrm>
            <a:off x="74676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pPr>
              <a:defRPr/>
            </a:pPr>
            <a:endParaRPr lang="en-US"/>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D2B8966-785F-4749-A36A-6622478AD1AD}" type="datetimeFigureOut">
              <a:rPr lang="en-US" smtClean="0"/>
              <a:pPr>
                <a:defRPr/>
              </a:pPr>
              <a:t>4/2/2015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01415E-5F87-4897-8756-3B0F1930862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2362200"/>
            <a:ext cx="7467600" cy="1470025"/>
          </a:xfrm>
        </p:spPr>
        <p:txBody>
          <a:bodyPr/>
          <a:lstStyle/>
          <a:p>
            <a:r>
              <a:rPr lang="en-US" dirty="0" smtClean="0"/>
              <a:t>Moses and the Exodus</a:t>
            </a:r>
            <a:endParaRPr lang="en-US" dirty="0"/>
          </a:p>
        </p:txBody>
      </p:sp>
      <p:sp>
        <p:nvSpPr>
          <p:cNvPr id="6" name="Text Placeholder 5"/>
          <p:cNvSpPr>
            <a:spLocks noGrp="1"/>
          </p:cNvSpPr>
          <p:nvPr>
            <p:ph type="body" sz="quarter" idx="10"/>
          </p:nvPr>
        </p:nvSpPr>
        <p:spPr/>
        <p:txBody>
          <a:bodyPr>
            <a:noAutofit/>
          </a:bodyPr>
          <a:lstStyle/>
          <a:p>
            <a:r>
              <a:rPr lang="en-US" dirty="0" smtClean="0"/>
              <a:t>Document #: TX004706</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990600"/>
            <a:ext cx="8229600" cy="533400"/>
          </a:xfrm>
        </p:spPr>
        <p:txBody>
          <a:bodyPr/>
          <a:lstStyle/>
          <a:p>
            <a:pPr algn="ctr"/>
            <a:r>
              <a:rPr lang="en-US" dirty="0" smtClean="0"/>
              <a:t>The Ten Commandments</a:t>
            </a:r>
          </a:p>
        </p:txBody>
      </p:sp>
      <p:sp>
        <p:nvSpPr>
          <p:cNvPr id="12291" name="Content Placeholder 2"/>
          <p:cNvSpPr>
            <a:spLocks noGrp="1"/>
          </p:cNvSpPr>
          <p:nvPr>
            <p:ph idx="1"/>
          </p:nvPr>
        </p:nvSpPr>
        <p:spPr>
          <a:xfrm>
            <a:off x="990600" y="1951037"/>
            <a:ext cx="6934200" cy="4373563"/>
          </a:xfrm>
        </p:spPr>
        <p:txBody>
          <a:bodyPr>
            <a:normAutofit fontScale="85000" lnSpcReduction="10000"/>
          </a:bodyPr>
          <a:lstStyle/>
          <a:p>
            <a:r>
              <a:rPr lang="en-US" sz="2400" dirty="0" smtClean="0"/>
              <a:t>I am the </a:t>
            </a:r>
            <a:r>
              <a:rPr lang="en-US" cap="small" dirty="0" smtClean="0"/>
              <a:t>L</a:t>
            </a:r>
            <a:r>
              <a:rPr lang="en-US" b="1" cap="small" dirty="0" smtClean="0"/>
              <a:t>ord</a:t>
            </a:r>
            <a:r>
              <a:rPr lang="en-US" sz="2400" dirty="0" smtClean="0"/>
              <a:t> your God: you shall not have strange Gods before me.</a:t>
            </a:r>
          </a:p>
          <a:p>
            <a:r>
              <a:rPr lang="en-US" sz="2400" dirty="0" smtClean="0"/>
              <a:t>You shall not take the name of the </a:t>
            </a:r>
            <a:r>
              <a:rPr lang="en-US" cap="small" dirty="0" smtClean="0"/>
              <a:t>L</a:t>
            </a:r>
            <a:r>
              <a:rPr lang="en-US" b="1" cap="small" dirty="0" smtClean="0"/>
              <a:t>ord</a:t>
            </a:r>
            <a:r>
              <a:rPr lang="en-US" sz="2400" dirty="0" smtClean="0"/>
              <a:t> your God in vain.</a:t>
            </a:r>
          </a:p>
          <a:p>
            <a:r>
              <a:rPr lang="en-US" sz="2400" dirty="0" smtClean="0"/>
              <a:t>Remember to keep holy the </a:t>
            </a:r>
            <a:r>
              <a:rPr lang="en-US" cap="small" dirty="0" smtClean="0"/>
              <a:t>L</a:t>
            </a:r>
            <a:r>
              <a:rPr lang="en-US" b="1" cap="small" dirty="0" smtClean="0"/>
              <a:t>ord</a:t>
            </a:r>
            <a:r>
              <a:rPr lang="en-US" sz="2400" dirty="0" smtClean="0"/>
              <a:t>’s Day.</a:t>
            </a:r>
          </a:p>
          <a:p>
            <a:r>
              <a:rPr lang="en-US" sz="2400" dirty="0" smtClean="0"/>
              <a:t>Honor your father and your mother.</a:t>
            </a:r>
          </a:p>
          <a:p>
            <a:r>
              <a:rPr lang="en-US" sz="2400" dirty="0" smtClean="0"/>
              <a:t>You shall not kill.</a:t>
            </a:r>
          </a:p>
          <a:p>
            <a:r>
              <a:rPr lang="en-US" sz="2400" dirty="0" smtClean="0"/>
              <a:t>You shall not commit adultery.</a:t>
            </a:r>
          </a:p>
          <a:p>
            <a:r>
              <a:rPr lang="en-US" sz="2400" dirty="0" smtClean="0"/>
              <a:t>You shall not steal.</a:t>
            </a:r>
          </a:p>
          <a:p>
            <a:r>
              <a:rPr lang="en-US" sz="2400" dirty="0" smtClean="0"/>
              <a:t>You shall not bear false witness against your neighbor.</a:t>
            </a:r>
          </a:p>
          <a:p>
            <a:r>
              <a:rPr lang="en-US" sz="2400" dirty="0" smtClean="0"/>
              <a:t>You shall not covet your neighbor’s wife.</a:t>
            </a:r>
          </a:p>
          <a:p>
            <a:r>
              <a:rPr lang="en-US" sz="2400" dirty="0" smtClean="0"/>
              <a:t>You shall not covet your neighbor’s goods.</a:t>
            </a:r>
          </a:p>
          <a:p>
            <a:pPr algn="r">
              <a:buNone/>
            </a:pPr>
            <a:r>
              <a:rPr lang="en-US" sz="1400" dirty="0" smtClean="0"/>
              <a:t>(CCC</a:t>
            </a:r>
            <a:r>
              <a:rPr lang="en-US" sz="1400" i="1" dirty="0" smtClean="0"/>
              <a:t>,</a:t>
            </a:r>
            <a:r>
              <a:rPr lang="en-US" sz="1400" dirty="0" smtClean="0"/>
              <a:t> pp. 496–497)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1295400"/>
            <a:ext cx="8229600" cy="533400"/>
          </a:xfrm>
        </p:spPr>
        <p:txBody>
          <a:bodyPr/>
          <a:lstStyle/>
          <a:p>
            <a:pPr eaLnBrk="1" hangingPunct="1"/>
            <a:r>
              <a:rPr lang="en-US" dirty="0" smtClean="0"/>
              <a:t>The Book of Exodus Begins . . .</a:t>
            </a:r>
          </a:p>
        </p:txBody>
      </p:sp>
      <p:sp>
        <p:nvSpPr>
          <p:cNvPr id="3075" name="Content Placeholder 2"/>
          <p:cNvSpPr>
            <a:spLocks noGrp="1"/>
          </p:cNvSpPr>
          <p:nvPr>
            <p:ph idx="1"/>
          </p:nvPr>
        </p:nvSpPr>
        <p:spPr>
          <a:xfrm>
            <a:off x="685800" y="2309019"/>
            <a:ext cx="4343400" cy="4548981"/>
          </a:xfrm>
        </p:spPr>
        <p:txBody>
          <a:bodyPr/>
          <a:lstStyle/>
          <a:p>
            <a:pPr eaLnBrk="1" hangingPunct="1"/>
            <a:r>
              <a:rPr lang="en-US" dirty="0" smtClean="0"/>
              <a:t>Exodus begins by listing Joseph’s descendants and those of his brothers, who came to Egypt to live with him. Together they were the sons of Israel.</a:t>
            </a:r>
          </a:p>
          <a:p>
            <a:pPr marL="0" indent="0" eaLnBrk="1" hangingPunct="1">
              <a:buNone/>
            </a:pPr>
            <a:endParaRPr lang="en-US" dirty="0" smtClean="0"/>
          </a:p>
          <a:p>
            <a:pPr eaLnBrk="1" hangingPunct="1"/>
            <a:r>
              <a:rPr lang="en-US" dirty="0" smtClean="0"/>
              <a:t>Pharaoh Ramses II </a:t>
            </a:r>
            <a:r>
              <a:rPr lang="en-US" dirty="0" smtClean="0"/>
              <a:t>(1303–1213 </a:t>
            </a:r>
            <a:r>
              <a:rPr lang="en-US" dirty="0" smtClean="0"/>
              <a:t>BC) felt threatened by the many Israelites, so he enslaved them.</a:t>
            </a:r>
          </a:p>
        </p:txBody>
      </p:sp>
      <p:pic>
        <p:nvPicPr>
          <p:cNvPr id="4" name="Picture 3" descr="Ramses-wikimedia.JPG"/>
          <p:cNvPicPr>
            <a:picLocks noChangeAspect="1"/>
          </p:cNvPicPr>
          <p:nvPr/>
        </p:nvPicPr>
        <p:blipFill>
          <a:blip r:embed="rId3" cstate="print"/>
          <a:srcRect l="18750" t="5000" r="10000"/>
          <a:stretch>
            <a:fillRect/>
          </a:stretch>
        </p:blipFill>
        <p:spPr>
          <a:xfrm rot="222882">
            <a:off x="5181600" y="2404734"/>
            <a:ext cx="3505200" cy="3505200"/>
          </a:xfrm>
          <a:prstGeom prst="rect">
            <a:avLst/>
          </a:prstGeom>
          <a:ln>
            <a:noFill/>
          </a:ln>
          <a:effectLst>
            <a:outerShdw blurRad="190500" algn="tl" rotWithShape="0">
              <a:srgbClr val="000000">
                <a:alpha val="70000"/>
              </a:srgbClr>
            </a:outerShdw>
          </a:effectLst>
        </p:spPr>
      </p:pic>
      <p:sp>
        <p:nvSpPr>
          <p:cNvPr id="6" name="Text Box 10"/>
          <p:cNvSpPr txBox="1">
            <a:spLocks noChangeArrowheads="1"/>
          </p:cNvSpPr>
          <p:nvPr/>
        </p:nvSpPr>
        <p:spPr bwMode="auto">
          <a:xfrm rot="268874">
            <a:off x="5108224" y="5818326"/>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38200" y="1295400"/>
            <a:ext cx="8229600" cy="533400"/>
          </a:xfrm>
        </p:spPr>
        <p:txBody>
          <a:bodyPr/>
          <a:lstStyle/>
          <a:p>
            <a:pPr eaLnBrk="1" hangingPunct="1"/>
            <a:r>
              <a:rPr lang="en-US" dirty="0" smtClean="0"/>
              <a:t>Moses’ Early Years</a:t>
            </a:r>
          </a:p>
        </p:txBody>
      </p:sp>
      <p:sp>
        <p:nvSpPr>
          <p:cNvPr id="4099" name="Content Placeholder 2"/>
          <p:cNvSpPr>
            <a:spLocks noGrp="1"/>
          </p:cNvSpPr>
          <p:nvPr>
            <p:ph idx="1"/>
          </p:nvPr>
        </p:nvSpPr>
        <p:spPr>
          <a:xfrm>
            <a:off x="762000" y="2209800"/>
            <a:ext cx="4114800" cy="4800600"/>
          </a:xfrm>
        </p:spPr>
        <p:txBody>
          <a:bodyPr>
            <a:normAutofit/>
          </a:bodyPr>
          <a:lstStyle/>
          <a:p>
            <a:pPr eaLnBrk="1" hangingPunct="1"/>
            <a:r>
              <a:rPr lang="en-US" dirty="0" smtClean="0"/>
              <a:t>Moses is placed in a basket in on the river bank.</a:t>
            </a:r>
          </a:p>
          <a:p>
            <a:pPr eaLnBrk="1" hangingPunct="1"/>
            <a:r>
              <a:rPr lang="en-US" dirty="0" smtClean="0"/>
              <a:t>The Pharaoh’s daughter discovered the basket and adopted Moses.</a:t>
            </a:r>
          </a:p>
          <a:p>
            <a:pPr eaLnBrk="1" hangingPunct="1"/>
            <a:r>
              <a:rPr lang="en-US" dirty="0" smtClean="0"/>
              <a:t>Miriam provided her mother </a:t>
            </a:r>
            <a:br>
              <a:rPr lang="en-US" dirty="0" smtClean="0"/>
            </a:br>
            <a:r>
              <a:rPr lang="en-US" dirty="0" smtClean="0"/>
              <a:t>the opportunity to remain in </a:t>
            </a:r>
            <a:br>
              <a:rPr lang="en-US" dirty="0" smtClean="0"/>
            </a:br>
            <a:r>
              <a:rPr lang="en-US" dirty="0" smtClean="0"/>
              <a:t>Moses’ life by suggesting her to Pharaoh’s daughter as a nurse for the infant Moses.</a:t>
            </a:r>
          </a:p>
        </p:txBody>
      </p:sp>
      <p:pic>
        <p:nvPicPr>
          <p:cNvPr id="4" name="Picture 3" descr="Mosesrescued-wikimedia.JPG"/>
          <p:cNvPicPr>
            <a:picLocks noChangeAspect="1"/>
          </p:cNvPicPr>
          <p:nvPr/>
        </p:nvPicPr>
        <p:blipFill>
          <a:blip r:embed="rId3" cstate="print"/>
          <a:stretch>
            <a:fillRect/>
          </a:stretch>
        </p:blipFill>
        <p:spPr>
          <a:xfrm>
            <a:off x="5376530" y="2040523"/>
            <a:ext cx="3081670" cy="3581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 Box 10"/>
          <p:cNvSpPr txBox="1">
            <a:spLocks noChangeArrowheads="1"/>
          </p:cNvSpPr>
          <p:nvPr/>
        </p:nvSpPr>
        <p:spPr bwMode="auto">
          <a:xfrm>
            <a:off x="5762610" y="56219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0" y="1143000"/>
            <a:ext cx="8229600" cy="533400"/>
          </a:xfrm>
        </p:spPr>
        <p:txBody>
          <a:bodyPr/>
          <a:lstStyle/>
          <a:p>
            <a:pPr eaLnBrk="1" hangingPunct="1"/>
            <a:r>
              <a:rPr lang="en-US" dirty="0" smtClean="0"/>
              <a:t>Moses’ Early Years</a:t>
            </a:r>
          </a:p>
        </p:txBody>
      </p:sp>
      <p:sp>
        <p:nvSpPr>
          <p:cNvPr id="5123" name="Content Placeholder 2"/>
          <p:cNvSpPr>
            <a:spLocks noGrp="1"/>
          </p:cNvSpPr>
          <p:nvPr>
            <p:ph idx="1"/>
          </p:nvPr>
        </p:nvSpPr>
        <p:spPr>
          <a:xfrm>
            <a:off x="762000" y="1981200"/>
            <a:ext cx="4114800" cy="5105400"/>
          </a:xfrm>
        </p:spPr>
        <p:txBody>
          <a:bodyPr>
            <a:normAutofit/>
          </a:bodyPr>
          <a:lstStyle/>
          <a:p>
            <a:pPr eaLnBrk="1" hangingPunct="1"/>
            <a:r>
              <a:rPr lang="en-US" dirty="0" smtClean="0"/>
              <a:t>Moses was brought up as </a:t>
            </a:r>
            <a:br>
              <a:rPr lang="en-US" dirty="0" smtClean="0"/>
            </a:br>
            <a:r>
              <a:rPr lang="en-US" dirty="0" smtClean="0"/>
              <a:t>Egyptian royalty.</a:t>
            </a:r>
          </a:p>
          <a:p>
            <a:pPr eaLnBrk="1" hangingPunct="1"/>
            <a:r>
              <a:rPr lang="en-US" dirty="0" smtClean="0"/>
              <a:t>After Moses reaches adulthood, </a:t>
            </a:r>
            <a:br>
              <a:rPr lang="en-US" dirty="0" smtClean="0"/>
            </a:br>
            <a:r>
              <a:rPr lang="en-US" dirty="0" smtClean="0"/>
              <a:t>he sees an Egyptian striking an </a:t>
            </a:r>
            <a:br>
              <a:rPr lang="en-US" dirty="0" smtClean="0"/>
            </a:br>
            <a:r>
              <a:rPr lang="en-US" dirty="0" smtClean="0"/>
              <a:t>Israelite slave. In defense of the </a:t>
            </a:r>
            <a:br>
              <a:rPr lang="en-US" dirty="0" smtClean="0"/>
            </a:br>
            <a:r>
              <a:rPr lang="en-US" dirty="0" smtClean="0"/>
              <a:t>slave, Moses kills the Egyptian </a:t>
            </a:r>
            <a:br>
              <a:rPr lang="en-US" dirty="0" smtClean="0"/>
            </a:br>
            <a:r>
              <a:rPr lang="en-US" dirty="0" smtClean="0"/>
              <a:t>and hides the body in the sand.</a:t>
            </a:r>
          </a:p>
          <a:p>
            <a:pPr eaLnBrk="1" hangingPunct="1"/>
            <a:r>
              <a:rPr lang="en-US" dirty="0" smtClean="0"/>
              <a:t>When it becomes known what Moses has done, he fears for his life and flees to the land of </a:t>
            </a:r>
            <a:r>
              <a:rPr lang="en-US" dirty="0" err="1" smtClean="0"/>
              <a:t>Midian</a:t>
            </a:r>
            <a:r>
              <a:rPr lang="en-US" dirty="0" smtClean="0"/>
              <a:t>.</a:t>
            </a:r>
          </a:p>
        </p:txBody>
      </p:sp>
      <p:pic>
        <p:nvPicPr>
          <p:cNvPr id="7" name="Picture 6" descr="Young Moses-wikimedia.jpg"/>
          <p:cNvPicPr>
            <a:picLocks noChangeAspect="1"/>
          </p:cNvPicPr>
          <p:nvPr/>
        </p:nvPicPr>
        <p:blipFill>
          <a:blip r:embed="rId3" cstate="print"/>
          <a:stretch>
            <a:fillRect/>
          </a:stretch>
        </p:blipFill>
        <p:spPr>
          <a:xfrm>
            <a:off x="5253355" y="1957884"/>
            <a:ext cx="3457575" cy="3429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Box 10"/>
          <p:cNvSpPr txBox="1">
            <a:spLocks noChangeArrowheads="1"/>
          </p:cNvSpPr>
          <p:nvPr/>
        </p:nvSpPr>
        <p:spPr bwMode="auto">
          <a:xfrm>
            <a:off x="5253355" y="54695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874668"/>
            <a:ext cx="8229600" cy="533400"/>
          </a:xfrm>
        </p:spPr>
        <p:txBody>
          <a:bodyPr/>
          <a:lstStyle/>
          <a:p>
            <a:pPr algn="ctr" eaLnBrk="1" hangingPunct="1"/>
            <a:r>
              <a:rPr lang="en-US" dirty="0" smtClean="0"/>
              <a:t>God Calls Moses</a:t>
            </a:r>
          </a:p>
        </p:txBody>
      </p:sp>
      <p:sp>
        <p:nvSpPr>
          <p:cNvPr id="6147" name="Content Placeholder 2"/>
          <p:cNvSpPr>
            <a:spLocks noGrp="1"/>
          </p:cNvSpPr>
          <p:nvPr>
            <p:ph idx="1"/>
          </p:nvPr>
        </p:nvSpPr>
        <p:spPr>
          <a:xfrm>
            <a:off x="990600" y="1600200"/>
            <a:ext cx="7010400" cy="4373563"/>
          </a:xfrm>
        </p:spPr>
        <p:txBody>
          <a:bodyPr/>
          <a:lstStyle/>
          <a:p>
            <a:pPr eaLnBrk="1" hangingPunct="1"/>
            <a:r>
              <a:rPr lang="en-US" dirty="0" smtClean="0"/>
              <a:t>God reveals himself to Moses and calls him to a key role in the salvation of God’s People.</a:t>
            </a:r>
          </a:p>
          <a:p>
            <a:pPr eaLnBrk="1" hangingPunct="1"/>
            <a:r>
              <a:rPr lang="en-US" dirty="0" smtClean="0"/>
              <a:t>Moses experiences God through a burning bush.</a:t>
            </a:r>
          </a:p>
          <a:p>
            <a:pPr eaLnBrk="1" hangingPunct="1"/>
            <a:r>
              <a:rPr lang="en-US" dirty="0" smtClean="0"/>
              <a:t>God identifies himself as “I AM who am” and calls Moses to be his voice of truth and arm of justice.</a:t>
            </a:r>
          </a:p>
        </p:txBody>
      </p:sp>
      <p:pic>
        <p:nvPicPr>
          <p:cNvPr id="4" name="Picture 3" descr="Moses-wikimedia.jpg"/>
          <p:cNvPicPr>
            <a:picLocks noChangeAspect="1"/>
          </p:cNvPicPr>
          <p:nvPr/>
        </p:nvPicPr>
        <p:blipFill>
          <a:blip r:embed="rId3" cstate="print"/>
          <a:stretch>
            <a:fillRect/>
          </a:stretch>
        </p:blipFill>
        <p:spPr>
          <a:xfrm>
            <a:off x="2743200" y="3581400"/>
            <a:ext cx="3718495" cy="29680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Box 10"/>
          <p:cNvSpPr txBox="1">
            <a:spLocks noChangeArrowheads="1"/>
          </p:cNvSpPr>
          <p:nvPr/>
        </p:nvSpPr>
        <p:spPr bwMode="auto">
          <a:xfrm>
            <a:off x="2743200" y="66125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914400"/>
            <a:ext cx="8229600" cy="533400"/>
          </a:xfrm>
        </p:spPr>
        <p:txBody>
          <a:bodyPr/>
          <a:lstStyle/>
          <a:p>
            <a:pPr eaLnBrk="1" hangingPunct="1"/>
            <a:r>
              <a:rPr lang="en-US" dirty="0" smtClean="0"/>
              <a:t>Moses Returns to Egypt</a:t>
            </a:r>
          </a:p>
        </p:txBody>
      </p:sp>
      <p:sp>
        <p:nvSpPr>
          <p:cNvPr id="7171" name="Content Placeholder 2"/>
          <p:cNvSpPr>
            <a:spLocks noGrp="1"/>
          </p:cNvSpPr>
          <p:nvPr>
            <p:ph idx="1"/>
          </p:nvPr>
        </p:nvSpPr>
        <p:spPr>
          <a:xfrm>
            <a:off x="914400" y="1600200"/>
            <a:ext cx="3945522" cy="4373563"/>
          </a:xfrm>
        </p:spPr>
        <p:txBody>
          <a:bodyPr>
            <a:noAutofit/>
          </a:bodyPr>
          <a:lstStyle/>
          <a:p>
            <a:r>
              <a:rPr lang="en-US" dirty="0" smtClean="0"/>
              <a:t>Upon returning to Egypt, Moses told Pharaoh to release the Israelites.</a:t>
            </a:r>
          </a:p>
          <a:p>
            <a:pPr eaLnBrk="1" hangingPunct="1"/>
            <a:r>
              <a:rPr lang="en-US" dirty="0" smtClean="0"/>
              <a:t>Pharaoh refused to release the Israelites, so God unleashed ten plagues on Pharaoh and Egypt.</a:t>
            </a:r>
          </a:p>
          <a:p>
            <a:r>
              <a:rPr lang="en-US" dirty="0"/>
              <a:t>God spared the Israelites </a:t>
            </a:r>
            <a:br>
              <a:rPr lang="en-US" dirty="0"/>
            </a:br>
            <a:r>
              <a:rPr lang="en-US" dirty="0"/>
              <a:t>from </a:t>
            </a:r>
            <a:r>
              <a:rPr lang="en-US" dirty="0" smtClean="0"/>
              <a:t>the tenth </a:t>
            </a:r>
            <a:r>
              <a:rPr lang="en-US" dirty="0"/>
              <a:t>plague by </a:t>
            </a:r>
            <a:br>
              <a:rPr lang="en-US" dirty="0"/>
            </a:br>
            <a:r>
              <a:rPr lang="en-US" dirty="0"/>
              <a:t>passing over the </a:t>
            </a:r>
            <a:r>
              <a:rPr lang="en-US" dirty="0" smtClean="0"/>
              <a:t>houses </a:t>
            </a:r>
            <a:r>
              <a:rPr lang="en-US" dirty="0"/>
              <a:t>marked with </a:t>
            </a:r>
            <a:r>
              <a:rPr lang="en-US" dirty="0" smtClean="0"/>
              <a:t>the </a:t>
            </a:r>
            <a:r>
              <a:rPr lang="en-US" dirty="0"/>
              <a:t>blood of the </a:t>
            </a:r>
            <a:br>
              <a:rPr lang="en-US" dirty="0"/>
            </a:br>
            <a:r>
              <a:rPr lang="en-US" dirty="0"/>
              <a:t>sacrificial lamb. </a:t>
            </a:r>
            <a:br>
              <a:rPr lang="en-US" dirty="0"/>
            </a:br>
            <a:endParaRPr lang="en-US" dirty="0" smtClean="0"/>
          </a:p>
        </p:txBody>
      </p:sp>
      <p:pic>
        <p:nvPicPr>
          <p:cNvPr id="5" name="Picture 4" descr="plaguesfirst6-wikimedia.jpg"/>
          <p:cNvPicPr>
            <a:picLocks noChangeAspect="1"/>
          </p:cNvPicPr>
          <p:nvPr/>
        </p:nvPicPr>
        <p:blipFill>
          <a:blip r:embed="rId3" cstate="print"/>
          <a:stretch>
            <a:fillRect/>
          </a:stretch>
        </p:blipFill>
        <p:spPr>
          <a:xfrm>
            <a:off x="4919161" y="2172603"/>
            <a:ext cx="3649118" cy="3525520"/>
          </a:xfrm>
          <a:prstGeom prst="rect">
            <a:avLst/>
          </a:prstGeom>
          <a:ln>
            <a:noFill/>
          </a:ln>
          <a:effectLst>
            <a:outerShdw blurRad="190500" algn="tl" rotWithShape="0">
              <a:srgbClr val="000000">
                <a:alpha val="70000"/>
              </a:srgbClr>
            </a:outerShdw>
          </a:effectLst>
        </p:spPr>
      </p:pic>
      <p:sp>
        <p:nvSpPr>
          <p:cNvPr id="6" name="Text Box 10"/>
          <p:cNvSpPr txBox="1">
            <a:spLocks noChangeArrowheads="1"/>
          </p:cNvSpPr>
          <p:nvPr/>
        </p:nvSpPr>
        <p:spPr bwMode="auto">
          <a:xfrm>
            <a:off x="4895339" y="56981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bwMode="auto">
          <a:xfrm>
            <a:off x="1676400" y="1905000"/>
            <a:ext cx="5943600" cy="2800767"/>
          </a:xfrm>
          <a:prstGeom prst="rect">
            <a:avLst/>
          </a:prstGeom>
          <a:noFill/>
          <a:ln w="9525">
            <a:noFill/>
            <a:miter lim="800000"/>
            <a:headEnd/>
            <a:tailEnd/>
          </a:ln>
        </p:spPr>
        <p:txBody>
          <a:bodyPr wrap="square" rtlCol="0">
            <a:spAutoFit/>
          </a:bodyPr>
          <a:lstStyle/>
          <a:p>
            <a:pPr algn="ctr"/>
            <a:r>
              <a:rPr lang="en-US" sz="4400" b="1" dirty="0" smtClean="0">
                <a:ln w="1905"/>
                <a:solidFill>
                  <a:srgbClr val="3366FF"/>
                </a:solidFill>
                <a:effectLst>
                  <a:innerShdw blurRad="69850" dist="43180" dir="5400000">
                    <a:srgbClr val="000000">
                      <a:alpha val="65000"/>
                    </a:srgbClr>
                  </a:innerShdw>
                </a:effectLst>
              </a:rPr>
              <a:t>What did the event </a:t>
            </a:r>
            <a:br>
              <a:rPr lang="en-US" sz="4400" b="1" dirty="0" smtClean="0">
                <a:ln w="1905"/>
                <a:solidFill>
                  <a:srgbClr val="3366FF"/>
                </a:solidFill>
                <a:effectLst>
                  <a:innerShdw blurRad="69850" dist="43180" dir="5400000">
                    <a:srgbClr val="000000">
                      <a:alpha val="65000"/>
                    </a:srgbClr>
                  </a:innerShdw>
                </a:effectLst>
              </a:rPr>
            </a:br>
            <a:r>
              <a:rPr lang="en-US" sz="4400" b="1" dirty="0" smtClean="0">
                <a:ln w="1905"/>
                <a:solidFill>
                  <a:srgbClr val="3366FF"/>
                </a:solidFill>
                <a:effectLst>
                  <a:innerShdw blurRad="69850" dist="43180" dir="5400000">
                    <a:srgbClr val="000000">
                      <a:alpha val="65000"/>
                    </a:srgbClr>
                  </a:innerShdw>
                </a:effectLst>
              </a:rPr>
              <a:t>of the Passover </a:t>
            </a:r>
            <a:br>
              <a:rPr lang="en-US" sz="4400" b="1" dirty="0" smtClean="0">
                <a:ln w="1905"/>
                <a:solidFill>
                  <a:srgbClr val="3366FF"/>
                </a:solidFill>
                <a:effectLst>
                  <a:innerShdw blurRad="69850" dist="43180" dir="5400000">
                    <a:srgbClr val="000000">
                      <a:alpha val="65000"/>
                    </a:srgbClr>
                  </a:innerShdw>
                </a:effectLst>
              </a:rPr>
            </a:br>
            <a:r>
              <a:rPr lang="en-US" sz="4400" b="1" dirty="0" smtClean="0">
                <a:ln w="1905"/>
                <a:solidFill>
                  <a:srgbClr val="3366FF"/>
                </a:solidFill>
                <a:effectLst>
                  <a:innerShdw blurRad="69850" dist="43180" dir="5400000">
                    <a:srgbClr val="000000">
                      <a:alpha val="65000"/>
                    </a:srgbClr>
                  </a:innerShdw>
                </a:effectLst>
              </a:rPr>
              <a:t>show the Israelites about God?</a:t>
            </a:r>
            <a:endParaRPr lang="en-US" sz="4400" b="1" dirty="0">
              <a:ln w="1905"/>
              <a:solidFill>
                <a:srgbClr val="3366FF"/>
              </a:soli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936338"/>
            <a:ext cx="8229600" cy="533400"/>
          </a:xfrm>
        </p:spPr>
        <p:txBody>
          <a:bodyPr/>
          <a:lstStyle/>
          <a:p>
            <a:pPr algn="ctr"/>
            <a:r>
              <a:rPr lang="en-US" dirty="0" smtClean="0"/>
              <a:t>Freedom from Egypt</a:t>
            </a:r>
          </a:p>
        </p:txBody>
      </p:sp>
      <p:sp>
        <p:nvSpPr>
          <p:cNvPr id="10243" name="Content Placeholder 2"/>
          <p:cNvSpPr>
            <a:spLocks noGrp="1"/>
          </p:cNvSpPr>
          <p:nvPr>
            <p:ph idx="1"/>
          </p:nvPr>
        </p:nvSpPr>
        <p:spPr>
          <a:xfrm>
            <a:off x="941438" y="1722437"/>
            <a:ext cx="6477000" cy="4373563"/>
          </a:xfrm>
        </p:spPr>
        <p:txBody>
          <a:bodyPr/>
          <a:lstStyle/>
          <a:p>
            <a:r>
              <a:rPr lang="en-US" dirty="0" smtClean="0"/>
              <a:t>After the tenth plague, Pharaoh lets the Israelites go.</a:t>
            </a:r>
          </a:p>
          <a:p>
            <a:r>
              <a:rPr lang="en-US" dirty="0" smtClean="0"/>
              <a:t>Pharaoh soon changes his mind and the Egyptian armies pursue the Israelites. </a:t>
            </a:r>
          </a:p>
        </p:txBody>
      </p:sp>
      <p:sp>
        <p:nvSpPr>
          <p:cNvPr id="4" name="Rectangle 3"/>
          <p:cNvSpPr/>
          <p:nvPr/>
        </p:nvSpPr>
        <p:spPr>
          <a:xfrm>
            <a:off x="1447800" y="3505200"/>
            <a:ext cx="6324600" cy="954107"/>
          </a:xfrm>
          <a:prstGeom prst="rect">
            <a:avLst/>
          </a:prstGeom>
        </p:spPr>
        <p:txBody>
          <a:bodyPr wrap="square">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did this event show the Israelites about God?</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descr="red sea-wikimedia.jpg"/>
          <p:cNvPicPr>
            <a:picLocks noChangeAspect="1"/>
          </p:cNvPicPr>
          <p:nvPr/>
        </p:nvPicPr>
        <p:blipFill>
          <a:blip r:embed="rId3" cstate="print"/>
          <a:srcRect l="3333" t="15556" r="2500" b="13333"/>
          <a:stretch>
            <a:fillRect/>
          </a:stretch>
        </p:blipFill>
        <p:spPr>
          <a:xfrm>
            <a:off x="1752600" y="3213642"/>
            <a:ext cx="5486400" cy="31073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Box 10"/>
          <p:cNvSpPr txBox="1">
            <a:spLocks noChangeArrowheads="1"/>
          </p:cNvSpPr>
          <p:nvPr/>
        </p:nvSpPr>
        <p:spPr bwMode="auto">
          <a:xfrm>
            <a:off x="1752600" y="6383923"/>
            <a:ext cx="688115"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smtClean="0">
                <a:solidFill>
                  <a:schemeClr val="bg1">
                    <a:lumMod val="50000"/>
                  </a:schemeClr>
                </a:solidFill>
              </a:rPr>
              <a:t>Public Domain</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838200"/>
            <a:ext cx="4267199" cy="533400"/>
          </a:xfrm>
        </p:spPr>
        <p:txBody>
          <a:bodyPr/>
          <a:lstStyle/>
          <a:p>
            <a:pPr algn="ctr"/>
            <a:r>
              <a:rPr lang="en-US" dirty="0" smtClean="0"/>
              <a:t>The Sinai Covenant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904071"/>
            <a:ext cx="3962400" cy="2642006"/>
          </a:xfrm>
          <a:prstGeom prst="rect">
            <a:avLst/>
          </a:prstGeom>
        </p:spPr>
      </p:pic>
      <p:sp>
        <p:nvSpPr>
          <p:cNvPr id="11267" name="Content Placeholder 2"/>
          <p:cNvSpPr>
            <a:spLocks noGrp="1"/>
          </p:cNvSpPr>
          <p:nvPr>
            <p:ph idx="1"/>
          </p:nvPr>
        </p:nvSpPr>
        <p:spPr>
          <a:xfrm>
            <a:off x="1066800" y="1524000"/>
            <a:ext cx="7315200" cy="3810000"/>
          </a:xfrm>
        </p:spPr>
        <p:txBody>
          <a:bodyPr/>
          <a:lstStyle/>
          <a:p>
            <a:r>
              <a:rPr lang="en-US" dirty="0" smtClean="0"/>
              <a:t>Mount Sinai is the sacred ground where God forms a Covenant with his Chosen People. </a:t>
            </a:r>
          </a:p>
          <a:p>
            <a:r>
              <a:rPr lang="en-US" dirty="0" smtClean="0"/>
              <a:t>Contained within this Covenant are the laws and obligations known as the Ten Commandments.</a:t>
            </a:r>
          </a:p>
          <a:p>
            <a:r>
              <a:rPr lang="en-US" dirty="0" smtClean="0"/>
              <a:t>Within the framework of the Sinai Covenant, God declares himself to be their God, a God of fidelity, love, and justice.</a:t>
            </a:r>
          </a:p>
        </p:txBody>
      </p:sp>
      <p:sp>
        <p:nvSpPr>
          <p:cNvPr id="5" name="Text Box 10"/>
          <p:cNvSpPr txBox="1">
            <a:spLocks noChangeArrowheads="1"/>
          </p:cNvSpPr>
          <p:nvPr/>
        </p:nvSpPr>
        <p:spPr bwMode="auto">
          <a:xfrm>
            <a:off x="2514600" y="6536323"/>
            <a:ext cx="1828800" cy="16927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pPr>
            <a:r>
              <a:rPr lang="en-US" sz="500" dirty="0">
                <a:solidFill>
                  <a:schemeClr val="bg1">
                    <a:lumMod val="50000"/>
                  </a:schemeClr>
                </a:solidFill>
              </a:rPr>
              <a:t>© Stephen Rees  / Shutterstock.com</a:t>
            </a:r>
            <a:endParaRPr 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1969</TotalTime>
  <Words>1463</Words>
  <Application>Microsoft Office PowerPoint</Application>
  <PresentationFormat>On-screen Show (4:3)</PresentationFormat>
  <Paragraphs>92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 Math</vt:lpstr>
      <vt:lpstr>Times New Roman</vt:lpstr>
      <vt:lpstr>LIC Presentation template</vt:lpstr>
      <vt:lpstr>Moses and the Exodus</vt:lpstr>
      <vt:lpstr>The Book of Exodus Begins . . .</vt:lpstr>
      <vt:lpstr>Moses’ Early Years</vt:lpstr>
      <vt:lpstr>Moses’ Early Years</vt:lpstr>
      <vt:lpstr>God Calls Moses</vt:lpstr>
      <vt:lpstr>Moses Returns to Egypt</vt:lpstr>
      <vt:lpstr>PowerPoint Presentation</vt:lpstr>
      <vt:lpstr>Freedom from Egypt</vt:lpstr>
      <vt:lpstr>The Sinai Covenant</vt:lpstr>
      <vt:lpstr>The Ten Commandments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4B</dc:title>
  <dc:creator>Valued Acer Customer</dc:creator>
  <cp:lastModifiedBy>Brooke Saron</cp:lastModifiedBy>
  <cp:revision>137</cp:revision>
  <dcterms:created xsi:type="dcterms:W3CDTF">2009-08-10T15:48:25Z</dcterms:created>
  <dcterms:modified xsi:type="dcterms:W3CDTF">2015-04-02T18:17:06Z</dcterms:modified>
</cp:coreProperties>
</file>