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5"/>
  </p:notesMasterIdLst>
  <p:sldIdLst>
    <p:sldId id="310" r:id="rId2"/>
    <p:sldId id="326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C30027"/>
    <a:srgbClr val="178D34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425" autoAdjust="0"/>
  </p:normalViewPr>
  <p:slideViewPr>
    <p:cSldViewPr snapToGrid="0" snapToObjects="1">
      <p:cViewPr varScale="1">
        <p:scale>
          <a:sx n="91" d="100"/>
          <a:sy n="91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9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1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“Body </a:t>
            </a:r>
            <a:r>
              <a:rPr lang="en-US" sz="4700" b="1" dirty="0">
                <a:solidFill>
                  <a:srgbClr val="C30027"/>
                </a:solidFill>
                <a:latin typeface="Arial"/>
                <a:cs typeface="Arial"/>
              </a:rPr>
              <a:t>of 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Christ” </a:t>
            </a:r>
            <a:r>
              <a:rPr lang="en-US" b="1" dirty="0" smtClean="0">
                <a:solidFill>
                  <a:srgbClr val="D60005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D60005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Corinthians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12:4–31)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390" y="1420725"/>
            <a:ext cx="567140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Arial"/>
                <a:cs typeface="Arial"/>
              </a:rPr>
              <a:t>Paul </a:t>
            </a:r>
            <a:r>
              <a:rPr lang="en-US" sz="2300" dirty="0">
                <a:latin typeface="Arial"/>
                <a:cs typeface="Arial"/>
              </a:rPr>
              <a:t>addresses divisions and </a:t>
            </a:r>
            <a:r>
              <a:rPr lang="en-US" sz="2300" dirty="0" smtClean="0">
                <a:latin typeface="Arial"/>
                <a:cs typeface="Arial"/>
              </a:rPr>
              <a:t>arguments </a:t>
            </a:r>
            <a:r>
              <a:rPr lang="en-US" sz="2300" dirty="0">
                <a:latin typeface="Arial"/>
                <a:cs typeface="Arial"/>
              </a:rPr>
              <a:t>with calls for </a:t>
            </a:r>
            <a:r>
              <a:rPr lang="en-US" sz="2300" dirty="0" smtClean="0">
                <a:latin typeface="Arial"/>
                <a:cs typeface="Arial"/>
              </a:rPr>
              <a:t>unity, reminding people </a:t>
            </a:r>
            <a:r>
              <a:rPr lang="en-US" sz="2300" dirty="0">
                <a:latin typeface="Arial"/>
                <a:cs typeface="Arial"/>
              </a:rPr>
              <a:t>of their </a:t>
            </a:r>
            <a:r>
              <a:rPr lang="en-US" sz="2300" dirty="0" smtClean="0">
                <a:latin typeface="Arial"/>
                <a:cs typeface="Arial"/>
              </a:rPr>
              <a:t>common </a:t>
            </a:r>
            <a:r>
              <a:rPr lang="en-US" sz="2300" dirty="0">
                <a:latin typeface="Arial"/>
                <a:cs typeface="Arial"/>
              </a:rPr>
              <a:t>gifts, given by God for service to </a:t>
            </a:r>
            <a:r>
              <a:rPr lang="en-US" sz="2300" dirty="0" smtClean="0">
                <a:latin typeface="Arial"/>
                <a:cs typeface="Arial"/>
              </a:rPr>
              <a:t>his Church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smtClean="0">
                <a:latin typeface="Arial"/>
                <a:cs typeface="Arial"/>
              </a:rPr>
              <a:t>“</a:t>
            </a:r>
            <a:r>
              <a:rPr lang="en-US" sz="2300" dirty="0">
                <a:latin typeface="Arial"/>
                <a:cs typeface="Arial"/>
              </a:rPr>
              <a:t>the Body of </a:t>
            </a:r>
            <a:r>
              <a:rPr lang="en-US" sz="2300" dirty="0" smtClean="0">
                <a:latin typeface="Arial"/>
                <a:cs typeface="Arial"/>
              </a:rPr>
              <a:t>Christ.”</a:t>
            </a:r>
          </a:p>
          <a:p>
            <a:pPr marL="0" indent="0">
              <a:buNone/>
            </a:pPr>
            <a:endParaRPr lang="en-US" sz="2300" dirty="0" smtClean="0">
              <a:latin typeface="Arial"/>
              <a:cs typeface="Arial"/>
            </a:endParaRPr>
          </a:p>
          <a:p>
            <a:pPr lvl="0"/>
            <a:r>
              <a:rPr lang="en-US" sz="2300" dirty="0" smtClean="0">
                <a:latin typeface="Arial"/>
                <a:cs typeface="Arial"/>
              </a:rPr>
              <a:t>The </a:t>
            </a:r>
            <a:r>
              <a:rPr lang="en-US" sz="2300" dirty="0">
                <a:latin typeface="Arial"/>
                <a:cs typeface="Arial"/>
              </a:rPr>
              <a:t>way </a:t>
            </a:r>
            <a:r>
              <a:rPr lang="en-US" sz="2300" dirty="0" smtClean="0">
                <a:latin typeface="Arial"/>
                <a:cs typeface="Arial"/>
              </a:rPr>
              <a:t>the </a:t>
            </a:r>
            <a:r>
              <a:rPr lang="en-US" sz="2300" dirty="0">
                <a:latin typeface="Arial"/>
                <a:cs typeface="Arial"/>
              </a:rPr>
              <a:t>people of Corinth </a:t>
            </a:r>
            <a:r>
              <a:rPr lang="en-US" sz="2300" dirty="0" smtClean="0">
                <a:latin typeface="Arial"/>
                <a:cs typeface="Arial"/>
              </a:rPr>
              <a:t>were celebrating </a:t>
            </a:r>
            <a:r>
              <a:rPr lang="en-US" sz="2300" dirty="0">
                <a:latin typeface="Arial"/>
                <a:cs typeface="Arial"/>
              </a:rPr>
              <a:t>the Eucharist was dividing the </a:t>
            </a:r>
            <a:r>
              <a:rPr lang="en-US" sz="2300" dirty="0" smtClean="0">
                <a:latin typeface="Arial"/>
                <a:cs typeface="Arial"/>
              </a:rPr>
              <a:t>Church </a:t>
            </a:r>
            <a:r>
              <a:rPr lang="en-US" sz="2300" dirty="0">
                <a:latin typeface="Arial"/>
                <a:cs typeface="Arial"/>
              </a:rPr>
              <a:t>there. Paul wrote to remind them what </a:t>
            </a:r>
            <a:r>
              <a:rPr lang="en-US" sz="2300" dirty="0" smtClean="0">
                <a:latin typeface="Arial"/>
                <a:cs typeface="Arial"/>
              </a:rPr>
              <a:t>the </a:t>
            </a:r>
            <a:r>
              <a:rPr lang="en-US" sz="2300" dirty="0">
                <a:latin typeface="Arial"/>
                <a:cs typeface="Arial"/>
              </a:rPr>
              <a:t>Eucharist is meant to be.</a:t>
            </a:r>
          </a:p>
          <a:p>
            <a:endParaRPr lang="en-US" sz="2300" dirty="0">
              <a:latin typeface="Arial"/>
              <a:cs typeface="Arial"/>
            </a:endParaRPr>
          </a:p>
        </p:txBody>
      </p:sp>
      <p:pic>
        <p:nvPicPr>
          <p:cNvPr id="5" name="Picture 4" descr="S10-shutterstock_2172296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249"/>
            <a:ext cx="2949299" cy="329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9527" y="4791078"/>
            <a:ext cx="19733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©Sebastian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Duda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81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0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“Body of Christ” </a:t>
            </a:r>
            <a:r>
              <a:rPr lang="en-US" b="1" dirty="0" smtClean="0">
                <a:solidFill>
                  <a:srgbClr val="D60005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D60005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(1 Corinthians 12:4–31)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92" y="15305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>
              <a:tabLst>
                <a:tab pos="346075" algn="l"/>
              </a:tabLst>
            </a:pPr>
            <a:r>
              <a:rPr lang="en-US" dirty="0">
                <a:latin typeface="Arial"/>
                <a:cs typeface="Arial"/>
              </a:rPr>
              <a:t>Paul emphasizes </a:t>
            </a:r>
            <a:r>
              <a:rPr lang="en-US" dirty="0" smtClean="0">
                <a:latin typeface="Arial"/>
                <a:cs typeface="Arial"/>
              </a:rPr>
              <a:t>that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each </a:t>
            </a:r>
            <a:r>
              <a:rPr lang="en-US" dirty="0">
                <a:latin typeface="Arial"/>
                <a:cs typeface="Arial"/>
              </a:rPr>
              <a:t>part of the body has </a:t>
            </a:r>
            <a:r>
              <a:rPr lang="en-US" dirty="0" smtClean="0">
                <a:latin typeface="Arial"/>
                <a:cs typeface="Arial"/>
              </a:rPr>
              <a:t>an 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 smtClean="0">
                <a:latin typeface="Arial"/>
                <a:cs typeface="Arial"/>
              </a:rPr>
              <a:t>	important </a:t>
            </a:r>
            <a:r>
              <a:rPr lang="en-US" dirty="0">
                <a:latin typeface="Arial"/>
                <a:cs typeface="Arial"/>
              </a:rPr>
              <a:t>role to play.</a:t>
            </a:r>
          </a:p>
          <a:p>
            <a:pPr lvl="0">
              <a:tabLst>
                <a:tab pos="346075" algn="l"/>
              </a:tabLst>
            </a:pPr>
            <a:r>
              <a:rPr lang="en-US" dirty="0">
                <a:latin typeface="Arial"/>
                <a:cs typeface="Arial"/>
              </a:rPr>
              <a:t>Like a human body, the </a:t>
            </a:r>
            <a:endParaRPr lang="en-US" dirty="0" smtClean="0">
              <a:latin typeface="Arial"/>
              <a:cs typeface="Arial"/>
            </a:endParaRP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 smtClean="0">
                <a:latin typeface="Arial"/>
                <a:cs typeface="Arial"/>
              </a:rPr>
              <a:t>	Body </a:t>
            </a:r>
            <a:r>
              <a:rPr lang="en-US" dirty="0">
                <a:latin typeface="Arial"/>
                <a:cs typeface="Arial"/>
              </a:rPr>
              <a:t>of Christ needs all of </a:t>
            </a:r>
            <a:r>
              <a:rPr lang="en-US" dirty="0" smtClean="0">
                <a:latin typeface="Arial"/>
                <a:cs typeface="Arial"/>
              </a:rPr>
              <a:t>its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 smtClean="0">
                <a:latin typeface="Arial"/>
                <a:cs typeface="Arial"/>
              </a:rPr>
              <a:t> 	parts </a:t>
            </a:r>
            <a:r>
              <a:rPr lang="en-US" dirty="0">
                <a:latin typeface="Arial"/>
                <a:cs typeface="Arial"/>
              </a:rPr>
              <a:t>to function. No part is </a:t>
            </a:r>
            <a:endParaRPr lang="en-US" dirty="0" smtClean="0">
              <a:latin typeface="Arial"/>
              <a:cs typeface="Arial"/>
            </a:endParaRP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 smtClean="0">
                <a:latin typeface="Arial"/>
                <a:cs typeface="Arial"/>
              </a:rPr>
              <a:t>	more </a:t>
            </a:r>
            <a:r>
              <a:rPr lang="en-US" dirty="0">
                <a:latin typeface="Arial"/>
                <a:cs typeface="Arial"/>
              </a:rPr>
              <a:t>important than another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 smtClean="0">
                <a:latin typeface="Arial"/>
                <a:cs typeface="Arial"/>
              </a:rPr>
              <a:t> 	Together</a:t>
            </a:r>
            <a:r>
              <a:rPr lang="en-US" dirty="0">
                <a:latin typeface="Arial"/>
                <a:cs typeface="Arial"/>
              </a:rPr>
              <a:t>, the weak and </a:t>
            </a:r>
            <a:r>
              <a:rPr lang="en-US" dirty="0" smtClean="0">
                <a:latin typeface="Arial"/>
                <a:cs typeface="Arial"/>
              </a:rPr>
              <a:t>strong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dirty="0" smtClean="0">
                <a:latin typeface="Arial"/>
                <a:cs typeface="Arial"/>
              </a:rPr>
              <a:t> 	parts </a:t>
            </a:r>
            <a:r>
              <a:rPr lang="en-US" dirty="0">
                <a:latin typeface="Arial"/>
                <a:cs typeface="Arial"/>
              </a:rPr>
              <a:t>help each other, making the Body of Christ its best self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05"/>
                </a:solidFill>
                <a:latin typeface="Arial"/>
                <a:cs typeface="Arial"/>
              </a:rPr>
              <a:t>Discussion Questions</a:t>
            </a:r>
          </a:p>
          <a:p>
            <a:r>
              <a:rPr lang="en-US" dirty="0" smtClean="0">
                <a:latin typeface="Arial"/>
                <a:cs typeface="Arial"/>
              </a:rPr>
              <a:t>What are some of the gifts and talents God has given you? </a:t>
            </a:r>
          </a:p>
          <a:p>
            <a:r>
              <a:rPr lang="en-US" dirty="0" smtClean="0">
                <a:latin typeface="Arial"/>
                <a:cs typeface="Arial"/>
              </a:rPr>
              <a:t>How can you use your talents to serve the Church?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11-shutterstock_927466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80" y="1445324"/>
            <a:ext cx="3482968" cy="2321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8702" y="3714303"/>
            <a:ext cx="18494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Natursports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01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/>
                <a:cs typeface="Arial"/>
              </a:rPr>
              <a:t>“Encouraging Words” </a:t>
            </a:r>
            <a:r>
              <a:rPr lang="en-US" sz="36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Romans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8:28–39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Philippians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4:4–9)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36" y="1177037"/>
            <a:ext cx="46255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dirty="0">
                <a:latin typeface="Arial"/>
                <a:cs typeface="Arial"/>
              </a:rPr>
              <a:t>the face of hardships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>
                <a:latin typeface="Arial"/>
                <a:cs typeface="Arial"/>
              </a:rPr>
              <a:t>conflicts, division, </a:t>
            </a:r>
            <a:r>
              <a:rPr lang="en-US" sz="2000" dirty="0" smtClean="0">
                <a:latin typeface="Arial"/>
                <a:cs typeface="Arial"/>
              </a:rPr>
              <a:t>and despair</a:t>
            </a:r>
            <a:r>
              <a:rPr lang="en-US" sz="2000" dirty="0">
                <a:latin typeface="Arial"/>
                <a:cs typeface="Arial"/>
              </a:rPr>
              <a:t>, Paul instructs </a:t>
            </a:r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sz="2000" dirty="0">
                <a:latin typeface="Arial"/>
                <a:cs typeface="Arial"/>
              </a:rPr>
              <a:t>communities in Rome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dirty="0">
                <a:latin typeface="Arial"/>
                <a:cs typeface="Arial"/>
              </a:rPr>
              <a:t>Philippi to be joyful, for nothing </a:t>
            </a:r>
            <a:r>
              <a:rPr lang="en-US" sz="2000" dirty="0" smtClean="0">
                <a:latin typeface="Arial"/>
                <a:cs typeface="Arial"/>
              </a:rPr>
              <a:t>can </a:t>
            </a:r>
            <a:r>
              <a:rPr lang="en-US" sz="2000" dirty="0">
                <a:latin typeface="Arial"/>
                <a:cs typeface="Arial"/>
              </a:rPr>
              <a:t>keep them from the love of God. </a:t>
            </a:r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dirty="0">
                <a:latin typeface="Arial"/>
                <a:cs typeface="Arial"/>
              </a:rPr>
              <a:t>Paul teaches that although </a:t>
            </a:r>
            <a:r>
              <a:rPr lang="en-US" sz="2000" dirty="0" smtClean="0">
                <a:latin typeface="Arial"/>
                <a:cs typeface="Arial"/>
              </a:rPr>
              <a:t>we may </a:t>
            </a:r>
            <a:r>
              <a:rPr lang="en-US" sz="2000" dirty="0">
                <a:latin typeface="Arial"/>
                <a:cs typeface="Arial"/>
              </a:rPr>
              <a:t>not always do the right thing, God wants a relationship with us through Jesus.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Paul’s Letter to the Romans provides a litany of obstacles to that relationship.</a:t>
            </a:r>
          </a:p>
          <a:p>
            <a:r>
              <a:rPr lang="en-US" sz="2000" dirty="0">
                <a:latin typeface="Arial"/>
                <a:cs typeface="Arial"/>
              </a:rPr>
              <a:t>Paul concludes that nothing can separate us from the love of </a:t>
            </a:r>
            <a:r>
              <a:rPr lang="en-US" sz="2000" dirty="0" smtClean="0">
                <a:latin typeface="Arial"/>
                <a:cs typeface="Arial"/>
              </a:rPr>
              <a:t>Jesus.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4" descr="S12-shutterstock_820097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18" y="1951408"/>
            <a:ext cx="3767481" cy="2502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1956" y="4422577"/>
            <a:ext cx="135331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Rido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0A5598"/>
                </a:solidFill>
                <a:latin typeface="Arial"/>
                <a:cs typeface="Arial"/>
              </a:rPr>
              <a:t>“Encouraging Words” </a:t>
            </a:r>
            <a:r>
              <a:rPr lang="en-US" sz="36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(Romans 8:28–39, Philippians 4:4–9)</a:t>
            </a:r>
            <a:r>
              <a:rPr lang="en-US" sz="2800" b="1" dirty="0">
                <a:latin typeface="Arial"/>
                <a:cs typeface="Arial"/>
              </a:rPr>
              <a:t/>
            </a:r>
            <a:br>
              <a:rPr lang="en-US" sz="2800" b="1" dirty="0">
                <a:latin typeface="Arial"/>
                <a:cs typeface="Arial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65" y="1417638"/>
            <a:ext cx="48235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A5598"/>
                </a:solidFill>
                <a:latin typeface="Arial"/>
                <a:cs typeface="Arial"/>
              </a:rPr>
              <a:t>Activity</a:t>
            </a:r>
            <a:r>
              <a:rPr lang="en-US" sz="2200" dirty="0" smtClean="0">
                <a:latin typeface="Arial"/>
                <a:cs typeface="Arial"/>
              </a:rPr>
              <a:t> </a:t>
            </a:r>
          </a:p>
          <a:p>
            <a:pPr marL="342900" lvl="6" indent="-342900">
              <a:buNone/>
            </a:pPr>
            <a:r>
              <a:rPr lang="en-US" sz="2200" dirty="0" smtClean="0">
                <a:latin typeface="Arial"/>
                <a:cs typeface="Arial"/>
              </a:rPr>
              <a:t>First, we’ll read </a:t>
            </a:r>
            <a:r>
              <a:rPr lang="en-US" sz="2200" dirty="0">
                <a:latin typeface="Arial"/>
                <a:cs typeface="Arial"/>
              </a:rPr>
              <a:t>1 </a:t>
            </a:r>
            <a:r>
              <a:rPr lang="en-US" sz="2200" dirty="0" smtClean="0">
                <a:latin typeface="Arial"/>
                <a:cs typeface="Arial"/>
              </a:rPr>
              <a:t>Corinthians 13:4–7 out loud together. </a:t>
            </a:r>
          </a:p>
          <a:p>
            <a:pPr marL="342900" lvl="6" indent="-342900"/>
            <a:r>
              <a:rPr lang="en-US" sz="2200" dirty="0">
                <a:latin typeface="Arial"/>
                <a:cs typeface="Arial"/>
              </a:rPr>
              <a:t>We say these words with a </a:t>
            </a:r>
            <a:r>
              <a:rPr lang="en-US" sz="2200" dirty="0" smtClean="0">
                <a:latin typeface="Arial"/>
                <a:cs typeface="Arial"/>
              </a:rPr>
              <a:t>unified voice. But </a:t>
            </a:r>
            <a:r>
              <a:rPr lang="en-US" sz="2200" dirty="0">
                <a:latin typeface="Arial"/>
                <a:cs typeface="Arial"/>
              </a:rPr>
              <a:t>love doesn’t work if we </a:t>
            </a:r>
            <a:r>
              <a:rPr lang="en-US" sz="2200" dirty="0" smtClean="0">
                <a:latin typeface="Arial"/>
                <a:cs typeface="Arial"/>
              </a:rPr>
              <a:t>don’t live </a:t>
            </a:r>
            <a:r>
              <a:rPr lang="en-US" sz="2200" dirty="0">
                <a:latin typeface="Arial"/>
                <a:cs typeface="Arial"/>
              </a:rPr>
              <a:t>it </a:t>
            </a:r>
            <a:r>
              <a:rPr lang="en-US" sz="2200" dirty="0" smtClean="0">
                <a:latin typeface="Arial"/>
                <a:cs typeface="Arial"/>
              </a:rPr>
              <a:t>ourselves. Can </a:t>
            </a:r>
            <a:r>
              <a:rPr lang="en-US" sz="2200" dirty="0">
                <a:latin typeface="Arial"/>
                <a:cs typeface="Arial"/>
              </a:rPr>
              <a:t>you see </a:t>
            </a:r>
            <a:r>
              <a:rPr lang="en-US" sz="2200" dirty="0" smtClean="0">
                <a:latin typeface="Arial"/>
                <a:cs typeface="Arial"/>
              </a:rPr>
              <a:t>yourself in these </a:t>
            </a:r>
            <a:r>
              <a:rPr lang="en-US" sz="2200" dirty="0">
                <a:latin typeface="Arial"/>
                <a:cs typeface="Arial"/>
              </a:rPr>
              <a:t>verses?</a:t>
            </a:r>
          </a:p>
          <a:p>
            <a:pPr marL="342900" lvl="6" indent="-342900"/>
            <a:r>
              <a:rPr lang="en-US" sz="2200" dirty="0">
                <a:latin typeface="Arial"/>
                <a:cs typeface="Arial"/>
              </a:rPr>
              <a:t>Let’s pray these words </a:t>
            </a:r>
            <a:r>
              <a:rPr lang="en-US" sz="2200" dirty="0" smtClean="0">
                <a:latin typeface="Arial"/>
                <a:cs typeface="Arial"/>
              </a:rPr>
              <a:t>again together. But </a:t>
            </a:r>
            <a:r>
              <a:rPr lang="en-US" sz="2200" dirty="0">
                <a:latin typeface="Arial"/>
                <a:cs typeface="Arial"/>
              </a:rPr>
              <a:t>instead of saying “love” </a:t>
            </a:r>
            <a:r>
              <a:rPr lang="en-US" sz="2200" dirty="0" smtClean="0">
                <a:latin typeface="Arial"/>
                <a:cs typeface="Arial"/>
              </a:rPr>
              <a:t>or “it,” say </a:t>
            </a:r>
            <a:r>
              <a:rPr lang="en-US" sz="2200" dirty="0">
                <a:latin typeface="Arial"/>
                <a:cs typeface="Arial"/>
              </a:rPr>
              <a:t>your own name. </a:t>
            </a:r>
          </a:p>
          <a:p>
            <a:endParaRPr lang="en-US" sz="2200" dirty="0"/>
          </a:p>
        </p:txBody>
      </p:sp>
      <p:pic>
        <p:nvPicPr>
          <p:cNvPr id="5" name="Picture 4" descr="S13-shutterstock_1048666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55" y="2160487"/>
            <a:ext cx="3865130" cy="2769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4716" y="4900055"/>
            <a:ext cx="19268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Suat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Gursozlu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06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314" y="619496"/>
            <a:ext cx="7513867" cy="11975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Testament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506" y="1386838"/>
            <a:ext cx="486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51" y="3935752"/>
            <a:ext cx="73429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C</a:t>
            </a:r>
          </a:p>
          <a:p>
            <a:pPr algn="ctr"/>
            <a:r>
              <a:rPr lang="en-US" sz="2800" dirty="0">
                <a:solidFill>
                  <a:srgbClr val="008000"/>
                </a:solidFill>
                <a:latin typeface="Arial"/>
                <a:cs typeface="Arial"/>
              </a:rPr>
              <a:t>The Bible: The Early Letters of </a:t>
            </a:r>
            <a:r>
              <a:rPr lang="en-US" sz="2800" dirty="0" smtClean="0">
                <a:solidFill>
                  <a:srgbClr val="008000"/>
                </a:solidFill>
                <a:latin typeface="Arial"/>
                <a:cs typeface="Arial"/>
              </a:rPr>
              <a:t>Paul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396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/>
                <a:cs typeface="Arial"/>
              </a:rPr>
              <a:t>Chapter </a:t>
            </a:r>
            <a:r>
              <a:rPr lang="en-US" sz="3800" b="1" dirty="0" smtClean="0">
                <a:latin typeface="Arial"/>
                <a:cs typeface="Arial"/>
              </a:rPr>
              <a:t>Summary</a:t>
            </a:r>
            <a:r>
              <a:rPr lang="en-US" sz="4200" b="1" dirty="0" smtClean="0">
                <a:latin typeface="Arial"/>
                <a:cs typeface="Arial"/>
              </a:rPr>
              <a:t/>
            </a:r>
            <a:br>
              <a:rPr lang="en-US" sz="42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The Bible: The Early Letters of Paul</a:t>
            </a:r>
            <a:r>
              <a:rPr lang="en-US" sz="4200" b="1" dirty="0">
                <a:latin typeface="Arial"/>
                <a:cs typeface="Arial"/>
              </a:rPr>
              <a:t/>
            </a:r>
            <a:br>
              <a:rPr lang="en-US" sz="4200" b="1" dirty="0">
                <a:latin typeface="Arial"/>
                <a:cs typeface="Arial"/>
              </a:rPr>
            </a:br>
            <a:endParaRPr lang="en-US" sz="4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0396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This chapter </a:t>
            </a:r>
            <a:r>
              <a:rPr lang="en-US" sz="2200" dirty="0">
                <a:latin typeface="Arial"/>
                <a:cs typeface="Arial"/>
              </a:rPr>
              <a:t>will explore some of Saint Paul’s earlier </a:t>
            </a:r>
            <a:r>
              <a:rPr lang="en-US" sz="2200" dirty="0" smtClean="0">
                <a:latin typeface="Arial"/>
                <a:cs typeface="Arial"/>
              </a:rPr>
              <a:t>letters. </a:t>
            </a:r>
          </a:p>
          <a:p>
            <a:r>
              <a:rPr lang="en-US" sz="2200" dirty="0" smtClean="0">
                <a:latin typeface="Arial"/>
                <a:cs typeface="Arial"/>
              </a:rPr>
              <a:t>Paul </a:t>
            </a:r>
            <a:r>
              <a:rPr lang="en-US" sz="2200" dirty="0">
                <a:latin typeface="Arial"/>
                <a:cs typeface="Arial"/>
              </a:rPr>
              <a:t>established churches in communities throughout his missionary </a:t>
            </a:r>
            <a:r>
              <a:rPr lang="en-US" sz="2200" dirty="0" smtClean="0">
                <a:latin typeface="Arial"/>
                <a:cs typeface="Arial"/>
              </a:rPr>
              <a:t>travels. Then he wrote </a:t>
            </a:r>
            <a:r>
              <a:rPr lang="en-US" sz="2200" dirty="0">
                <a:latin typeface="Arial"/>
                <a:cs typeface="Arial"/>
              </a:rPr>
              <a:t>letters to guide them on a variety of issues, both practical and complex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latin typeface="Arial"/>
                <a:cs typeface="Arial"/>
              </a:rPr>
              <a:t>Building </a:t>
            </a:r>
            <a:r>
              <a:rPr lang="en-US" sz="2200" dirty="0">
                <a:latin typeface="Arial"/>
                <a:cs typeface="Arial"/>
              </a:rPr>
              <a:t>on themes </a:t>
            </a:r>
            <a:r>
              <a:rPr lang="en-US" sz="2200" dirty="0" smtClean="0">
                <a:latin typeface="Arial"/>
                <a:cs typeface="Arial"/>
              </a:rPr>
              <a:t>we have previously </a:t>
            </a:r>
            <a:r>
              <a:rPr lang="en-US" sz="2200" dirty="0">
                <a:latin typeface="Arial"/>
                <a:cs typeface="Arial"/>
              </a:rPr>
              <a:t>explored, </a:t>
            </a:r>
            <a:r>
              <a:rPr lang="en-US" sz="2200" dirty="0" smtClean="0">
                <a:latin typeface="Arial"/>
                <a:cs typeface="Arial"/>
              </a:rPr>
              <a:t>this chapter will </a:t>
            </a:r>
            <a:r>
              <a:rPr lang="en-US" sz="2200" dirty="0">
                <a:latin typeface="Arial"/>
                <a:cs typeface="Arial"/>
              </a:rPr>
              <a:t>further consider Paul’s teaching that salvation comes through faith in Jesus alone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latin typeface="Arial"/>
                <a:cs typeface="Arial"/>
              </a:rPr>
              <a:t>We will </a:t>
            </a:r>
            <a:r>
              <a:rPr lang="en-US" sz="2200" dirty="0">
                <a:latin typeface="Arial"/>
                <a:cs typeface="Arial"/>
              </a:rPr>
              <a:t>continue to </a:t>
            </a:r>
            <a:r>
              <a:rPr lang="en-US" sz="2200" dirty="0" smtClean="0">
                <a:latin typeface="Arial"/>
                <a:cs typeface="Arial"/>
              </a:rPr>
              <a:t>examine </a:t>
            </a:r>
            <a:r>
              <a:rPr lang="en-US" sz="2200" dirty="0">
                <a:latin typeface="Arial"/>
                <a:cs typeface="Arial"/>
              </a:rPr>
              <a:t>Paul’s struggle through conflicts that threatened to divide the </a:t>
            </a:r>
            <a:r>
              <a:rPr lang="en-US" sz="2200" dirty="0" smtClean="0">
                <a:latin typeface="Arial"/>
                <a:cs typeface="Arial"/>
              </a:rPr>
              <a:t>Church, </a:t>
            </a:r>
            <a:r>
              <a:rPr lang="en-US" sz="2200" dirty="0">
                <a:latin typeface="Arial"/>
                <a:cs typeface="Arial"/>
              </a:rPr>
              <a:t>and </a:t>
            </a:r>
            <a:r>
              <a:rPr lang="en-US" sz="2200" dirty="0" smtClean="0">
                <a:latin typeface="Arial"/>
                <a:cs typeface="Arial"/>
              </a:rPr>
              <a:t>we will rejoice </a:t>
            </a:r>
            <a:r>
              <a:rPr lang="en-US" sz="2200" dirty="0">
                <a:latin typeface="Arial"/>
                <a:cs typeface="Arial"/>
              </a:rPr>
              <a:t>with him through the suffering he shared with Christ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8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5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A5598"/>
                </a:solidFill>
                <a:latin typeface="Arial"/>
                <a:cs typeface="Arial"/>
              </a:rPr>
              <a:t>“Anxiety </a:t>
            </a:r>
            <a:r>
              <a:rPr lang="en-US" sz="4000" b="1" dirty="0">
                <a:solidFill>
                  <a:srgbClr val="0A5598"/>
                </a:solidFill>
                <a:latin typeface="Arial"/>
                <a:cs typeface="Arial"/>
              </a:rPr>
              <a:t>and </a:t>
            </a:r>
            <a:r>
              <a:rPr lang="en-US" sz="4000" b="1" dirty="0" smtClean="0">
                <a:solidFill>
                  <a:srgbClr val="0A5598"/>
                </a:solidFill>
                <a:latin typeface="Arial"/>
                <a:cs typeface="Arial"/>
              </a:rPr>
              <a:t>Empathy” </a:t>
            </a:r>
            <a: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Thessalonians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4:13—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5:4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and 2 Corinthians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12:1–10)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760" y="1581786"/>
            <a:ext cx="55845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Paul </a:t>
            </a:r>
            <a:r>
              <a:rPr lang="en-US" sz="2200" dirty="0">
                <a:latin typeface="Arial"/>
                <a:cs typeface="Arial"/>
              </a:rPr>
              <a:t>founded churches in </a:t>
            </a:r>
            <a:r>
              <a:rPr lang="en-US" sz="2200" dirty="0" smtClean="0">
                <a:latin typeface="Arial"/>
                <a:cs typeface="Arial"/>
              </a:rPr>
              <a:t>his missionary </a:t>
            </a:r>
            <a:r>
              <a:rPr lang="en-US" sz="2200" dirty="0">
                <a:latin typeface="Arial"/>
                <a:cs typeface="Arial"/>
              </a:rPr>
              <a:t>travels, then </a:t>
            </a:r>
            <a:r>
              <a:rPr lang="en-US" sz="2200" dirty="0" smtClean="0">
                <a:latin typeface="Arial"/>
                <a:cs typeface="Arial"/>
              </a:rPr>
              <a:t>wrote letters </a:t>
            </a:r>
            <a:r>
              <a:rPr lang="en-US" sz="2200" dirty="0">
                <a:latin typeface="Arial"/>
                <a:cs typeface="Arial"/>
              </a:rPr>
              <a:t>to guide and encourage </a:t>
            </a:r>
            <a:r>
              <a:rPr lang="en-US" sz="2200" dirty="0" smtClean="0">
                <a:latin typeface="Arial"/>
                <a:cs typeface="Arial"/>
              </a:rPr>
              <a:t>these communities.</a:t>
            </a: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 smtClean="0">
                <a:latin typeface="Arial"/>
                <a:cs typeface="Arial"/>
              </a:rPr>
              <a:t>Letter </a:t>
            </a:r>
            <a:r>
              <a:rPr lang="en-US" sz="2200" dirty="0">
                <a:latin typeface="Arial"/>
                <a:cs typeface="Arial"/>
              </a:rPr>
              <a:t>to the </a:t>
            </a:r>
            <a:r>
              <a:rPr lang="en-US" sz="2200" dirty="0" smtClean="0">
                <a:latin typeface="Arial"/>
                <a:cs typeface="Arial"/>
              </a:rPr>
              <a:t>Thessalonians addresses </a:t>
            </a:r>
            <a:r>
              <a:rPr lang="en-US" sz="2200" dirty="0">
                <a:latin typeface="Arial"/>
                <a:cs typeface="Arial"/>
              </a:rPr>
              <a:t>the future and the </a:t>
            </a:r>
            <a:r>
              <a:rPr lang="en-US" sz="2200" dirty="0" smtClean="0">
                <a:latin typeface="Arial"/>
                <a:cs typeface="Arial"/>
              </a:rPr>
              <a:t>second coming </a:t>
            </a:r>
            <a:r>
              <a:rPr lang="en-US" sz="2200" dirty="0">
                <a:latin typeface="Arial"/>
                <a:cs typeface="Arial"/>
              </a:rPr>
              <a:t>of </a:t>
            </a:r>
            <a:r>
              <a:rPr lang="en-US" sz="2200" dirty="0" smtClean="0">
                <a:latin typeface="Arial"/>
                <a:cs typeface="Arial"/>
              </a:rPr>
              <a:t>Christ, </a:t>
            </a:r>
            <a:r>
              <a:rPr lang="en-US" sz="2200" dirty="0">
                <a:latin typeface="Arial"/>
                <a:cs typeface="Arial"/>
              </a:rPr>
              <a:t>while the </a:t>
            </a:r>
            <a:r>
              <a:rPr lang="en-US" sz="2200" dirty="0" smtClean="0">
                <a:latin typeface="Arial"/>
                <a:cs typeface="Arial"/>
              </a:rPr>
              <a:t>Second Letter </a:t>
            </a:r>
            <a:r>
              <a:rPr lang="en-US" sz="2200" dirty="0">
                <a:latin typeface="Arial"/>
                <a:cs typeface="Arial"/>
              </a:rPr>
              <a:t>to the Corinthians </a:t>
            </a:r>
            <a:r>
              <a:rPr lang="en-US" sz="2200" dirty="0" smtClean="0">
                <a:latin typeface="Arial"/>
                <a:cs typeface="Arial"/>
              </a:rPr>
              <a:t>encourages resilience </a:t>
            </a:r>
            <a:r>
              <a:rPr lang="en-US" sz="2200" dirty="0">
                <a:latin typeface="Arial"/>
                <a:cs typeface="Arial"/>
              </a:rPr>
              <a:t>and faith in the </a:t>
            </a:r>
            <a:r>
              <a:rPr lang="en-US" sz="2200" dirty="0" smtClean="0">
                <a:latin typeface="Arial"/>
                <a:cs typeface="Arial"/>
              </a:rPr>
              <a:t>face </a:t>
            </a:r>
            <a:r>
              <a:rPr lang="en-US" sz="2200" dirty="0">
                <a:latin typeface="Arial"/>
                <a:cs typeface="Arial"/>
              </a:rPr>
              <a:t>of challenges. </a:t>
            </a:r>
          </a:p>
        </p:txBody>
      </p:sp>
      <p:pic>
        <p:nvPicPr>
          <p:cNvPr id="5" name="Picture 4" descr="S4-shutterstock_479147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6" y="1664892"/>
            <a:ext cx="2432637" cy="3528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538" y="5162132"/>
            <a:ext cx="18741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Zvonimir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Atletic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66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A5598"/>
                </a:solidFill>
                <a:latin typeface="Arial"/>
                <a:cs typeface="Arial"/>
              </a:rPr>
              <a:t>“Anxiety and Empathy” </a:t>
            </a:r>
            <a: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(1 Thessalonians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4:13—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5:4 and 2 Corinthians 12:1–10)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60" y="1781618"/>
            <a:ext cx="4156807" cy="4265667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/>
                <a:cs typeface="Arial"/>
              </a:rPr>
              <a:t>Paul’s </a:t>
            </a:r>
            <a:r>
              <a:rPr lang="en-US" sz="2400" dirty="0">
                <a:latin typeface="Arial"/>
                <a:cs typeface="Arial"/>
              </a:rPr>
              <a:t>letters addressed many concerns, including anxiety about when Jesus would come again.</a:t>
            </a:r>
          </a:p>
          <a:p>
            <a:pPr lvl="0"/>
            <a:r>
              <a:rPr lang="en-US" sz="2400" dirty="0">
                <a:latin typeface="Arial"/>
                <a:cs typeface="Arial"/>
              </a:rPr>
              <a:t>Paul reassures </a:t>
            </a:r>
            <a:r>
              <a:rPr lang="en-US" sz="2400" dirty="0" smtClean="0">
                <a:latin typeface="Arial"/>
                <a:cs typeface="Arial"/>
              </a:rPr>
              <a:t>the Thessalonians </a:t>
            </a:r>
            <a:r>
              <a:rPr lang="en-US" sz="2400" dirty="0">
                <a:latin typeface="Arial"/>
                <a:cs typeface="Arial"/>
              </a:rPr>
              <a:t>that </a:t>
            </a:r>
            <a:r>
              <a:rPr lang="en-US" sz="2400" dirty="0" smtClean="0">
                <a:latin typeface="Arial"/>
                <a:cs typeface="Arial"/>
              </a:rPr>
              <a:t>all </a:t>
            </a:r>
            <a:r>
              <a:rPr lang="en-US" sz="2400" dirty="0">
                <a:latin typeface="Arial"/>
                <a:cs typeface="Arial"/>
              </a:rPr>
              <a:t>the faithful, living and </a:t>
            </a:r>
            <a:r>
              <a:rPr lang="en-US" sz="2400" dirty="0" smtClean="0">
                <a:latin typeface="Arial"/>
                <a:cs typeface="Arial"/>
              </a:rPr>
              <a:t>dead, will </a:t>
            </a:r>
            <a:r>
              <a:rPr lang="en-US" sz="2400" dirty="0">
                <a:latin typeface="Arial"/>
                <a:cs typeface="Arial"/>
              </a:rPr>
              <a:t>be </a:t>
            </a:r>
            <a:r>
              <a:rPr lang="en-US" sz="2400" dirty="0" smtClean="0">
                <a:latin typeface="Arial"/>
                <a:cs typeface="Arial"/>
              </a:rPr>
              <a:t>joined </a:t>
            </a:r>
            <a:r>
              <a:rPr lang="en-US" sz="2400" dirty="0">
                <a:latin typeface="Arial"/>
                <a:cs typeface="Arial"/>
              </a:rPr>
              <a:t>with Jesus when </a:t>
            </a:r>
            <a:r>
              <a:rPr lang="en-US" sz="2400" dirty="0" smtClean="0">
                <a:latin typeface="Arial"/>
                <a:cs typeface="Arial"/>
              </a:rPr>
              <a:t>he </a:t>
            </a:r>
            <a:r>
              <a:rPr lang="en-US" sz="2400" dirty="0">
                <a:latin typeface="Arial"/>
                <a:cs typeface="Arial"/>
              </a:rPr>
              <a:t>comes again.</a:t>
            </a:r>
          </a:p>
          <a:p>
            <a:endParaRPr lang="en-US" sz="2400" dirty="0"/>
          </a:p>
        </p:txBody>
      </p:sp>
      <p:pic>
        <p:nvPicPr>
          <p:cNvPr id="5" name="Picture 4" descr="S5-shutterstock_8674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91" y="1889459"/>
            <a:ext cx="4365810" cy="3274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4554" y="5170313"/>
            <a:ext cx="237713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©Matthew T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Tourtellott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20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A5598"/>
                </a:solidFill>
                <a:latin typeface="Arial"/>
                <a:cs typeface="Arial"/>
              </a:rPr>
              <a:t>“Anxiety and Empathy” </a:t>
            </a:r>
            <a: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(1 Thessalonians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4:13—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5:4 and 2 Corinthians 12:1–10)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7198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A5598"/>
                </a:solidFill>
                <a:latin typeface="Arial"/>
                <a:cs typeface="Arial"/>
              </a:rPr>
              <a:t>Activity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Read 1 Thessalonians 4:14–17. 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What is the problem Paul is addressing? 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How </a:t>
            </a:r>
            <a:r>
              <a:rPr lang="en-US" dirty="0">
                <a:latin typeface="Arial"/>
                <a:cs typeface="Arial"/>
              </a:rPr>
              <a:t>does Paul ease </a:t>
            </a:r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Thessalonians’ anxiety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When </a:t>
            </a:r>
            <a:r>
              <a:rPr lang="en-US" dirty="0">
                <a:latin typeface="Arial"/>
                <a:cs typeface="Arial"/>
              </a:rPr>
              <a:t>does Paul believe </a:t>
            </a:r>
            <a:r>
              <a:rPr lang="en-US" dirty="0" smtClean="0">
                <a:latin typeface="Arial"/>
                <a:cs typeface="Arial"/>
              </a:rPr>
              <a:t>that </a:t>
            </a:r>
            <a:r>
              <a:rPr lang="en-US" dirty="0">
                <a:latin typeface="Arial"/>
                <a:cs typeface="Arial"/>
              </a:rPr>
              <a:t>Jesus will come again? </a:t>
            </a:r>
            <a:endParaRPr lang="en-US" dirty="0" smtClean="0">
              <a:latin typeface="Arial"/>
              <a:cs typeface="Arial"/>
            </a:endParaRPr>
          </a:p>
          <a:p>
            <a:pPr marL="0" lv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dirty="0" smtClean="0">
                <a:latin typeface="Arial"/>
                <a:cs typeface="Arial"/>
              </a:rPr>
              <a:t>Read 1 </a:t>
            </a:r>
            <a:r>
              <a:rPr lang="en-US" dirty="0">
                <a:latin typeface="Arial"/>
                <a:cs typeface="Arial"/>
              </a:rPr>
              <a:t>Thessalonians </a:t>
            </a:r>
            <a:r>
              <a:rPr lang="en-US" dirty="0" smtClean="0">
                <a:latin typeface="Arial"/>
                <a:cs typeface="Arial"/>
              </a:rPr>
              <a:t>5:1–4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lvl="0"/>
            <a:r>
              <a:rPr lang="en-US" dirty="0">
                <a:latin typeface="Arial"/>
                <a:cs typeface="Arial"/>
              </a:rPr>
              <a:t>Does Paul know for sure when Jesus will come again? </a:t>
            </a:r>
            <a:endParaRPr lang="en-US" dirty="0" smtClean="0">
              <a:latin typeface="Arial"/>
              <a:cs typeface="Arial"/>
            </a:endParaRPr>
          </a:p>
          <a:p>
            <a:pPr lvl="0"/>
            <a:r>
              <a:rPr lang="en-US" dirty="0" smtClean="0">
                <a:latin typeface="Arial"/>
                <a:cs typeface="Arial"/>
              </a:rPr>
              <a:t>So </a:t>
            </a:r>
            <a:r>
              <a:rPr lang="en-US" dirty="0">
                <a:latin typeface="Arial"/>
                <a:cs typeface="Arial"/>
              </a:rPr>
              <a:t>what should believers do? </a:t>
            </a:r>
            <a:endParaRPr lang="en-US" dirty="0"/>
          </a:p>
        </p:txBody>
      </p:sp>
      <p:pic>
        <p:nvPicPr>
          <p:cNvPr id="5" name="Picture 4" descr="S6-shutterstock_5782929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01" y="1920434"/>
            <a:ext cx="3871843" cy="2903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4882" y="4824316"/>
            <a:ext cx="201204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©Dream Perfection/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42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6" y="274638"/>
            <a:ext cx="8990175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“From </a:t>
            </a:r>
            <a:r>
              <a:rPr lang="en-US" sz="4200" b="1" dirty="0">
                <a:solidFill>
                  <a:srgbClr val="178D34"/>
                </a:solidFill>
                <a:latin typeface="Arial"/>
                <a:cs typeface="Arial"/>
              </a:rPr>
              <a:t>Conflict to </a:t>
            </a: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Community” </a:t>
            </a:r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Galatians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2:15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3:5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1 Corinthians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3:1–9)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043" y="1976813"/>
            <a:ext cx="5498404" cy="301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Paul’s </a:t>
            </a:r>
            <a:r>
              <a:rPr lang="en-US" sz="2200" dirty="0">
                <a:latin typeface="Arial"/>
                <a:cs typeface="Arial"/>
              </a:rPr>
              <a:t>letters resolve </a:t>
            </a:r>
            <a:r>
              <a:rPr lang="en-US" sz="2200" dirty="0" smtClean="0">
                <a:latin typeface="Arial"/>
                <a:cs typeface="Arial"/>
              </a:rPr>
              <a:t>conflicts that </a:t>
            </a:r>
            <a:r>
              <a:rPr lang="en-US" sz="2200" dirty="0">
                <a:latin typeface="Arial"/>
                <a:cs typeface="Arial"/>
              </a:rPr>
              <a:t>emerge as people </a:t>
            </a:r>
            <a:r>
              <a:rPr lang="en-US" sz="2200" dirty="0" smtClean="0">
                <a:latin typeface="Arial"/>
                <a:cs typeface="Arial"/>
              </a:rPr>
              <a:t>debate what </a:t>
            </a:r>
            <a:r>
              <a:rPr lang="en-US" sz="2200" dirty="0">
                <a:latin typeface="Arial"/>
                <a:cs typeface="Arial"/>
              </a:rPr>
              <a:t>is essential to faith. </a:t>
            </a:r>
            <a:endParaRPr lang="en-US" sz="2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Paul </a:t>
            </a:r>
            <a:r>
              <a:rPr lang="en-US" sz="2200" dirty="0">
                <a:latin typeface="Arial"/>
                <a:cs typeface="Arial"/>
              </a:rPr>
              <a:t>tells the </a:t>
            </a:r>
            <a:r>
              <a:rPr lang="en-US" sz="2200" dirty="0" smtClean="0">
                <a:latin typeface="Arial"/>
                <a:cs typeface="Arial"/>
              </a:rPr>
              <a:t>Galatians </a:t>
            </a:r>
            <a:r>
              <a:rPr lang="en-US" sz="2200" dirty="0">
                <a:latin typeface="Arial"/>
                <a:cs typeface="Arial"/>
              </a:rPr>
              <a:t>and the Corinthians that </a:t>
            </a:r>
            <a:r>
              <a:rPr lang="en-US" sz="2200" dirty="0" smtClean="0">
                <a:latin typeface="Arial"/>
                <a:cs typeface="Arial"/>
              </a:rPr>
              <a:t>the Laws </a:t>
            </a:r>
            <a:r>
              <a:rPr lang="en-US" sz="2200" dirty="0">
                <a:latin typeface="Arial"/>
                <a:cs typeface="Arial"/>
              </a:rPr>
              <a:t>of Moses or individual </a:t>
            </a:r>
            <a:r>
              <a:rPr lang="en-US" sz="2200" dirty="0" smtClean="0">
                <a:latin typeface="Arial"/>
                <a:cs typeface="Arial"/>
              </a:rPr>
              <a:t>preachers </a:t>
            </a:r>
            <a:r>
              <a:rPr lang="en-US" sz="2200" dirty="0">
                <a:latin typeface="Arial"/>
                <a:cs typeface="Arial"/>
              </a:rPr>
              <a:t>do not bring </a:t>
            </a:r>
            <a:r>
              <a:rPr lang="en-US" sz="2200" dirty="0" smtClean="0">
                <a:latin typeface="Arial"/>
                <a:cs typeface="Arial"/>
              </a:rPr>
              <a:t>salvation. Only </a:t>
            </a:r>
            <a:r>
              <a:rPr lang="en-US" sz="2200" dirty="0">
                <a:latin typeface="Arial"/>
                <a:cs typeface="Arial"/>
              </a:rPr>
              <a:t>faith in Christ Jesus saves.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633" y="5206089"/>
            <a:ext cx="15055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© sedmak/www.istockphoto.com</a:t>
            </a:r>
          </a:p>
        </p:txBody>
      </p:sp>
      <p:pic>
        <p:nvPicPr>
          <p:cNvPr id="6" name="Picture 5" descr="S7-363286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5" y="1736749"/>
            <a:ext cx="2334572" cy="34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1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2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“From Conflict to Community” </a:t>
            </a:r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(Galatians 2:15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3:5, 1 Corinthians 3:1–9)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52" y="1507231"/>
            <a:ext cx="8229600" cy="4525963"/>
          </a:xfrm>
        </p:spPr>
        <p:txBody>
          <a:bodyPr>
            <a:noAutofit/>
          </a:bodyPr>
          <a:lstStyle/>
          <a:p>
            <a:pPr lvl="0">
              <a:tabLst>
                <a:tab pos="346075" algn="l"/>
              </a:tabLst>
            </a:pPr>
            <a:r>
              <a:rPr lang="en-US" sz="2000" dirty="0">
                <a:latin typeface="Arial"/>
                <a:cs typeface="Arial"/>
              </a:rPr>
              <a:t>Paul’s letters </a:t>
            </a:r>
            <a:r>
              <a:rPr lang="en-US" sz="2000" dirty="0" smtClean="0">
                <a:latin typeface="Arial"/>
                <a:cs typeface="Arial"/>
              </a:rPr>
              <a:t>resolve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sz="2000" dirty="0" smtClean="0">
                <a:latin typeface="Arial"/>
                <a:cs typeface="Arial"/>
              </a:rPr>
              <a:t>conflicts </a:t>
            </a:r>
            <a:r>
              <a:rPr lang="en-US" sz="2000" dirty="0">
                <a:latin typeface="Arial"/>
                <a:cs typeface="Arial"/>
              </a:rPr>
              <a:t>that emerge as </a:t>
            </a:r>
            <a:endParaRPr lang="en-US" sz="2000" dirty="0" smtClean="0">
              <a:latin typeface="Arial"/>
              <a:cs typeface="Arial"/>
            </a:endParaRP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 smtClean="0">
                <a:latin typeface="Arial"/>
                <a:cs typeface="Arial"/>
              </a:rPr>
              <a:t>	people </a:t>
            </a:r>
            <a:r>
              <a:rPr lang="en-US" sz="2000" dirty="0">
                <a:latin typeface="Arial"/>
                <a:cs typeface="Arial"/>
              </a:rPr>
              <a:t>debate what is </a:t>
            </a:r>
            <a:endParaRPr lang="en-US" sz="2000" dirty="0" smtClean="0">
              <a:latin typeface="Arial"/>
              <a:cs typeface="Arial"/>
            </a:endParaRP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 smtClean="0">
                <a:latin typeface="Arial"/>
                <a:cs typeface="Arial"/>
              </a:rPr>
              <a:t>	essential </a:t>
            </a:r>
            <a:r>
              <a:rPr lang="en-US" sz="2000" dirty="0">
                <a:latin typeface="Arial"/>
                <a:cs typeface="Arial"/>
              </a:rPr>
              <a:t>to faith.</a:t>
            </a:r>
          </a:p>
          <a:p>
            <a:pPr lvl="0">
              <a:tabLst>
                <a:tab pos="346075" algn="l"/>
              </a:tabLst>
            </a:pPr>
            <a:r>
              <a:rPr lang="en-US" sz="2000" dirty="0">
                <a:latin typeface="Arial"/>
                <a:cs typeface="Arial"/>
              </a:rPr>
              <a:t>One such conflict </a:t>
            </a:r>
            <a:r>
              <a:rPr lang="en-US" sz="2000" dirty="0" smtClean="0">
                <a:latin typeface="Arial"/>
                <a:cs typeface="Arial"/>
              </a:rPr>
              <a:t>involved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 smtClean="0">
                <a:latin typeface="Arial"/>
                <a:cs typeface="Arial"/>
              </a:rPr>
              <a:t>	whether Gentiles needed to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 smtClean="0">
                <a:latin typeface="Arial"/>
                <a:cs typeface="Arial"/>
              </a:rPr>
              <a:t> 	follow the same laws as the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 smtClean="0">
                <a:latin typeface="Arial"/>
                <a:cs typeface="Arial"/>
              </a:rPr>
              <a:t> 	Jews </a:t>
            </a:r>
            <a:r>
              <a:rPr lang="en-US" sz="2000" dirty="0">
                <a:latin typeface="Arial"/>
                <a:cs typeface="Arial"/>
              </a:rPr>
              <a:t>who had </a:t>
            </a:r>
            <a:r>
              <a:rPr lang="en-US" sz="2000" dirty="0" smtClean="0">
                <a:latin typeface="Arial"/>
                <a:cs typeface="Arial"/>
              </a:rPr>
              <a:t>become</a:t>
            </a:r>
          </a:p>
          <a:p>
            <a:pPr marL="0" lvl="0" indent="0">
              <a:buNone/>
              <a:tabLst>
                <a:tab pos="346075" algn="l"/>
              </a:tabLst>
            </a:pPr>
            <a:r>
              <a:rPr lang="en-US" sz="2000" dirty="0" smtClean="0">
                <a:latin typeface="Arial"/>
                <a:cs typeface="Arial"/>
              </a:rPr>
              <a:t> 	Christian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r>
              <a:rPr lang="en-US" sz="2000" dirty="0">
                <a:latin typeface="Arial"/>
                <a:cs typeface="Arial"/>
              </a:rPr>
              <a:t>Paul reminds the Galatians, and us, that we are made </a:t>
            </a:r>
            <a:r>
              <a:rPr lang="en-US" sz="2000" dirty="0" smtClean="0">
                <a:latin typeface="Arial"/>
                <a:cs typeface="Arial"/>
              </a:rPr>
              <a:t>right with </a:t>
            </a:r>
            <a:r>
              <a:rPr lang="en-US" sz="2000" dirty="0">
                <a:latin typeface="Arial"/>
                <a:cs typeface="Arial"/>
              </a:rPr>
              <a:t>God not by obeying religious laws but by believing in Jesus.</a:t>
            </a:r>
          </a:p>
          <a:p>
            <a:endParaRPr lang="en-US" sz="2000" dirty="0"/>
          </a:p>
        </p:txBody>
      </p:sp>
      <p:pic>
        <p:nvPicPr>
          <p:cNvPr id="5" name="Picture 4" descr="S8-shutterstock_1165601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96" y="1507231"/>
            <a:ext cx="2956360" cy="2956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9339" y="4424898"/>
            <a:ext cx="155783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Merydolla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83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2" y="143245"/>
            <a:ext cx="8895467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“From Conflict to Community” </a:t>
            </a:r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(Galatians 2:15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3:5, 1 Corinthians 3:1–9)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02" y="1658097"/>
            <a:ext cx="460737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178D34"/>
                </a:solidFill>
                <a:latin typeface="Arial"/>
                <a:cs typeface="Arial"/>
              </a:rPr>
              <a:t>Activity</a:t>
            </a:r>
          </a:p>
          <a:p>
            <a:pPr>
              <a:buNone/>
            </a:pPr>
            <a:r>
              <a:rPr lang="en-US" sz="2200" dirty="0" smtClean="0">
                <a:latin typeface="Arial"/>
                <a:cs typeface="Arial"/>
              </a:rPr>
              <a:t>Read Galatians 2:15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2200" dirty="0" smtClean="0">
                <a:latin typeface="Arial"/>
                <a:cs typeface="Arial"/>
              </a:rPr>
              <a:t>3:5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What </a:t>
            </a:r>
            <a:r>
              <a:rPr lang="en-US" sz="2200" dirty="0">
                <a:latin typeface="Arial"/>
                <a:cs typeface="Arial"/>
              </a:rPr>
              <a:t>problem is </a:t>
            </a:r>
            <a:r>
              <a:rPr lang="en-US" sz="2200" dirty="0" smtClean="0">
                <a:latin typeface="Arial"/>
                <a:cs typeface="Arial"/>
              </a:rPr>
              <a:t>Paul addressing</a:t>
            </a:r>
            <a:r>
              <a:rPr lang="en-US" sz="2200" dirty="0">
                <a:latin typeface="Arial"/>
                <a:cs typeface="Arial"/>
              </a:rPr>
              <a:t>? </a:t>
            </a: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What </a:t>
            </a:r>
            <a:r>
              <a:rPr lang="en-US" sz="2200" dirty="0">
                <a:latin typeface="Arial"/>
                <a:cs typeface="Arial"/>
              </a:rPr>
              <a:t>is Paul’s </a:t>
            </a:r>
            <a:r>
              <a:rPr lang="en-US" sz="2200" dirty="0" smtClean="0">
                <a:latin typeface="Arial"/>
                <a:cs typeface="Arial"/>
              </a:rPr>
              <a:t>answer </a:t>
            </a:r>
            <a:r>
              <a:rPr lang="en-US" sz="2200" dirty="0">
                <a:latin typeface="Arial"/>
                <a:cs typeface="Arial"/>
              </a:rPr>
              <a:t>to this question</a:t>
            </a:r>
            <a:r>
              <a:rPr lang="en-US" sz="2200" dirty="0" smtClean="0">
                <a:latin typeface="Arial"/>
                <a:cs typeface="Arial"/>
              </a:rPr>
              <a:t>?</a:t>
            </a:r>
            <a:endParaRPr lang="en-US" sz="2200" dirty="0">
              <a:latin typeface="Arial"/>
              <a:cs typeface="Arial"/>
            </a:endParaRPr>
          </a:p>
          <a:p>
            <a:pPr lvl="0"/>
            <a:r>
              <a:rPr lang="en-US" sz="2200" dirty="0">
                <a:latin typeface="Arial"/>
                <a:cs typeface="Arial"/>
              </a:rPr>
              <a:t>What brings a </a:t>
            </a:r>
            <a:r>
              <a:rPr lang="en-US" sz="2200" dirty="0" smtClean="0">
                <a:latin typeface="Arial"/>
                <a:cs typeface="Arial"/>
              </a:rPr>
              <a:t>person </a:t>
            </a:r>
            <a:r>
              <a:rPr lang="en-US" sz="2200" dirty="0">
                <a:latin typeface="Arial"/>
                <a:cs typeface="Arial"/>
              </a:rPr>
              <a:t>life? </a:t>
            </a: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Why </a:t>
            </a:r>
            <a:r>
              <a:rPr lang="en-US" sz="2200" dirty="0">
                <a:latin typeface="Arial"/>
                <a:cs typeface="Arial"/>
              </a:rPr>
              <a:t>does Paul say </a:t>
            </a: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Galatians are being foolish? </a:t>
            </a:r>
          </a:p>
        </p:txBody>
      </p:sp>
      <p:pic>
        <p:nvPicPr>
          <p:cNvPr id="5" name="Picture 4" descr="S9-shutterstock_1437067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48" y="1658097"/>
            <a:ext cx="4167473" cy="2963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2325" y="4621633"/>
            <a:ext cx="18803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©Olivier Le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Moal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65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2684</TotalTime>
  <Words>628</Words>
  <Application>Microsoft Office PowerPoint</Application>
  <PresentationFormat>On-screen Show (4:3)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CorpPowerpoint</vt:lpstr>
      <vt:lpstr>PowerPoint Presentation</vt:lpstr>
      <vt:lpstr>The New Testament </vt:lpstr>
      <vt:lpstr>Chapter Summary The Bible: The Early Letters of Paul </vt:lpstr>
      <vt:lpstr>“Anxiety and Empathy”  (1 Thessalonians 4:13—5:4 and 2 Corinthians 12:1–10) </vt:lpstr>
      <vt:lpstr>“Anxiety and Empathy”  (1 Thessalonians 4:13—5:4 and 2 Corinthians 12:1–10) </vt:lpstr>
      <vt:lpstr>“Anxiety and Empathy”  (1 Thessalonians 4:13—5:4 and 2 Corinthians 12:1–10)</vt:lpstr>
      <vt:lpstr>“From Conflict to Community”  (Galatians 2:15—3:5, 1 Corinthians 3:1–9) </vt:lpstr>
      <vt:lpstr>“From Conflict to Community”  (Galatians 2:15—3:5, 1 Corinthians 3:1–9) </vt:lpstr>
      <vt:lpstr>“From Conflict to Community”  (Galatians 2:15—3:5, 1 Corinthians 3:1–9) </vt:lpstr>
      <vt:lpstr>“Body of Christ”  (1 Corinthians 12:4–31)</vt:lpstr>
      <vt:lpstr>“Body of Christ”  (1 Corinthians 12:4–31) </vt:lpstr>
      <vt:lpstr>“Encouraging Words”  (Romans 8:28–39, Philippians 4:4–9) </vt:lpstr>
      <vt:lpstr>“Encouraging Words”  (Romans 8:28–39, Philippians 4:4–9)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209</cp:revision>
  <dcterms:created xsi:type="dcterms:W3CDTF">2012-11-07T17:11:11Z</dcterms:created>
  <dcterms:modified xsi:type="dcterms:W3CDTF">2015-04-13T17:42:39Z</dcterms:modified>
</cp:coreProperties>
</file>