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2880">
          <p15:clr>
            <a:srgbClr val="A4A3A4"/>
          </p15:clr>
        </p15:guide>
        <p15:guide id="3"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00"/>
    <a:srgbClr val="4332B3"/>
    <a:srgbClr val="4D3ACF"/>
    <a:srgbClr val="C80000"/>
    <a:srgbClr val="823EC1"/>
    <a:srgbClr val="3BA4CF"/>
    <a:srgbClr val="33208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5" autoAdjust="0"/>
    <p:restoredTop sz="87896" autoAdjust="0"/>
  </p:normalViewPr>
  <p:slideViewPr>
    <p:cSldViewPr>
      <p:cViewPr varScale="1">
        <p:scale>
          <a:sx n="80" d="100"/>
          <a:sy n="80" d="100"/>
        </p:scale>
        <p:origin x="1632" y="84"/>
      </p:cViewPr>
      <p:guideLst>
        <p:guide orient="horz" pos="1200"/>
        <p:guide pos="2880"/>
        <p:guide pos="129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8581FD-550E-4F26-B0B7-EB647264ACAF}" type="slidenum">
              <a:rPr lang="en-US"/>
              <a:pPr>
                <a:defRPr/>
              </a:pPr>
              <a:t>‹#›</a:t>
            </a:fld>
            <a:endParaRPr lang="en-US"/>
          </a:p>
        </p:txBody>
      </p:sp>
    </p:spTree>
    <p:extLst>
      <p:ext uri="{BB962C8B-B14F-4D97-AF65-F5344CB8AC3E}">
        <p14:creationId xmlns:p14="http://schemas.microsoft.com/office/powerpoint/2010/main" val="2457500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This </a:t>
            </a:r>
            <a:r>
              <a:rPr lang="en-US" sz="1200" kern="1200" dirty="0" smtClean="0">
                <a:solidFill>
                  <a:schemeClr val="tx1"/>
                </a:solidFill>
                <a:effectLst/>
                <a:latin typeface="Arial" charset="0"/>
                <a:ea typeface="+mn-ea"/>
                <a:cs typeface="+mn-cs"/>
              </a:rPr>
              <a:t>PowerPoint is designed for teachers who would like to provide additional information for their students regarding the Liturgy of the Word and the </a:t>
            </a:r>
            <a:r>
              <a:rPr lang="en-US" sz="1200" i="1" kern="1200" dirty="0" smtClean="0">
                <a:solidFill>
                  <a:schemeClr val="tx1"/>
                </a:solidFill>
                <a:effectLst/>
                <a:latin typeface="Arial" charset="0"/>
                <a:ea typeface="+mn-ea"/>
                <a:cs typeface="+mn-cs"/>
              </a:rPr>
              <a:t>Lectionary for Mass</a:t>
            </a:r>
            <a:r>
              <a:rPr lang="en-US" sz="1200" kern="1200" dirty="0" smtClean="0">
                <a:solidFill>
                  <a:schemeClr val="tx1"/>
                </a:solidFill>
                <a:effectLst/>
                <a:latin typeface="Arial" charset="0"/>
                <a:ea typeface="+mn-ea"/>
                <a:cs typeface="+mn-cs"/>
              </a:rPr>
              <a:t>, in conjunction with learning experience 3.  </a:t>
            </a:r>
            <a:endParaRPr lang="en-US" dirty="0">
              <a:effectLst/>
            </a:endParaRPr>
          </a:p>
        </p:txBody>
      </p:sp>
    </p:spTree>
    <p:extLst>
      <p:ext uri="{BB962C8B-B14F-4D97-AF65-F5344CB8AC3E}">
        <p14:creationId xmlns:p14="http://schemas.microsoft.com/office/powerpoint/2010/main" val="19476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5095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Explain </a:t>
            </a:r>
            <a:r>
              <a:rPr lang="en-US" sz="1200" kern="1200" dirty="0" smtClean="0">
                <a:solidFill>
                  <a:schemeClr val="tx1"/>
                </a:solidFill>
                <a:effectLst/>
                <a:latin typeface="Arial" charset="0"/>
                <a:ea typeface="+mn-ea"/>
                <a:cs typeface="+mn-cs"/>
              </a:rPr>
              <a:t>to the students that John’s Gospel is used on some Sundays of Year B (since Mark is the shortest Gospel), and on selected Sundays of the Lenten and Easter seasons. Ask the class if they know what year of the Lectionary—A, B, or C—the Church is currently in. </a:t>
            </a:r>
          </a:p>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5095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12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If </a:t>
            </a:r>
            <a:r>
              <a:rPr lang="en-US" sz="1200" kern="1200" dirty="0" smtClean="0">
                <a:solidFill>
                  <a:schemeClr val="tx1"/>
                </a:solidFill>
                <a:effectLst/>
                <a:latin typeface="Arial" charset="0"/>
                <a:ea typeface="+mn-ea"/>
                <a:cs typeface="+mn-cs"/>
              </a:rPr>
              <a:t>you are showing this PowerPoint any time following the first Sunday of Advent, then the new cycle of readings has already begun. For example, year II of the weekday Lectionary begins following the first Sunday of </a:t>
            </a:r>
            <a:r>
              <a:rPr lang="en-US" sz="1200" kern="1200" dirty="0" smtClean="0">
                <a:solidFill>
                  <a:schemeClr val="tx1"/>
                </a:solidFill>
                <a:effectLst/>
                <a:latin typeface="Arial" charset="0"/>
                <a:ea typeface="+mn-ea"/>
                <a:cs typeface="+mn-cs"/>
              </a:rPr>
              <a:t>Advent </a:t>
            </a:r>
            <a:r>
              <a:rPr lang="en-US" sz="1200" kern="1200" dirty="0" smtClean="0">
                <a:solidFill>
                  <a:schemeClr val="tx1"/>
                </a:solidFill>
                <a:effectLst/>
                <a:latin typeface="Arial" charset="0"/>
                <a:ea typeface="+mn-ea"/>
                <a:cs typeface="+mn-cs"/>
              </a:rPr>
              <a:t>2015. </a:t>
            </a:r>
            <a:endParaRPr lang="en-US" dirty="0">
              <a:effectLst/>
            </a:endParaRPr>
          </a:p>
        </p:txBody>
      </p:sp>
    </p:spTree>
    <p:extLst>
      <p:ext uri="{BB962C8B-B14F-4D97-AF65-F5344CB8AC3E}">
        <p14:creationId xmlns:p14="http://schemas.microsoft.com/office/powerpoint/2010/main" val="335095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13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Ask </a:t>
            </a:r>
            <a:r>
              <a:rPr lang="en-US" sz="1200" kern="1200" dirty="0" smtClean="0">
                <a:solidFill>
                  <a:schemeClr val="tx1"/>
                </a:solidFill>
                <a:effectLst/>
                <a:latin typeface="Arial" charset="0"/>
                <a:ea typeface="+mn-ea"/>
                <a:cs typeface="+mn-cs"/>
              </a:rPr>
              <a:t>the students if they can think of other advantages to having a Lectionary in the Catholic Church. </a:t>
            </a:r>
            <a:endParaRPr lang="en-US" dirty="0">
              <a:effectLst/>
            </a:endParaRPr>
          </a:p>
        </p:txBody>
      </p:sp>
    </p:spTree>
    <p:extLst>
      <p:ext uri="{BB962C8B-B14F-4D97-AF65-F5344CB8AC3E}">
        <p14:creationId xmlns:p14="http://schemas.microsoft.com/office/powerpoint/2010/main" val="335095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F453B36-6F5C-402F-9D8D-CDB9A994B156}"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Invite the </a:t>
            </a:r>
            <a:r>
              <a:rPr lang="en-US" sz="1200" kern="1200" dirty="0" smtClean="0">
                <a:solidFill>
                  <a:schemeClr val="tx1"/>
                </a:solidFill>
                <a:effectLst/>
                <a:latin typeface="Arial" charset="0"/>
                <a:ea typeface="+mn-ea"/>
                <a:cs typeface="+mn-cs"/>
              </a:rPr>
              <a:t>students to brainstorm answers to this question before proceeding to the subsequent slides. For example, ask if they know how many readings are proclaimed, from what section of Sacred Scripture those readings are taken, where we find these readings collected, and/or how these readings were selected.</a:t>
            </a:r>
            <a:endParaRPr lang="en-US" dirty="0">
              <a:effectLst/>
            </a:endParaRPr>
          </a:p>
        </p:txBody>
      </p:sp>
    </p:spTree>
    <p:extLst>
      <p:ext uri="{BB962C8B-B14F-4D97-AF65-F5344CB8AC3E}">
        <p14:creationId xmlns:p14="http://schemas.microsoft.com/office/powerpoint/2010/main" val="8355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7CF4565-0C10-475C-AB6E-FBD75C27279F}" type="slidenum">
              <a:rPr lang="en-US" smtClean="0"/>
              <a:pPr/>
              <a:t>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If </a:t>
            </a:r>
            <a:r>
              <a:rPr lang="en-US" sz="1200" kern="1200" dirty="0" smtClean="0">
                <a:solidFill>
                  <a:schemeClr val="tx1"/>
                </a:solidFill>
                <a:effectLst/>
                <a:latin typeface="Arial" charset="0"/>
                <a:ea typeface="+mn-ea"/>
                <a:cs typeface="+mn-cs"/>
              </a:rPr>
              <a:t>you have a Lectionary in your classroom, pass it around for the students to examine.</a:t>
            </a:r>
            <a:endParaRPr lang="en-US" dirty="0">
              <a:effectLst/>
            </a:endParaRPr>
          </a:p>
        </p:txBody>
      </p:sp>
    </p:spTree>
    <p:extLst>
      <p:ext uri="{BB962C8B-B14F-4D97-AF65-F5344CB8AC3E}">
        <p14:creationId xmlns:p14="http://schemas.microsoft.com/office/powerpoint/2010/main" val="140312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341F7F8-25A2-4480-B28C-AA9113955A7A}"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Provide </a:t>
            </a:r>
            <a:r>
              <a:rPr lang="en-US" sz="1200" kern="1200" dirty="0" smtClean="0">
                <a:solidFill>
                  <a:schemeClr val="tx1"/>
                </a:solidFill>
                <a:effectLst/>
                <a:latin typeface="Arial" charset="0"/>
                <a:ea typeface="+mn-ea"/>
                <a:cs typeface="+mn-cs"/>
              </a:rPr>
              <a:t>further clarification of the Bible/Lectionary distinction, if needed.</a:t>
            </a:r>
            <a:endParaRPr lang="en-US" dirty="0">
              <a:effectLst/>
            </a:endParaRPr>
          </a:p>
        </p:txBody>
      </p:sp>
    </p:spTree>
    <p:extLst>
      <p:ext uri="{BB962C8B-B14F-4D97-AF65-F5344CB8AC3E}">
        <p14:creationId xmlns:p14="http://schemas.microsoft.com/office/powerpoint/2010/main" val="406320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101E07-2D44-4B51-9FF7-D1ABBA72E3B0}"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If </a:t>
            </a:r>
            <a:r>
              <a:rPr lang="en-US" sz="1200" kern="1200" dirty="0" smtClean="0">
                <a:solidFill>
                  <a:schemeClr val="tx1"/>
                </a:solidFill>
                <a:effectLst/>
                <a:latin typeface="Arial" charset="0"/>
                <a:ea typeface="+mn-ea"/>
                <a:cs typeface="+mn-cs"/>
              </a:rPr>
              <a:t>necessary, clarify that Vatican II was the event that brought many changes to the Church, most noticeably in the liturgy.</a:t>
            </a:r>
            <a:endParaRPr lang="en-US" dirty="0">
              <a:effectLst/>
            </a:endParaRPr>
          </a:p>
        </p:txBody>
      </p:sp>
    </p:spTree>
    <p:extLst>
      <p:ext uri="{BB962C8B-B14F-4D97-AF65-F5344CB8AC3E}">
        <p14:creationId xmlns:p14="http://schemas.microsoft.com/office/powerpoint/2010/main" val="11448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135A475-7D44-4833-9AA5-B98DE36E1FA0}"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Explain </a:t>
            </a:r>
            <a:r>
              <a:rPr lang="en-US" sz="1200" kern="1200" dirty="0" smtClean="0">
                <a:solidFill>
                  <a:schemeClr val="tx1"/>
                </a:solidFill>
                <a:effectLst/>
                <a:latin typeface="Arial" charset="0"/>
                <a:ea typeface="+mn-ea"/>
                <a:cs typeface="+mn-cs"/>
              </a:rPr>
              <a:t>to the students that the first reading is taken from the Hebrew Scriptures except during the Easter season, when the first reading is taken from the Acts of the Apostles. In the development of the Lectionary, the Gospel readings were selected first, and then Old Testament readings were selected to correspond with the Gospel readings based on a similarity in theme, teachings, or events.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5128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7084FDC-F7EF-4439-A842-3BABFA1656F5}"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Explain </a:t>
            </a:r>
            <a:r>
              <a:rPr lang="en-US" sz="1200" kern="1200" dirty="0" smtClean="0">
                <a:solidFill>
                  <a:schemeClr val="tx1"/>
                </a:solidFill>
                <a:effectLst/>
                <a:latin typeface="Arial" charset="0"/>
                <a:ea typeface="+mn-ea"/>
                <a:cs typeface="+mn-cs"/>
              </a:rPr>
              <a:t>that a responsorial psalm means that the assembly participates by singing a refrain in between the verses of the psalm. Tell the students that because the psalm is usually sung, many people forget that this actually is a Scripture reading. You may wish to have students think of psalms that are commonly used at liturgies in your school community or in their home parishes. You might also wish to play the recordings of some psalms that are frequently used in the school or parish community.</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8615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Notes: </a:t>
            </a:r>
            <a:r>
              <a:rPr lang="en-US" sz="1200" kern="1200" dirty="0" smtClean="0">
                <a:solidFill>
                  <a:schemeClr val="tx1"/>
                </a:solidFill>
                <a:effectLst/>
                <a:latin typeface="Arial" charset="0"/>
                <a:ea typeface="+mn-ea"/>
                <a:cs typeface="+mn-cs"/>
              </a:rPr>
              <a:t>Share </a:t>
            </a:r>
            <a:r>
              <a:rPr lang="en-US" sz="1200" kern="1200" dirty="0" smtClean="0">
                <a:solidFill>
                  <a:schemeClr val="tx1"/>
                </a:solidFill>
                <a:effectLst/>
                <a:latin typeface="Arial" charset="0"/>
                <a:ea typeface="+mn-ea"/>
                <a:cs typeface="+mn-cs"/>
              </a:rPr>
              <a:t>with the students that the Second Reading is generally taken from one of the epistles (letters). Because they are presented in a continuous fashion, these readings may or may not be thematically related to the Old Testament reading or to the Gospel.</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 may wish to have students recall some examples of </a:t>
            </a:r>
            <a:r>
              <a:rPr lang="en-US" sz="1200" kern="1200" dirty="0" smtClean="0">
                <a:solidFill>
                  <a:schemeClr val="tx1"/>
                </a:solidFill>
                <a:effectLst/>
                <a:latin typeface="Arial" charset="0"/>
                <a:ea typeface="+mn-ea"/>
                <a:cs typeface="+mn-cs"/>
              </a:rPr>
              <a:t>epistles—Romans</a:t>
            </a:r>
            <a:r>
              <a:rPr lang="en-US" sz="1200" kern="1200" dirty="0" smtClean="0">
                <a:solidFill>
                  <a:schemeClr val="tx1"/>
                </a:solidFill>
                <a:effectLst/>
                <a:latin typeface="Arial" charset="0"/>
                <a:ea typeface="+mn-ea"/>
                <a:cs typeface="+mn-cs"/>
              </a:rPr>
              <a:t>, Corinthians, Colossians, etc.</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5095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50954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29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ext Placeholder 4"/>
          <p:cNvSpPr>
            <a:spLocks noGrp="1"/>
          </p:cNvSpPr>
          <p:nvPr>
            <p:ph type="body" sz="quarter" idx="12" hasCustomPrompt="1"/>
          </p:nvPr>
        </p:nvSpPr>
        <p:spPr>
          <a:xfrm>
            <a:off x="7467600" y="6019800"/>
            <a:ext cx="1295400" cy="152400"/>
          </a:xfrm>
        </p:spPr>
        <p:txBody>
          <a:bodyPr>
            <a:noAutofit/>
          </a:bodyPr>
          <a:lstStyle>
            <a:lvl1pPr marL="0" indent="0">
              <a:buFontTx/>
              <a:buNone/>
              <a:defRPr sz="800"/>
            </a:lvl1pPr>
          </a:lstStyle>
          <a:p>
            <a:pPr>
              <a:defRPr/>
            </a:pPr>
            <a:r>
              <a:rPr lang="en-US" dirty="0" smtClean="0"/>
              <a:t>Document #: TX000000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174DD-0A7C-4E43-A7F1-A9352066A8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B3152-2CAA-489E-A4B9-B4E234702B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74B11-1131-47BF-A1EA-20D3CFFE54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283B3-1FBD-4CC0-B434-8093E88EE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0AC500-17B0-4036-80A3-1CE2691823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FA712A-49ED-4D2B-8F49-A0DD56050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CA38F2-15D0-4478-A507-BE90CD0F10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0D61A4-7BC0-4D69-A5A0-886F0554C6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CD283-E662-481B-A841-356D642A2A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C0EEE4-B1FF-4A42-9919-29548DB518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219200" y="2514600"/>
            <a:ext cx="7772400" cy="1470025"/>
          </a:xfrm>
        </p:spPr>
        <p:txBody>
          <a:bodyPr/>
          <a:lstStyle/>
          <a:p>
            <a:pPr eaLnBrk="1" hangingPunct="1"/>
            <a:r>
              <a:rPr lang="en-US" b="1" dirty="0"/>
              <a:t>The Liturgy of the Word </a:t>
            </a:r>
            <a:r>
              <a:rPr lang="en-US" b="1" dirty="0" smtClean="0"/>
              <a:t/>
            </a:r>
            <a:br>
              <a:rPr lang="en-US" b="1" dirty="0" smtClean="0"/>
            </a:br>
            <a:r>
              <a:rPr lang="en-US" b="1" dirty="0" smtClean="0"/>
              <a:t>and </a:t>
            </a:r>
            <a:r>
              <a:rPr lang="en-US" b="1" dirty="0"/>
              <a:t>the Lectionary </a:t>
            </a:r>
            <a:endParaRPr lang="en-US" b="1" dirty="0" smtClean="0">
              <a:solidFill>
                <a:schemeClr val="tx1"/>
              </a:solidFill>
            </a:endParaRPr>
          </a:p>
        </p:txBody>
      </p:sp>
      <p:sp>
        <p:nvSpPr>
          <p:cNvPr id="2052" name="Text Box 6"/>
          <p:cNvSpPr txBox="1">
            <a:spLocks noChangeArrowheads="1"/>
          </p:cNvSpPr>
          <p:nvPr/>
        </p:nvSpPr>
        <p:spPr bwMode="auto">
          <a:xfrm>
            <a:off x="7467600" y="6019800"/>
            <a:ext cx="1524000" cy="214313"/>
          </a:xfrm>
          <a:prstGeom prst="rect">
            <a:avLst/>
          </a:prstGeom>
          <a:noFill/>
          <a:ln w="9525">
            <a:noFill/>
            <a:miter lim="800000"/>
            <a:headEnd/>
            <a:tailEnd/>
          </a:ln>
        </p:spPr>
        <p:txBody>
          <a:bodyPr>
            <a:spAutoFit/>
          </a:bodyPr>
          <a:lstStyle/>
          <a:p>
            <a:r>
              <a:rPr lang="en-US" sz="800" dirty="0">
                <a:solidFill>
                  <a:schemeClr val="bg2"/>
                </a:solidFill>
              </a:rPr>
              <a:t>Document #: </a:t>
            </a:r>
            <a:r>
              <a:rPr lang="en-US" sz="800" dirty="0" smtClean="0">
                <a:solidFill>
                  <a:schemeClr val="bg2"/>
                </a:solidFill>
              </a:rPr>
              <a:t>TX004715</a:t>
            </a:r>
            <a:endParaRPr lang="en-US" sz="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447800" y="77218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The Liturgy of the Word </a:t>
            </a:r>
            <a:r>
              <a:rPr lang="en-US" sz="2800" b="1" dirty="0">
                <a:solidFill>
                  <a:srgbClr val="3366FF"/>
                </a:solidFill>
              </a:rPr>
              <a:t>Today </a:t>
            </a:r>
          </a:p>
        </p:txBody>
      </p:sp>
      <p:sp>
        <p:nvSpPr>
          <p:cNvPr id="6" name="Text Box 6"/>
          <p:cNvSpPr txBox="1">
            <a:spLocks noChangeArrowheads="1"/>
          </p:cNvSpPr>
          <p:nvPr/>
        </p:nvSpPr>
        <p:spPr bwMode="auto">
          <a:xfrm>
            <a:off x="1295400" y="1639431"/>
            <a:ext cx="6934200" cy="2246769"/>
          </a:xfrm>
          <a:prstGeom prst="rect">
            <a:avLst/>
          </a:prstGeom>
          <a:noFill/>
          <a:ln w="9525">
            <a:noFill/>
            <a:miter lim="800000"/>
            <a:headEnd/>
            <a:tailEnd/>
          </a:ln>
        </p:spPr>
        <p:txBody>
          <a:bodyPr wrap="square">
            <a:spAutoFit/>
          </a:bodyPr>
          <a:lstStyle/>
          <a:p>
            <a:r>
              <a:rPr lang="en-US" sz="2000" dirty="0"/>
              <a:t>The Liturgy of the Word culminates in the proclamation of a reading from one of the four Gospels</a:t>
            </a:r>
            <a:r>
              <a:rPr lang="en-US" sz="2000" dirty="0" smtClean="0"/>
              <a:t>.</a:t>
            </a:r>
          </a:p>
          <a:p>
            <a:endParaRPr lang="en-US" sz="2000" dirty="0"/>
          </a:p>
          <a:p>
            <a:pPr marL="342900" lvl="0" indent="-342900">
              <a:buFont typeface="Arial"/>
              <a:buChar char="•"/>
            </a:pPr>
            <a:r>
              <a:rPr lang="en-US" sz="2000" dirty="0" smtClean="0"/>
              <a:t>Matthew</a:t>
            </a:r>
            <a:endParaRPr lang="en-US" sz="2000" dirty="0"/>
          </a:p>
          <a:p>
            <a:pPr marL="342900" lvl="0" indent="-342900">
              <a:buFont typeface="Arial"/>
              <a:buChar char="•"/>
            </a:pPr>
            <a:r>
              <a:rPr lang="en-US" sz="2000" dirty="0" smtClean="0"/>
              <a:t>Mark</a:t>
            </a:r>
            <a:endParaRPr lang="en-US" sz="2000" dirty="0"/>
          </a:p>
          <a:p>
            <a:pPr marL="342900" lvl="0" indent="-342900">
              <a:buFont typeface="Arial"/>
              <a:buChar char="•"/>
            </a:pPr>
            <a:r>
              <a:rPr lang="en-US" sz="2000" dirty="0"/>
              <a:t>Luke</a:t>
            </a:r>
          </a:p>
          <a:p>
            <a:pPr marL="342900" lvl="0" indent="-342900">
              <a:buFont typeface="Arial"/>
              <a:buChar char="•"/>
            </a:pPr>
            <a:r>
              <a:rPr lang="en-US" sz="2000" dirty="0"/>
              <a:t>John</a:t>
            </a:r>
          </a:p>
        </p:txBody>
      </p:sp>
      <p:sp>
        <p:nvSpPr>
          <p:cNvPr id="8" name="Text Box 10"/>
          <p:cNvSpPr txBox="1">
            <a:spLocks noChangeArrowheads="1"/>
          </p:cNvSpPr>
          <p:nvPr/>
        </p:nvSpPr>
        <p:spPr bwMode="auto">
          <a:xfrm>
            <a:off x="3352800" y="60960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Vibe Images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12" name="Text Box 6"/>
          <p:cNvSpPr txBox="1">
            <a:spLocks noChangeArrowheads="1"/>
          </p:cNvSpPr>
          <p:nvPr/>
        </p:nvSpPr>
        <p:spPr bwMode="auto">
          <a:xfrm>
            <a:off x="457200" y="4391561"/>
            <a:ext cx="24384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a:buChar char="•"/>
            </a:pPr>
            <a:r>
              <a:rPr lang="en-US" sz="2000" dirty="0"/>
              <a:t>First Reading</a:t>
            </a:r>
          </a:p>
          <a:p>
            <a:pPr marL="342900" lvl="0" indent="-342900">
              <a:buFont typeface="Arial"/>
              <a:buChar char="•"/>
            </a:pPr>
            <a:r>
              <a:rPr lang="en-US" sz="2000" dirty="0"/>
              <a:t>Psalm</a:t>
            </a:r>
          </a:p>
          <a:p>
            <a:pPr marL="342900" lvl="0" indent="-342900">
              <a:buFont typeface="Arial"/>
              <a:buChar char="•"/>
            </a:pPr>
            <a:r>
              <a:rPr lang="en-US" sz="2000" dirty="0"/>
              <a:t>Second Reading</a:t>
            </a:r>
          </a:p>
          <a:p>
            <a:pPr marL="342900" lvl="0" indent="-342900">
              <a:buFont typeface="Arial"/>
              <a:buChar char="•"/>
            </a:pPr>
            <a:r>
              <a:rPr lang="en-US" sz="2000" b="1" dirty="0">
                <a:solidFill>
                  <a:srgbClr val="3366FF"/>
                </a:solidFill>
              </a:rPr>
              <a:t>Gospel</a:t>
            </a:r>
          </a:p>
        </p:txBody>
      </p:sp>
      <p:pic>
        <p:nvPicPr>
          <p:cNvPr id="2" name="Picture 1" descr="Slide 10_shutterstock_174036275.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16" b="100000" l="0" r="100000"/>
                    </a14:imgEffect>
                  </a14:imgLayer>
                </a14:imgProps>
              </a:ext>
              <a:ext uri="{28A0092B-C50C-407E-A947-70E740481C1C}">
                <a14:useLocalDpi xmlns:a14="http://schemas.microsoft.com/office/drawing/2010/main" val="0"/>
              </a:ext>
            </a:extLst>
          </a:blip>
          <a:srcRect t="5493"/>
          <a:stretch/>
        </p:blipFill>
        <p:spPr>
          <a:xfrm>
            <a:off x="3352800" y="2438400"/>
            <a:ext cx="5805282" cy="3657600"/>
          </a:xfrm>
          <a:prstGeom prst="rect">
            <a:avLst/>
          </a:prstGeom>
        </p:spPr>
      </p:pic>
    </p:spTree>
    <p:extLst>
      <p:ext uri="{BB962C8B-B14F-4D97-AF65-F5344CB8AC3E}">
        <p14:creationId xmlns:p14="http://schemas.microsoft.com/office/powerpoint/2010/main" val="1534458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524000" y="91440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Organization of Readings: </a:t>
            </a:r>
            <a:r>
              <a:rPr lang="en-US" sz="2800" b="1" dirty="0">
                <a:solidFill>
                  <a:srgbClr val="3366FF"/>
                </a:solidFill>
              </a:rPr>
              <a:t>Sundays </a:t>
            </a:r>
          </a:p>
        </p:txBody>
      </p:sp>
      <p:sp>
        <p:nvSpPr>
          <p:cNvPr id="9" name="Text Box 6"/>
          <p:cNvSpPr txBox="1">
            <a:spLocks noChangeArrowheads="1"/>
          </p:cNvSpPr>
          <p:nvPr/>
        </p:nvSpPr>
        <p:spPr bwMode="auto">
          <a:xfrm>
            <a:off x="5105400" y="2008525"/>
            <a:ext cx="3657600" cy="3477875"/>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Sunday readings are arranged in a 3-year cycle. </a:t>
            </a:r>
            <a:endParaRPr lang="en-US" sz="2000" dirty="0" smtClean="0"/>
          </a:p>
          <a:p>
            <a:pPr lvl="0"/>
            <a:endParaRPr lang="en-US" sz="2000" dirty="0"/>
          </a:p>
          <a:p>
            <a:pPr marL="342900" lvl="0" indent="-342900">
              <a:buFont typeface="Arial"/>
              <a:buChar char="•"/>
            </a:pPr>
            <a:r>
              <a:rPr lang="en-US" sz="2000" dirty="0"/>
              <a:t>In Year A, primarily from Matthew</a:t>
            </a:r>
            <a:r>
              <a:rPr lang="en-US" sz="2000" dirty="0" smtClean="0"/>
              <a:t>.</a:t>
            </a:r>
          </a:p>
          <a:p>
            <a:pPr lvl="0"/>
            <a:endParaRPr lang="en-US" sz="2000" dirty="0"/>
          </a:p>
          <a:p>
            <a:pPr marL="342900" lvl="0" indent="-342900">
              <a:buFont typeface="Arial"/>
              <a:buChar char="•"/>
            </a:pPr>
            <a:r>
              <a:rPr lang="en-US" sz="2000" dirty="0"/>
              <a:t>In Year B, primarily from Mark</a:t>
            </a:r>
            <a:r>
              <a:rPr lang="en-US" sz="2000" dirty="0" smtClean="0"/>
              <a:t>.</a:t>
            </a:r>
          </a:p>
          <a:p>
            <a:pPr lvl="0"/>
            <a:endParaRPr lang="en-US" sz="2000" dirty="0"/>
          </a:p>
          <a:p>
            <a:pPr marL="342900" lvl="0" indent="-342900">
              <a:buFont typeface="Arial"/>
              <a:buChar char="•"/>
            </a:pPr>
            <a:r>
              <a:rPr lang="en-US" sz="2000" dirty="0"/>
              <a:t>In Year C, primarily from Luke. </a:t>
            </a:r>
          </a:p>
        </p:txBody>
      </p:sp>
      <p:pic>
        <p:nvPicPr>
          <p:cNvPr id="4" name="Picture 3" descr="Slide 11_shutterstock_821450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057400"/>
            <a:ext cx="5097833" cy="32504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 Box 10"/>
          <p:cNvSpPr txBox="1">
            <a:spLocks noChangeArrowheads="1"/>
          </p:cNvSpPr>
          <p:nvPr/>
        </p:nvSpPr>
        <p:spPr bwMode="auto">
          <a:xfrm>
            <a:off x="2895600" y="52578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Renata</a:t>
            </a: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Sedmakova</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Tree>
    <p:extLst>
      <p:ext uri="{BB962C8B-B14F-4D97-AF65-F5344CB8AC3E}">
        <p14:creationId xmlns:p14="http://schemas.microsoft.com/office/powerpoint/2010/main" val="78354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838200" y="99060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a:t>Organization of Readings: </a:t>
            </a:r>
            <a:r>
              <a:rPr lang="en-US" sz="2800" b="1" dirty="0">
                <a:solidFill>
                  <a:srgbClr val="3366FF"/>
                </a:solidFill>
              </a:rPr>
              <a:t>Weekdays </a:t>
            </a:r>
          </a:p>
        </p:txBody>
      </p:sp>
      <p:sp>
        <p:nvSpPr>
          <p:cNvPr id="9" name="Text Box 6"/>
          <p:cNvSpPr txBox="1">
            <a:spLocks noChangeArrowheads="1"/>
          </p:cNvSpPr>
          <p:nvPr/>
        </p:nvSpPr>
        <p:spPr bwMode="auto">
          <a:xfrm>
            <a:off x="5181600" y="2243078"/>
            <a:ext cx="3733800" cy="286232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weekday readings in the </a:t>
            </a:r>
            <a:r>
              <a:rPr lang="en-US" sz="2000" dirty="0" smtClean="0"/>
              <a:t>Lectionary </a:t>
            </a:r>
            <a:r>
              <a:rPr lang="en-US" sz="2000" dirty="0"/>
              <a:t>are arranged in a 2-year cycle</a:t>
            </a:r>
            <a:r>
              <a:rPr lang="en-US" sz="2000" dirty="0" smtClean="0"/>
              <a:t>.</a:t>
            </a:r>
          </a:p>
          <a:p>
            <a:pPr lvl="0"/>
            <a:endParaRPr lang="en-US" sz="2000" dirty="0"/>
          </a:p>
          <a:p>
            <a:pPr marL="342900" lvl="0" indent="-342900">
              <a:buFont typeface="Arial"/>
              <a:buChar char="•"/>
            </a:pPr>
            <a:r>
              <a:rPr lang="en-US" sz="2000" dirty="0"/>
              <a:t>Odd-numbered years are year I</a:t>
            </a:r>
            <a:r>
              <a:rPr lang="en-US" sz="2000" dirty="0" smtClean="0"/>
              <a:t>.</a:t>
            </a:r>
          </a:p>
          <a:p>
            <a:pPr lvl="0"/>
            <a:endParaRPr lang="en-US" sz="2000" dirty="0"/>
          </a:p>
          <a:p>
            <a:pPr marL="342900" lvl="0" indent="-342900">
              <a:buFont typeface="Arial"/>
              <a:buChar char="•"/>
            </a:pPr>
            <a:r>
              <a:rPr lang="en-US" sz="2000" dirty="0"/>
              <a:t>Even-numbered years are year II.</a:t>
            </a:r>
          </a:p>
        </p:txBody>
      </p:sp>
      <p:pic>
        <p:nvPicPr>
          <p:cNvPr id="2" name="Picture 1" descr="Slide 12_shutterstock_1685958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057400"/>
            <a:ext cx="5252336" cy="350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 Box 10"/>
          <p:cNvSpPr txBox="1">
            <a:spLocks noChangeArrowheads="1"/>
          </p:cNvSpPr>
          <p:nvPr/>
        </p:nvSpPr>
        <p:spPr bwMode="auto">
          <a:xfrm>
            <a:off x="3657599" y="54864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vivver</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Tree>
    <p:extLst>
      <p:ext uri="{BB962C8B-B14F-4D97-AF65-F5344CB8AC3E}">
        <p14:creationId xmlns:p14="http://schemas.microsoft.com/office/powerpoint/2010/main" val="404109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447800" y="92458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Advantages of the Lectionary? </a:t>
            </a:r>
            <a:endParaRPr lang="en-US" sz="2800" b="1" dirty="0">
              <a:solidFill>
                <a:srgbClr val="FF0000"/>
              </a:solidFill>
            </a:endParaRPr>
          </a:p>
        </p:txBody>
      </p:sp>
      <p:sp>
        <p:nvSpPr>
          <p:cNvPr id="8" name="Text Box 10"/>
          <p:cNvSpPr txBox="1">
            <a:spLocks noChangeArrowheads="1"/>
          </p:cNvSpPr>
          <p:nvPr/>
        </p:nvSpPr>
        <p:spPr bwMode="auto">
          <a:xfrm>
            <a:off x="4724400" y="57912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Natursports</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9" name="Text Box 6"/>
          <p:cNvSpPr txBox="1">
            <a:spLocks noChangeArrowheads="1"/>
          </p:cNvSpPr>
          <p:nvPr/>
        </p:nvSpPr>
        <p:spPr bwMode="auto">
          <a:xfrm>
            <a:off x="685800" y="2087701"/>
            <a:ext cx="55626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Exposes us to a wide variety of readings</a:t>
            </a:r>
            <a:r>
              <a:rPr lang="en-US" sz="2000" dirty="0" smtClean="0"/>
              <a:t>.</a:t>
            </a:r>
          </a:p>
          <a:p>
            <a:pPr lvl="0"/>
            <a:endParaRPr lang="en-US" sz="2000" dirty="0"/>
          </a:p>
          <a:p>
            <a:pPr marL="342900" lvl="0" indent="-342900">
              <a:buFont typeface="Arial"/>
              <a:buChar char="•"/>
            </a:pPr>
            <a:r>
              <a:rPr lang="en-US" sz="2000" dirty="0"/>
              <a:t>Challenges us with readings </a:t>
            </a:r>
            <a:r>
              <a:rPr lang="en-US" sz="2000" dirty="0" smtClean="0"/>
              <a:t/>
            </a:r>
            <a:br>
              <a:rPr lang="en-US" sz="2000" dirty="0" smtClean="0"/>
            </a:br>
            <a:r>
              <a:rPr lang="en-US" sz="2000" dirty="0" smtClean="0"/>
              <a:t>we </a:t>
            </a:r>
            <a:r>
              <a:rPr lang="en-US" sz="2000" dirty="0"/>
              <a:t>might otherwise ignore </a:t>
            </a:r>
            <a:r>
              <a:rPr lang="en-US" sz="2000" dirty="0" smtClean="0"/>
              <a:t/>
            </a:r>
            <a:br>
              <a:rPr lang="en-US" sz="2000" dirty="0" smtClean="0"/>
            </a:br>
            <a:r>
              <a:rPr lang="en-US" sz="2000" dirty="0" smtClean="0"/>
              <a:t>as </a:t>
            </a:r>
            <a:r>
              <a:rPr lang="en-US" sz="2000" dirty="0"/>
              <a:t>too difficult or problematic</a:t>
            </a:r>
            <a:r>
              <a:rPr lang="en-US" sz="2000" dirty="0" smtClean="0"/>
              <a:t>.</a:t>
            </a:r>
          </a:p>
          <a:p>
            <a:pPr lvl="0"/>
            <a:endParaRPr lang="en-US" sz="2000" dirty="0"/>
          </a:p>
          <a:p>
            <a:pPr marL="342900" lvl="0" indent="-342900">
              <a:buFont typeface="Arial"/>
              <a:buChar char="•"/>
            </a:pPr>
            <a:r>
              <a:rPr lang="en-US" sz="2000" dirty="0"/>
              <a:t>Ensures that we will hear </a:t>
            </a:r>
            <a:r>
              <a:rPr lang="en-US" sz="2000" dirty="0" smtClean="0"/>
              <a:t/>
            </a:r>
            <a:br>
              <a:rPr lang="en-US" sz="2000" dirty="0" smtClean="0"/>
            </a:br>
            <a:r>
              <a:rPr lang="en-US" sz="2000" dirty="0" smtClean="0"/>
              <a:t>God’s </a:t>
            </a:r>
            <a:r>
              <a:rPr lang="en-US" sz="2000" dirty="0"/>
              <a:t>saving message of </a:t>
            </a:r>
            <a:r>
              <a:rPr lang="en-US" sz="2000" dirty="0" smtClean="0"/>
              <a:t/>
            </a:r>
            <a:br>
              <a:rPr lang="en-US" sz="2000" dirty="0" smtClean="0"/>
            </a:br>
            <a:r>
              <a:rPr lang="en-US" sz="2000" dirty="0" smtClean="0"/>
              <a:t>love </a:t>
            </a:r>
            <a:r>
              <a:rPr lang="en-US" sz="2000" dirty="0"/>
              <a:t>as expressed in both </a:t>
            </a:r>
            <a:r>
              <a:rPr lang="en-US" sz="2000" dirty="0" smtClean="0"/>
              <a:t/>
            </a:r>
            <a:br>
              <a:rPr lang="en-US" sz="2000" dirty="0" smtClean="0"/>
            </a:br>
            <a:r>
              <a:rPr lang="en-US" sz="2000" dirty="0" smtClean="0"/>
              <a:t>Testaments</a:t>
            </a:r>
            <a:r>
              <a:rPr lang="en-US" sz="2000" dirty="0"/>
              <a:t>.</a:t>
            </a:r>
          </a:p>
        </p:txBody>
      </p:sp>
      <p:pic>
        <p:nvPicPr>
          <p:cNvPr id="2" name="Picture 1" descr="Slide 13_shutterstock_9274663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971800"/>
            <a:ext cx="41148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106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1676400" y="838200"/>
            <a:ext cx="5943600" cy="523220"/>
          </a:xfrm>
          <a:prstGeom prst="rect">
            <a:avLst/>
          </a:prstGeom>
          <a:noFill/>
          <a:ln w="9525">
            <a:noFill/>
            <a:miter lim="800000"/>
            <a:headEnd/>
            <a:tailEnd/>
          </a:ln>
        </p:spPr>
        <p:txBody>
          <a:bodyPr>
            <a:spAutoFit/>
          </a:bodyPr>
          <a:lstStyle/>
          <a:p>
            <a:pPr algn="ctr">
              <a:spcBef>
                <a:spcPct val="50000"/>
              </a:spcBef>
            </a:pPr>
            <a:r>
              <a:rPr lang="en-US" sz="2800" b="1" dirty="0"/>
              <a:t>The Liturgy of the Word </a:t>
            </a:r>
          </a:p>
        </p:txBody>
      </p:sp>
      <p:sp>
        <p:nvSpPr>
          <p:cNvPr id="2" name="Text Box 11"/>
          <p:cNvSpPr txBox="1">
            <a:spLocks noChangeArrowheads="1"/>
          </p:cNvSpPr>
          <p:nvPr/>
        </p:nvSpPr>
        <p:spPr bwMode="auto">
          <a:xfrm>
            <a:off x="1828800" y="1828800"/>
            <a:ext cx="5943600" cy="707886"/>
          </a:xfrm>
          <a:prstGeom prst="rect">
            <a:avLst/>
          </a:prstGeom>
          <a:noFill/>
          <a:ln w="9525">
            <a:noFill/>
            <a:miter lim="800000"/>
            <a:headEnd/>
            <a:tailEnd/>
          </a:ln>
        </p:spPr>
        <p:txBody>
          <a:bodyPr wrap="square" lIns="0" rIns="0">
            <a:spAutoFit/>
          </a:bodyPr>
          <a:lstStyle/>
          <a:p>
            <a:r>
              <a:rPr lang="en-US" sz="2000" dirty="0"/>
              <a:t>What do you know about the readings proclaimed during the Liturgy of the Word? </a:t>
            </a:r>
            <a:endParaRPr lang="en-US" sz="2000" dirty="0">
              <a:effectLst/>
            </a:endParaRPr>
          </a:p>
        </p:txBody>
      </p:sp>
      <p:sp>
        <p:nvSpPr>
          <p:cNvPr id="8" name="Text Box 10"/>
          <p:cNvSpPr txBox="1">
            <a:spLocks noChangeArrowheads="1"/>
          </p:cNvSpPr>
          <p:nvPr/>
        </p:nvSpPr>
        <p:spPr bwMode="auto">
          <a:xfrm>
            <a:off x="1447800" y="6400800"/>
            <a:ext cx="2362200"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Cody Wheeler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12" name="Picture 11" descr="Slide 2_shutterstock_155035886.jpg"/>
          <p:cNvPicPr>
            <a:picLocks noChangeAspect="1"/>
          </p:cNvPicPr>
          <p:nvPr/>
        </p:nvPicPr>
        <p:blipFill rotWithShape="1">
          <a:blip r:embed="rId4" cstate="print">
            <a:extLst>
              <a:ext uri="{28A0092B-C50C-407E-A947-70E740481C1C}">
                <a14:useLocalDpi xmlns:a14="http://schemas.microsoft.com/office/drawing/2010/main" val="0"/>
              </a:ext>
            </a:extLst>
          </a:blip>
          <a:srcRect t="12881"/>
          <a:stretch/>
        </p:blipFill>
        <p:spPr>
          <a:xfrm>
            <a:off x="1581986" y="2971801"/>
            <a:ext cx="6114214"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838200" y="1703725"/>
            <a:ext cx="4191000" cy="3477875"/>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During a Sunday liturgy, a solemnity, or a major feast, four readings from Sacred Scripture are proclaimed</a:t>
            </a:r>
            <a:r>
              <a:rPr lang="en-US" sz="2000" dirty="0" smtClean="0"/>
              <a:t>.</a:t>
            </a:r>
          </a:p>
          <a:p>
            <a:pPr lvl="0"/>
            <a:endParaRPr lang="en-US" sz="2000" dirty="0"/>
          </a:p>
          <a:p>
            <a:pPr marL="342900" lvl="0" indent="-342900">
              <a:buFont typeface="Arial"/>
              <a:buChar char="•"/>
            </a:pPr>
            <a:r>
              <a:rPr lang="en-US" sz="2000" dirty="0"/>
              <a:t>At a weekday liturgy, three readings are proclaimed</a:t>
            </a:r>
            <a:r>
              <a:rPr lang="en-US" sz="2000" dirty="0" smtClean="0"/>
              <a:t>.</a:t>
            </a:r>
          </a:p>
          <a:p>
            <a:pPr lvl="0"/>
            <a:endParaRPr lang="en-US" sz="2000" dirty="0"/>
          </a:p>
          <a:p>
            <a:pPr marL="342900" lvl="0" indent="-342900">
              <a:buFont typeface="Arial"/>
              <a:buChar char="•"/>
            </a:pPr>
            <a:r>
              <a:rPr lang="en-US" sz="2000" dirty="0"/>
              <a:t>These readings are organized and collected into a book called a Lectionary.</a:t>
            </a:r>
          </a:p>
        </p:txBody>
      </p:sp>
      <p:sp>
        <p:nvSpPr>
          <p:cNvPr id="4101" name="TextBox 4"/>
          <p:cNvSpPr txBox="1">
            <a:spLocks noChangeArrowheads="1"/>
          </p:cNvSpPr>
          <p:nvPr/>
        </p:nvSpPr>
        <p:spPr bwMode="auto">
          <a:xfrm>
            <a:off x="1295400" y="762000"/>
            <a:ext cx="6553200" cy="523220"/>
          </a:xfrm>
          <a:prstGeom prst="rect">
            <a:avLst/>
          </a:prstGeom>
          <a:noFill/>
          <a:ln w="9525">
            <a:noFill/>
            <a:miter lim="800000"/>
            <a:headEnd/>
            <a:tailEnd/>
          </a:ln>
        </p:spPr>
        <p:txBody>
          <a:bodyPr wrap="square">
            <a:spAutoFit/>
          </a:bodyPr>
          <a:lstStyle/>
          <a:p>
            <a:pPr algn="ctr"/>
            <a:r>
              <a:rPr lang="en-US" sz="2800" b="1" dirty="0"/>
              <a:t>The </a:t>
            </a:r>
            <a:r>
              <a:rPr lang="en-US" sz="2800" b="1" dirty="0">
                <a:solidFill>
                  <a:srgbClr val="3366FF"/>
                </a:solidFill>
              </a:rPr>
              <a:t>Lectionary </a:t>
            </a:r>
          </a:p>
        </p:txBody>
      </p:sp>
      <p:sp>
        <p:nvSpPr>
          <p:cNvPr id="13" name="Text Box 10"/>
          <p:cNvSpPr txBox="1">
            <a:spLocks noChangeArrowheads="1"/>
          </p:cNvSpPr>
          <p:nvPr/>
        </p:nvSpPr>
        <p:spPr bwMode="auto">
          <a:xfrm rot="761643">
            <a:off x="7081403" y="5776048"/>
            <a:ext cx="2362200"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l </a:t>
            </a:r>
            <a:r>
              <a:rPr lang="en-US" sz="800" dirty="0" err="1">
                <a:solidFill>
                  <a:srgbClr val="7F7F7F"/>
                </a:solidFill>
                <a:latin typeface="Arial"/>
                <a:ea typeface="Calibri"/>
                <a:cs typeface="Arial"/>
              </a:rPr>
              <a:t>i</a:t>
            </a:r>
            <a:r>
              <a:rPr lang="en-US" sz="800" dirty="0">
                <a:solidFill>
                  <a:srgbClr val="7F7F7F"/>
                </a:solidFill>
                <a:latin typeface="Arial"/>
                <a:ea typeface="Calibri"/>
                <a:cs typeface="Arial"/>
              </a:rPr>
              <a:t> g h t p o e 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8" name="Picture 7" descr="Slide 3_shutterstock_145660250.jpg"/>
          <p:cNvPicPr>
            <a:picLocks noChangeAspect="1"/>
          </p:cNvPicPr>
          <p:nvPr/>
        </p:nvPicPr>
        <p:blipFill rotWithShape="1">
          <a:blip r:embed="rId4" cstate="print">
            <a:extLst>
              <a:ext uri="{28A0092B-C50C-407E-A947-70E740481C1C}">
                <a14:useLocalDpi xmlns:a14="http://schemas.microsoft.com/office/drawing/2010/main" val="0"/>
              </a:ext>
            </a:extLst>
          </a:blip>
          <a:srcRect r="20949"/>
          <a:stretch/>
        </p:blipFill>
        <p:spPr>
          <a:xfrm>
            <a:off x="4654525" y="1828800"/>
            <a:ext cx="4337075" cy="3657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990600" y="838200"/>
            <a:ext cx="7315200" cy="523220"/>
          </a:xfrm>
          <a:prstGeom prst="rect">
            <a:avLst/>
          </a:prstGeom>
          <a:noFill/>
          <a:ln w="9525">
            <a:noFill/>
            <a:miter lim="800000"/>
            <a:headEnd/>
            <a:tailEnd/>
          </a:ln>
        </p:spPr>
        <p:txBody>
          <a:bodyPr>
            <a:spAutoFit/>
          </a:bodyPr>
          <a:lstStyle/>
          <a:p>
            <a:pPr algn="ctr"/>
            <a:r>
              <a:rPr lang="en-US" sz="2800" b="1" dirty="0"/>
              <a:t>Facts about the </a:t>
            </a:r>
            <a:r>
              <a:rPr lang="en-US" sz="2800" b="1" dirty="0">
                <a:solidFill>
                  <a:srgbClr val="3366FF"/>
                </a:solidFill>
              </a:rPr>
              <a:t>Lectionary </a:t>
            </a:r>
          </a:p>
        </p:txBody>
      </p:sp>
      <p:sp>
        <p:nvSpPr>
          <p:cNvPr id="21" name="Text Box 6"/>
          <p:cNvSpPr txBox="1">
            <a:spLocks noChangeArrowheads="1"/>
          </p:cNvSpPr>
          <p:nvPr/>
        </p:nvSpPr>
        <p:spPr bwMode="auto">
          <a:xfrm>
            <a:off x="4572000" y="1828800"/>
            <a:ext cx="40386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Lectionary is</a:t>
            </a:r>
            <a:r>
              <a:rPr lang="en-US" sz="2000" i="1" dirty="0"/>
              <a:t> not</a:t>
            </a:r>
            <a:r>
              <a:rPr lang="en-US" sz="2000" dirty="0"/>
              <a:t> the Bible. </a:t>
            </a:r>
            <a:endParaRPr lang="en-US" sz="2000" dirty="0" smtClean="0"/>
          </a:p>
          <a:p>
            <a:pPr lvl="0"/>
            <a:endParaRPr lang="en-US" sz="2000" dirty="0"/>
          </a:p>
          <a:p>
            <a:pPr marL="342900" lvl="0" indent="-342900">
              <a:buFont typeface="Arial"/>
              <a:buChar char="•"/>
            </a:pPr>
            <a:r>
              <a:rPr lang="en-US" sz="2000" dirty="0"/>
              <a:t>The Lectionary is the collection of Scripture readings assigned to the Eucharistic liturgy for each day of the year. </a:t>
            </a:r>
            <a:endParaRPr lang="en-US" sz="2000" dirty="0" smtClean="0"/>
          </a:p>
          <a:p>
            <a:pPr lvl="0"/>
            <a:endParaRPr lang="en-US" sz="2000" dirty="0"/>
          </a:p>
          <a:p>
            <a:pPr marL="342900" lvl="0" indent="-342900">
              <a:buFont typeface="Arial"/>
              <a:buChar char="•"/>
            </a:pPr>
            <a:r>
              <a:rPr lang="en-US" sz="2000" dirty="0"/>
              <a:t>You will hear the same readings anywhere in the world. </a:t>
            </a:r>
          </a:p>
        </p:txBody>
      </p:sp>
      <p:pic>
        <p:nvPicPr>
          <p:cNvPr id="6" name="Picture 5" descr="Slide 4_iStock_57158_Medium.jpg"/>
          <p:cNvPicPr>
            <a:picLocks noChangeAspect="1"/>
          </p:cNvPicPr>
          <p:nvPr/>
        </p:nvPicPr>
        <p:blipFill rotWithShape="1">
          <a:blip r:embed="rId4" cstate="print">
            <a:extLst>
              <a:ext uri="{28A0092B-C50C-407E-A947-70E740481C1C}">
                <a14:useLocalDpi xmlns:a14="http://schemas.microsoft.com/office/drawing/2010/main" val="0"/>
              </a:ext>
            </a:extLst>
          </a:blip>
          <a:srcRect r="9279"/>
          <a:stretch/>
        </p:blipFill>
        <p:spPr>
          <a:xfrm>
            <a:off x="457200" y="1752600"/>
            <a:ext cx="4252784" cy="4000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 name="Text Box 10"/>
          <p:cNvSpPr txBox="1">
            <a:spLocks noChangeArrowheads="1"/>
          </p:cNvSpPr>
          <p:nvPr/>
        </p:nvSpPr>
        <p:spPr bwMode="auto">
          <a:xfrm>
            <a:off x="3048000" y="5721578"/>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iStock.com</a:t>
            </a:r>
            <a:r>
              <a:rPr lang="en-US" sz="800" dirty="0">
                <a:solidFill>
                  <a:srgbClr val="7F7F7F"/>
                </a:solidFill>
                <a:latin typeface="Arial"/>
                <a:ea typeface="Calibri"/>
                <a:cs typeface="Arial"/>
              </a:rPr>
              <a:t>/</a:t>
            </a:r>
            <a:r>
              <a:rPr lang="en-US" sz="800" dirty="0" err="1">
                <a:solidFill>
                  <a:srgbClr val="7F7F7F"/>
                </a:solidFill>
                <a:latin typeface="Arial"/>
                <a:ea typeface="Calibri"/>
                <a:cs typeface="Arial"/>
              </a:rPr>
              <a:t>stevehong</a:t>
            </a:r>
            <a:r>
              <a:rPr lang="en-US" sz="800" dirty="0">
                <a:solidFill>
                  <a:srgbClr val="7F7F7F"/>
                </a:solidFill>
                <a:latin typeface="Arial"/>
                <a:ea typeface="Calibri"/>
                <a:cs typeface="Arial"/>
              </a:rPr>
              <a:t> </a:t>
            </a:r>
            <a:endParaRPr lang="en-US" dirty="0">
              <a:solidFill>
                <a:srgbClr val="7F7F7F"/>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838200" y="1721584"/>
            <a:ext cx="7772400" cy="1631216"/>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bishops gathered at the Second Vatican Council asked for a comprehensive Lectionary</a:t>
            </a:r>
            <a:r>
              <a:rPr lang="en-US" sz="2000" dirty="0" smtClean="0"/>
              <a:t>.</a:t>
            </a:r>
          </a:p>
          <a:p>
            <a:pPr lvl="0"/>
            <a:r>
              <a:rPr lang="en-US" sz="2000" dirty="0" smtClean="0"/>
              <a:t> </a:t>
            </a:r>
            <a:endParaRPr lang="en-US" sz="2000" dirty="0"/>
          </a:p>
          <a:p>
            <a:pPr marL="342900" lvl="0" indent="-342900">
              <a:buFont typeface="Arial"/>
              <a:buChar char="•"/>
            </a:pPr>
            <a:r>
              <a:rPr lang="en-US" sz="2000" dirty="0"/>
              <a:t>Before Vatican II, there was a Lectionary, but it offered only a very limited selection of Scripture readings.</a:t>
            </a:r>
          </a:p>
        </p:txBody>
      </p:sp>
      <p:sp>
        <p:nvSpPr>
          <p:cNvPr id="6" name="Text Box 10"/>
          <p:cNvSpPr txBox="1">
            <a:spLocks noChangeArrowheads="1"/>
          </p:cNvSpPr>
          <p:nvPr/>
        </p:nvSpPr>
        <p:spPr bwMode="auto">
          <a:xfrm>
            <a:off x="3505199" y="65532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alessandro0770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6147" name="TextBox 4"/>
          <p:cNvSpPr txBox="1">
            <a:spLocks noChangeArrowheads="1"/>
          </p:cNvSpPr>
          <p:nvPr/>
        </p:nvSpPr>
        <p:spPr bwMode="auto">
          <a:xfrm>
            <a:off x="1752600" y="838200"/>
            <a:ext cx="5715000" cy="523220"/>
          </a:xfrm>
          <a:prstGeom prst="rect">
            <a:avLst/>
          </a:prstGeom>
          <a:noFill/>
          <a:ln w="9525">
            <a:noFill/>
            <a:miter lim="800000"/>
            <a:headEnd/>
            <a:tailEnd/>
          </a:ln>
        </p:spPr>
        <p:txBody>
          <a:bodyPr wrap="square">
            <a:spAutoFit/>
          </a:bodyPr>
          <a:lstStyle/>
          <a:p>
            <a:pPr algn="ctr"/>
            <a:r>
              <a:rPr lang="en-US" sz="2800" b="1" dirty="0"/>
              <a:t>Changes since </a:t>
            </a:r>
            <a:r>
              <a:rPr lang="en-US" sz="2800" b="1" dirty="0">
                <a:solidFill>
                  <a:srgbClr val="3366FF"/>
                </a:solidFill>
              </a:rPr>
              <a:t>Vatican II</a:t>
            </a:r>
            <a:r>
              <a:rPr lang="en-US" sz="2800" b="1" dirty="0"/>
              <a:t> </a:t>
            </a:r>
          </a:p>
        </p:txBody>
      </p:sp>
      <p:pic>
        <p:nvPicPr>
          <p:cNvPr id="9" name="Picture 8" descr="Slide 5_shutterstock_102154126.jpg"/>
          <p:cNvPicPr>
            <a:picLocks noChangeAspect="1"/>
          </p:cNvPicPr>
          <p:nvPr/>
        </p:nvPicPr>
        <p:blipFill rotWithShape="1">
          <a:blip r:embed="rId4" cstate="print">
            <a:extLst>
              <a:ext uri="{28A0092B-C50C-407E-A947-70E740481C1C}">
                <a14:useLocalDpi xmlns:a14="http://schemas.microsoft.com/office/drawing/2010/main" val="0"/>
              </a:ext>
            </a:extLst>
          </a:blip>
          <a:srcRect t="7344"/>
          <a:stretch/>
        </p:blipFill>
        <p:spPr>
          <a:xfrm>
            <a:off x="1981200" y="3388360"/>
            <a:ext cx="5370237" cy="331724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762000" y="762000"/>
            <a:ext cx="7720013" cy="523220"/>
          </a:xfrm>
          <a:prstGeom prst="rect">
            <a:avLst/>
          </a:prstGeom>
          <a:noFill/>
          <a:ln w="9525">
            <a:noFill/>
            <a:miter lim="800000"/>
            <a:headEnd/>
            <a:tailEnd/>
          </a:ln>
        </p:spPr>
        <p:txBody>
          <a:bodyPr>
            <a:spAutoFit/>
          </a:bodyPr>
          <a:lstStyle/>
          <a:p>
            <a:pPr algn="ctr">
              <a:spcBef>
                <a:spcPct val="50000"/>
              </a:spcBef>
            </a:pPr>
            <a:r>
              <a:rPr lang="en-US" sz="2800" b="1" dirty="0"/>
              <a:t>The Liturgy of the Word </a:t>
            </a:r>
            <a:r>
              <a:rPr lang="en-US" sz="2800" b="1" dirty="0">
                <a:solidFill>
                  <a:srgbClr val="3366FF"/>
                </a:solidFill>
              </a:rPr>
              <a:t>Today </a:t>
            </a:r>
          </a:p>
        </p:txBody>
      </p:sp>
      <p:sp>
        <p:nvSpPr>
          <p:cNvPr id="7172" name="Text Box 6"/>
          <p:cNvSpPr txBox="1">
            <a:spLocks noChangeArrowheads="1"/>
          </p:cNvSpPr>
          <p:nvPr/>
        </p:nvSpPr>
        <p:spPr bwMode="auto">
          <a:xfrm>
            <a:off x="1066800" y="0"/>
            <a:ext cx="762000"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7"/>
          <p:cNvSpPr txBox="1">
            <a:spLocks noChangeArrowheads="1"/>
          </p:cNvSpPr>
          <p:nvPr/>
        </p:nvSpPr>
        <p:spPr bwMode="auto">
          <a:xfrm>
            <a:off x="2057400" y="381000"/>
            <a:ext cx="1524000" cy="457200"/>
          </a:xfrm>
          <a:prstGeom prst="rect">
            <a:avLst/>
          </a:prstGeom>
          <a:noFill/>
          <a:ln w="9525">
            <a:noFill/>
            <a:miter lim="800000"/>
            <a:headEnd/>
            <a:tailEnd/>
          </a:ln>
        </p:spPr>
        <p:txBody>
          <a:bodyPr>
            <a:spAutoFit/>
          </a:bodyPr>
          <a:lstStyle/>
          <a:p>
            <a:pPr algn="ctr">
              <a:spcBef>
                <a:spcPct val="50000"/>
              </a:spcBef>
            </a:pPr>
            <a:endParaRPr lang="en-US" sz="2400"/>
          </a:p>
        </p:txBody>
      </p:sp>
      <p:sp>
        <p:nvSpPr>
          <p:cNvPr id="8" name="Text Box 6"/>
          <p:cNvSpPr txBox="1">
            <a:spLocks noChangeArrowheads="1"/>
          </p:cNvSpPr>
          <p:nvPr/>
        </p:nvSpPr>
        <p:spPr bwMode="auto">
          <a:xfrm>
            <a:off x="762000" y="1676400"/>
            <a:ext cx="7848600" cy="132343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First Reading is generally taken from the Hebrew Scriptures</a:t>
            </a:r>
            <a:r>
              <a:rPr lang="en-US" sz="2000" dirty="0" smtClean="0"/>
              <a:t>.</a:t>
            </a:r>
          </a:p>
          <a:p>
            <a:pPr lvl="0"/>
            <a:endParaRPr lang="en-US" sz="2000" dirty="0"/>
          </a:p>
          <a:p>
            <a:pPr marL="342900" lvl="0" indent="-342900">
              <a:buFont typeface="Arial"/>
              <a:buChar char="•"/>
            </a:pPr>
            <a:r>
              <a:rPr lang="en-US" sz="2000" dirty="0"/>
              <a:t>The First Reading is based upon its connection to the </a:t>
            </a:r>
            <a:r>
              <a:rPr lang="en-US" sz="2000" dirty="0" smtClean="0"/>
              <a:t/>
            </a:r>
            <a:br>
              <a:rPr lang="en-US" sz="2000" dirty="0" smtClean="0"/>
            </a:br>
            <a:r>
              <a:rPr lang="en-US" sz="2000" dirty="0" smtClean="0"/>
              <a:t>Gospel </a:t>
            </a:r>
            <a:r>
              <a:rPr lang="en-US" sz="2000" dirty="0"/>
              <a:t>reading.</a:t>
            </a:r>
          </a:p>
        </p:txBody>
      </p:sp>
      <p:sp>
        <p:nvSpPr>
          <p:cNvPr id="13" name="Text Box 10"/>
          <p:cNvSpPr txBox="1">
            <a:spLocks noChangeArrowheads="1"/>
          </p:cNvSpPr>
          <p:nvPr/>
        </p:nvSpPr>
        <p:spPr bwMode="auto">
          <a:xfrm>
            <a:off x="3733800" y="6261556"/>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Stephen </a:t>
            </a:r>
            <a:r>
              <a:rPr lang="en-US" sz="800" dirty="0" err="1">
                <a:solidFill>
                  <a:srgbClr val="7F7F7F"/>
                </a:solidFill>
                <a:latin typeface="Arial"/>
                <a:ea typeface="Calibri"/>
                <a:cs typeface="Arial"/>
              </a:rPr>
              <a:t>Orsillo</a:t>
            </a:r>
            <a:r>
              <a:rPr lang="en-US" sz="800" dirty="0">
                <a:solidFill>
                  <a:srgbClr val="7F7F7F"/>
                </a:solidFill>
                <a:latin typeface="Arial"/>
                <a:ea typeface="Calibri"/>
                <a:cs typeface="Arial"/>
              </a:rPr>
              <a:t>/</a:t>
            </a:r>
            <a:r>
              <a:rPr lang="en-US" sz="800" dirty="0" err="1">
                <a:solidFill>
                  <a:srgbClr val="7F7F7F"/>
                </a:solidFill>
                <a:latin typeface="Arial"/>
                <a:ea typeface="Calibri"/>
                <a:cs typeface="Arial"/>
              </a:rPr>
              <a:t>Shutterstock</a:t>
            </a:r>
            <a:endParaRPr lang="en-US" dirty="0">
              <a:solidFill>
                <a:srgbClr val="7F7F7F"/>
              </a:solidFill>
              <a:latin typeface="Arial"/>
              <a:cs typeface="Arial"/>
            </a:endParaRPr>
          </a:p>
        </p:txBody>
      </p:sp>
      <p:sp>
        <p:nvSpPr>
          <p:cNvPr id="15" name="Text Box 6"/>
          <p:cNvSpPr txBox="1">
            <a:spLocks noChangeArrowheads="1"/>
          </p:cNvSpPr>
          <p:nvPr/>
        </p:nvSpPr>
        <p:spPr bwMode="auto">
          <a:xfrm>
            <a:off x="533400" y="4391561"/>
            <a:ext cx="24384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a:buChar char="•"/>
            </a:pPr>
            <a:r>
              <a:rPr lang="en-US" sz="2000" b="1" dirty="0">
                <a:solidFill>
                  <a:srgbClr val="3366FF"/>
                </a:solidFill>
              </a:rPr>
              <a:t>First Reading</a:t>
            </a:r>
          </a:p>
          <a:p>
            <a:pPr marL="342900" lvl="0" indent="-342900">
              <a:buFont typeface="Arial"/>
              <a:buChar char="•"/>
            </a:pPr>
            <a:r>
              <a:rPr lang="en-US" sz="2000" dirty="0"/>
              <a:t>Psalm</a:t>
            </a:r>
          </a:p>
          <a:p>
            <a:pPr marL="342900" lvl="0" indent="-342900">
              <a:buFont typeface="Arial"/>
              <a:buChar char="•"/>
            </a:pPr>
            <a:r>
              <a:rPr lang="en-US" sz="2000" dirty="0"/>
              <a:t>Second Reading</a:t>
            </a:r>
          </a:p>
          <a:p>
            <a:pPr marL="342900" lvl="0" indent="-342900">
              <a:buFont typeface="Arial"/>
              <a:buChar char="•"/>
            </a:pPr>
            <a:r>
              <a:rPr lang="en-US" sz="2000" dirty="0"/>
              <a:t>Gospel</a:t>
            </a:r>
          </a:p>
        </p:txBody>
      </p:sp>
      <p:pic>
        <p:nvPicPr>
          <p:cNvPr id="11" name="Picture 10" descr="Slide 6_shutterstock_33772843.jpg"/>
          <p:cNvPicPr>
            <a:picLocks noChangeAspect="1"/>
          </p:cNvPicPr>
          <p:nvPr/>
        </p:nvPicPr>
        <p:blipFill rotWithShape="1">
          <a:blip r:embed="rId4" cstate="print">
            <a:extLst>
              <a:ext uri="{28A0092B-C50C-407E-A947-70E740481C1C}">
                <a14:useLocalDpi xmlns:a14="http://schemas.microsoft.com/office/drawing/2010/main" val="0"/>
              </a:ext>
            </a:extLst>
          </a:blip>
          <a:srcRect r="7581"/>
          <a:stretch/>
        </p:blipFill>
        <p:spPr>
          <a:xfrm>
            <a:off x="3662413" y="2674203"/>
            <a:ext cx="4968240" cy="35873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762000" y="924580"/>
            <a:ext cx="7848600" cy="523220"/>
          </a:xfrm>
          <a:prstGeom prst="rect">
            <a:avLst/>
          </a:prstGeom>
          <a:noFill/>
          <a:ln w="9525">
            <a:noFill/>
            <a:miter lim="800000"/>
            <a:headEnd/>
            <a:tailEnd/>
          </a:ln>
        </p:spPr>
        <p:txBody>
          <a:bodyPr>
            <a:spAutoFit/>
          </a:bodyPr>
          <a:lstStyle/>
          <a:p>
            <a:pPr algn="ctr">
              <a:spcBef>
                <a:spcPct val="50000"/>
              </a:spcBef>
            </a:pPr>
            <a:r>
              <a:rPr lang="en-US" sz="2800" b="1" dirty="0"/>
              <a:t>The Liturgy of the Word </a:t>
            </a:r>
            <a:r>
              <a:rPr lang="en-US" sz="2800" b="1" dirty="0">
                <a:solidFill>
                  <a:srgbClr val="3366FF"/>
                </a:solidFill>
              </a:rPr>
              <a:t>Today </a:t>
            </a:r>
          </a:p>
        </p:txBody>
      </p:sp>
      <p:sp>
        <p:nvSpPr>
          <p:cNvPr id="7" name="Text Box 6"/>
          <p:cNvSpPr txBox="1">
            <a:spLocks noChangeArrowheads="1"/>
          </p:cNvSpPr>
          <p:nvPr/>
        </p:nvSpPr>
        <p:spPr bwMode="auto">
          <a:xfrm>
            <a:off x="1143000" y="1752600"/>
            <a:ext cx="4495800" cy="193899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Following the First Reading, a selection from the Book of Psalms is proclaimed</a:t>
            </a:r>
            <a:r>
              <a:rPr lang="en-US" sz="2000" dirty="0" smtClean="0"/>
              <a:t>.</a:t>
            </a:r>
          </a:p>
          <a:p>
            <a:pPr lvl="0"/>
            <a:endParaRPr lang="en-US" sz="2000" dirty="0"/>
          </a:p>
          <a:p>
            <a:pPr marL="342900" lvl="0" indent="-342900">
              <a:buFont typeface="Arial"/>
              <a:buChar char="•"/>
            </a:pPr>
            <a:r>
              <a:rPr lang="en-US" sz="2000" dirty="0"/>
              <a:t>This is generally proclaimed as a responsorial psalm. </a:t>
            </a:r>
          </a:p>
        </p:txBody>
      </p:sp>
      <p:sp>
        <p:nvSpPr>
          <p:cNvPr id="14" name="Text Box 10"/>
          <p:cNvSpPr txBox="1">
            <a:spLocks noChangeArrowheads="1"/>
          </p:cNvSpPr>
          <p:nvPr/>
        </p:nvSpPr>
        <p:spPr bwMode="auto">
          <a:xfrm>
            <a:off x="5634789" y="6151679"/>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buburuzaproductions</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iStockphoto.com</a:t>
            </a:r>
            <a:endParaRPr lang="en-US" dirty="0">
              <a:solidFill>
                <a:srgbClr val="7F7F7F"/>
              </a:solidFill>
              <a:latin typeface="Arial"/>
              <a:cs typeface="Arial"/>
            </a:endParaRPr>
          </a:p>
        </p:txBody>
      </p:sp>
      <p:sp>
        <p:nvSpPr>
          <p:cNvPr id="15" name="Text Box 6"/>
          <p:cNvSpPr txBox="1">
            <a:spLocks noChangeArrowheads="1"/>
          </p:cNvSpPr>
          <p:nvPr/>
        </p:nvSpPr>
        <p:spPr bwMode="auto">
          <a:xfrm>
            <a:off x="533400" y="4391561"/>
            <a:ext cx="24384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a:buChar char="•"/>
            </a:pPr>
            <a:r>
              <a:rPr lang="en-US" sz="2000" dirty="0"/>
              <a:t>First Reading</a:t>
            </a:r>
          </a:p>
          <a:p>
            <a:pPr marL="342900" lvl="0" indent="-342900">
              <a:buFont typeface="Arial"/>
              <a:buChar char="•"/>
            </a:pPr>
            <a:r>
              <a:rPr lang="en-US" sz="2000" b="1" dirty="0">
                <a:solidFill>
                  <a:srgbClr val="3366FF"/>
                </a:solidFill>
              </a:rPr>
              <a:t>Psalm</a:t>
            </a:r>
          </a:p>
          <a:p>
            <a:pPr marL="342900" lvl="0" indent="-342900">
              <a:buFont typeface="Arial"/>
              <a:buChar char="•"/>
            </a:pPr>
            <a:r>
              <a:rPr lang="en-US" sz="2000" dirty="0"/>
              <a:t>Second Reading</a:t>
            </a:r>
          </a:p>
          <a:p>
            <a:pPr marL="342900" lvl="0" indent="-342900">
              <a:buFont typeface="Arial"/>
              <a:buChar char="•"/>
            </a:pPr>
            <a:r>
              <a:rPr lang="en-US" sz="2000" dirty="0"/>
              <a:t>Gospel</a:t>
            </a:r>
          </a:p>
        </p:txBody>
      </p:sp>
      <p:pic>
        <p:nvPicPr>
          <p:cNvPr id="11" name="Picture 10" descr="Slide 7_iStock_23473256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746997"/>
            <a:ext cx="2895600" cy="43490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676400" y="83820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The Liturgy of the Word </a:t>
            </a:r>
            <a:r>
              <a:rPr lang="en-US" sz="2800" b="1" dirty="0">
                <a:solidFill>
                  <a:srgbClr val="3366FF"/>
                </a:solidFill>
              </a:rPr>
              <a:t>Today </a:t>
            </a:r>
          </a:p>
        </p:txBody>
      </p:sp>
      <p:sp>
        <p:nvSpPr>
          <p:cNvPr id="6" name="Text Box 6"/>
          <p:cNvSpPr txBox="1">
            <a:spLocks noChangeArrowheads="1"/>
          </p:cNvSpPr>
          <p:nvPr/>
        </p:nvSpPr>
        <p:spPr bwMode="auto">
          <a:xfrm>
            <a:off x="1295400" y="1876961"/>
            <a:ext cx="6781800" cy="132343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Second Reading is taken from the New Testament</a:t>
            </a:r>
            <a:r>
              <a:rPr lang="en-US" sz="2000" dirty="0" smtClean="0"/>
              <a:t>.</a:t>
            </a:r>
          </a:p>
          <a:p>
            <a:pPr lvl="0"/>
            <a:endParaRPr lang="en-US" sz="2000" dirty="0"/>
          </a:p>
          <a:p>
            <a:pPr marL="342900" lvl="0" indent="-342900">
              <a:buFont typeface="Arial"/>
              <a:buChar char="•"/>
            </a:pPr>
            <a:r>
              <a:rPr lang="en-US" sz="2000" dirty="0"/>
              <a:t>The Lectionary calls for a reading of one epistle in a more-or-less continuous fashion.</a:t>
            </a:r>
          </a:p>
        </p:txBody>
      </p:sp>
      <p:sp>
        <p:nvSpPr>
          <p:cNvPr id="8" name="Text Box 10"/>
          <p:cNvSpPr txBox="1">
            <a:spLocks noChangeArrowheads="1"/>
          </p:cNvSpPr>
          <p:nvPr/>
        </p:nvSpPr>
        <p:spPr bwMode="auto">
          <a:xfrm rot="21211083">
            <a:off x="4576611" y="6281309"/>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Matthew T </a:t>
            </a:r>
            <a:r>
              <a:rPr lang="en-US" sz="800" dirty="0" err="1">
                <a:solidFill>
                  <a:srgbClr val="7F7F7F"/>
                </a:solidFill>
                <a:latin typeface="Arial"/>
                <a:ea typeface="Calibri"/>
                <a:cs typeface="Arial"/>
              </a:rPr>
              <a:t>Tourtellott</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12" name="Text Box 6"/>
          <p:cNvSpPr txBox="1">
            <a:spLocks noChangeArrowheads="1"/>
          </p:cNvSpPr>
          <p:nvPr/>
        </p:nvSpPr>
        <p:spPr bwMode="auto">
          <a:xfrm>
            <a:off x="533400" y="4419600"/>
            <a:ext cx="25146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a:buChar char="•"/>
            </a:pPr>
            <a:r>
              <a:rPr lang="en-US" sz="2000" dirty="0"/>
              <a:t>First Reading</a:t>
            </a:r>
          </a:p>
          <a:p>
            <a:pPr marL="342900" lvl="0" indent="-342900">
              <a:buFont typeface="Arial"/>
              <a:buChar char="•"/>
            </a:pPr>
            <a:r>
              <a:rPr lang="en-US" sz="2000" dirty="0"/>
              <a:t>Psalm</a:t>
            </a:r>
          </a:p>
          <a:p>
            <a:pPr marL="342900" lvl="0" indent="-342900">
              <a:buFont typeface="Arial"/>
              <a:buChar char="•"/>
            </a:pPr>
            <a:r>
              <a:rPr lang="en-US" sz="2000" b="1" dirty="0">
                <a:solidFill>
                  <a:srgbClr val="3366FF"/>
                </a:solidFill>
              </a:rPr>
              <a:t>Second Reading</a:t>
            </a:r>
          </a:p>
          <a:p>
            <a:pPr marL="342900" lvl="0" indent="-342900">
              <a:buFont typeface="Arial"/>
              <a:buChar char="•"/>
            </a:pPr>
            <a:r>
              <a:rPr lang="en-US" sz="2000" dirty="0"/>
              <a:t>Gospel</a:t>
            </a:r>
          </a:p>
        </p:txBody>
      </p:sp>
      <p:pic>
        <p:nvPicPr>
          <p:cNvPr id="11" name="Picture 10" descr="Slide 8_shutterstock_86747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371850"/>
            <a:ext cx="3733800" cy="2800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600200" y="83820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The Liturgy of the Word </a:t>
            </a:r>
            <a:r>
              <a:rPr lang="en-US" sz="2800" b="1" dirty="0">
                <a:solidFill>
                  <a:srgbClr val="3366FF"/>
                </a:solidFill>
              </a:rPr>
              <a:t>Today </a:t>
            </a:r>
          </a:p>
        </p:txBody>
      </p:sp>
      <p:sp>
        <p:nvSpPr>
          <p:cNvPr id="6" name="Text Box 6"/>
          <p:cNvSpPr txBox="1">
            <a:spLocks noChangeArrowheads="1"/>
          </p:cNvSpPr>
          <p:nvPr/>
        </p:nvSpPr>
        <p:spPr bwMode="auto">
          <a:xfrm>
            <a:off x="838200" y="1752600"/>
            <a:ext cx="7543800" cy="1938992"/>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The Second Reading does not continue </a:t>
            </a:r>
            <a:r>
              <a:rPr lang="en-US" sz="2000" dirty="0" smtClean="0"/>
              <a:t>in a </a:t>
            </a:r>
            <a:r>
              <a:rPr lang="en-US" sz="2000" dirty="0"/>
              <a:t>semi-continuous fashion during Advent, Christmas, Lent, and Easter</a:t>
            </a:r>
            <a:r>
              <a:rPr lang="en-US" sz="2000" dirty="0" smtClean="0"/>
              <a:t>.</a:t>
            </a:r>
          </a:p>
          <a:p>
            <a:pPr lvl="0"/>
            <a:endParaRPr lang="en-US" sz="2000" dirty="0"/>
          </a:p>
          <a:p>
            <a:pPr marL="342900" lvl="0" indent="-342900">
              <a:buFont typeface="Arial"/>
              <a:buChar char="•"/>
            </a:pPr>
            <a:r>
              <a:rPr lang="en-US" sz="2000" dirty="0"/>
              <a:t>In these seasons, all of the readings proclaimed, including the Second Reading, may reflect the theological emphases of these seasons.  </a:t>
            </a:r>
          </a:p>
        </p:txBody>
      </p:sp>
      <p:sp>
        <p:nvSpPr>
          <p:cNvPr id="8" name="Text Box 10"/>
          <p:cNvSpPr txBox="1">
            <a:spLocks noChangeArrowheads="1"/>
          </p:cNvSpPr>
          <p:nvPr/>
        </p:nvSpPr>
        <p:spPr bwMode="auto">
          <a:xfrm>
            <a:off x="4038600" y="63246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Pack-Shot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12" name="Text Box 6"/>
          <p:cNvSpPr txBox="1">
            <a:spLocks noChangeArrowheads="1"/>
          </p:cNvSpPr>
          <p:nvPr/>
        </p:nvSpPr>
        <p:spPr bwMode="auto">
          <a:xfrm>
            <a:off x="533400" y="4419600"/>
            <a:ext cx="2514600"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a:buChar char="•"/>
            </a:pPr>
            <a:r>
              <a:rPr lang="en-US" sz="2000" dirty="0"/>
              <a:t>First Reading</a:t>
            </a:r>
          </a:p>
          <a:p>
            <a:pPr marL="342900" lvl="0" indent="-342900">
              <a:buFont typeface="Arial"/>
              <a:buChar char="•"/>
            </a:pPr>
            <a:r>
              <a:rPr lang="en-US" sz="2000" dirty="0"/>
              <a:t>Psalm</a:t>
            </a:r>
          </a:p>
          <a:p>
            <a:pPr marL="342900" lvl="0" indent="-342900">
              <a:buFont typeface="Arial"/>
              <a:buChar char="•"/>
            </a:pPr>
            <a:r>
              <a:rPr lang="en-US" sz="2000" b="1" dirty="0">
                <a:solidFill>
                  <a:srgbClr val="3366FF"/>
                </a:solidFill>
              </a:rPr>
              <a:t>Second Reading</a:t>
            </a:r>
          </a:p>
          <a:p>
            <a:pPr marL="342900" lvl="0" indent="-342900">
              <a:buFont typeface="Arial"/>
              <a:buChar char="•"/>
            </a:pPr>
            <a:r>
              <a:rPr lang="en-US" sz="2000" dirty="0"/>
              <a:t>Gospel</a:t>
            </a:r>
          </a:p>
        </p:txBody>
      </p:sp>
      <p:pic>
        <p:nvPicPr>
          <p:cNvPr id="2" name="Picture 1" descr="Slide 9_shutterstock_9375697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768487"/>
            <a:ext cx="3733800" cy="2479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00526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TotalTime>
  <Words>1019</Words>
  <Application>Microsoft Office PowerPoint</Application>
  <PresentationFormat>On-screen Show (4:3)</PresentationFormat>
  <Paragraphs>120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The Liturgy of the Word  and the Lectionary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God &amp; Being Found by God</dc:title>
  <dc:creator>Caren Yang</dc:creator>
  <cp:lastModifiedBy>Brooke Saron</cp:lastModifiedBy>
  <cp:revision>371</cp:revision>
  <dcterms:created xsi:type="dcterms:W3CDTF">2009-06-22T14:27:32Z</dcterms:created>
  <dcterms:modified xsi:type="dcterms:W3CDTF">2015-04-02T19:05:58Z</dcterms:modified>
</cp:coreProperties>
</file>