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78333" autoAdjust="0"/>
  </p:normalViewPr>
  <p:slideViewPr>
    <p:cSldViewPr>
      <p:cViewPr>
        <p:scale>
          <a:sx n="70" d="100"/>
          <a:sy n="70" d="100"/>
        </p:scale>
        <p:origin x="-3544" y="-1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595AF-32B0-46FE-A6C7-18267E70C9BC}" type="datetimeFigureOut">
              <a:rPr lang="en-US" smtClean="0"/>
              <a:pPr/>
              <a:t>7/2/14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BC137-1A01-4218-B296-64D48532EE72}" type="slidenum">
              <a:rPr lang="en-US" smtClean="0"/>
              <a:pPr/>
              <a:t>‹#›</a:t>
            </a:fld>
            <a:endParaRPr lang="en-US"/>
          </a:p>
        </p:txBody>
      </p:sp>
    </p:spTree>
    <p:extLst>
      <p:ext uri="{BB962C8B-B14F-4D97-AF65-F5344CB8AC3E}">
        <p14:creationId xmlns:p14="http://schemas.microsoft.com/office/powerpoint/2010/main" val="3528176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a:t>
            </a:fld>
            <a:endParaRPr lang="en-US"/>
          </a:p>
        </p:txBody>
      </p:sp>
    </p:spTree>
    <p:extLst>
      <p:ext uri="{BB962C8B-B14F-4D97-AF65-F5344CB8AC3E}">
        <p14:creationId xmlns:p14="http://schemas.microsoft.com/office/powerpoint/2010/main" val="2568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10</a:t>
            </a:fld>
            <a:endParaRPr lang="en-US"/>
          </a:p>
        </p:txBody>
      </p:sp>
    </p:spTree>
    <p:extLst>
      <p:ext uri="{BB962C8B-B14F-4D97-AF65-F5344CB8AC3E}">
        <p14:creationId xmlns:p14="http://schemas.microsoft.com/office/powerpoint/2010/main" val="1790537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11</a:t>
            </a:fld>
            <a:endParaRPr lang="en-US"/>
          </a:p>
        </p:txBody>
      </p:sp>
    </p:spTree>
    <p:extLst>
      <p:ext uri="{BB962C8B-B14F-4D97-AF65-F5344CB8AC3E}">
        <p14:creationId xmlns:p14="http://schemas.microsoft.com/office/powerpoint/2010/main" val="2635256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12</a:t>
            </a:fld>
            <a:endParaRPr lang="en-US"/>
          </a:p>
        </p:txBody>
      </p:sp>
    </p:spTree>
    <p:extLst>
      <p:ext uri="{BB962C8B-B14F-4D97-AF65-F5344CB8AC3E}">
        <p14:creationId xmlns:p14="http://schemas.microsoft.com/office/powerpoint/2010/main" val="2667745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13</a:t>
            </a:fld>
            <a:endParaRPr lang="en-US"/>
          </a:p>
        </p:txBody>
      </p:sp>
    </p:spTree>
    <p:extLst>
      <p:ext uri="{BB962C8B-B14F-4D97-AF65-F5344CB8AC3E}">
        <p14:creationId xmlns:p14="http://schemas.microsoft.com/office/powerpoint/2010/main" val="1508387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Here is an opportunity for you to engage the class in discussion. You and they don’t have to resolve the issues right now, but just bring them to light for later discussion.)</a:t>
            </a: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14</a:t>
            </a:fld>
            <a:endParaRPr lang="en-US"/>
          </a:p>
        </p:txBody>
      </p:sp>
    </p:spTree>
    <p:extLst>
      <p:ext uri="{BB962C8B-B14F-4D97-AF65-F5344CB8AC3E}">
        <p14:creationId xmlns:p14="http://schemas.microsoft.com/office/powerpoint/2010/main" val="251443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Ask the students to explain why these constitute a culture of death.)</a:t>
            </a: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15</a:t>
            </a:fld>
            <a:endParaRPr lang="en-US"/>
          </a:p>
        </p:txBody>
      </p:sp>
    </p:spTree>
    <p:extLst>
      <p:ext uri="{BB962C8B-B14F-4D97-AF65-F5344CB8AC3E}">
        <p14:creationId xmlns:p14="http://schemas.microsoft.com/office/powerpoint/2010/main" val="1522849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Emphasize that protecting life involves not only the conceived but also the elderly and chronically ill.)</a:t>
            </a: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16</a:t>
            </a:fld>
            <a:endParaRPr lang="en-US"/>
          </a:p>
        </p:txBody>
      </p:sp>
    </p:spTree>
    <p:extLst>
      <p:ext uri="{BB962C8B-B14F-4D97-AF65-F5344CB8AC3E}">
        <p14:creationId xmlns:p14="http://schemas.microsoft.com/office/powerpoint/2010/main" val="828880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17</a:t>
            </a:fld>
            <a:endParaRPr lang="en-US"/>
          </a:p>
        </p:txBody>
      </p:sp>
    </p:spTree>
    <p:extLst>
      <p:ext uri="{BB962C8B-B14F-4D97-AF65-F5344CB8AC3E}">
        <p14:creationId xmlns:p14="http://schemas.microsoft.com/office/powerpoint/2010/main" val="4020893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Mention that the chronically ill and disabled must also be protected, despite the medical costs. It has not always been so in our society.)</a:t>
            </a: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18</a:t>
            </a:fld>
            <a:endParaRPr lang="en-US"/>
          </a:p>
        </p:txBody>
      </p:sp>
    </p:spTree>
    <p:extLst>
      <p:ext uri="{BB962C8B-B14F-4D97-AF65-F5344CB8AC3E}">
        <p14:creationId xmlns:p14="http://schemas.microsoft.com/office/powerpoint/2010/main" val="2965239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19</a:t>
            </a:fld>
            <a:endParaRPr lang="en-US"/>
          </a:p>
        </p:txBody>
      </p:sp>
    </p:spTree>
    <p:extLst>
      <p:ext uri="{BB962C8B-B14F-4D97-AF65-F5344CB8AC3E}">
        <p14:creationId xmlns:p14="http://schemas.microsoft.com/office/powerpoint/2010/main" val="5694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Discuss with the students what we mean by the Good News [salvation through grace, modeled through action].)</a:t>
            </a: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2</a:t>
            </a:fld>
            <a:endParaRPr lang="en-US"/>
          </a:p>
        </p:txBody>
      </p:sp>
    </p:spTree>
    <p:extLst>
      <p:ext uri="{BB962C8B-B14F-4D97-AF65-F5344CB8AC3E}">
        <p14:creationId xmlns:p14="http://schemas.microsoft.com/office/powerpoint/2010/main" val="1208648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Be sure to address the fact that standing counter to society’s pressures is difficult, but that we are guided by the Church to stand for truth, no matter what pressures are put on us to change.)</a:t>
            </a: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20</a:t>
            </a:fld>
            <a:endParaRPr lang="en-US"/>
          </a:p>
        </p:txBody>
      </p:sp>
    </p:spTree>
    <p:extLst>
      <p:ext uri="{BB962C8B-B14F-4D97-AF65-F5344CB8AC3E}">
        <p14:creationId xmlns:p14="http://schemas.microsoft.com/office/powerpoint/2010/main" val="370018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Ask the students for ideas of how they might evangelize in their world [home, school, work, play].)</a:t>
            </a: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21</a:t>
            </a:fld>
            <a:endParaRPr lang="en-US"/>
          </a:p>
        </p:txBody>
      </p:sp>
    </p:spTree>
    <p:extLst>
      <p:ext uri="{BB962C8B-B14F-4D97-AF65-F5344CB8AC3E}">
        <p14:creationId xmlns:p14="http://schemas.microsoft.com/office/powerpoint/2010/main" val="3890651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22</a:t>
            </a:fld>
            <a:endParaRPr lang="en-US"/>
          </a:p>
        </p:txBody>
      </p:sp>
    </p:spTree>
    <p:extLst>
      <p:ext uri="{BB962C8B-B14F-4D97-AF65-F5344CB8AC3E}">
        <p14:creationId xmlns:p14="http://schemas.microsoft.com/office/powerpoint/2010/main" val="110449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23</a:t>
            </a:fld>
            <a:endParaRPr lang="en-US"/>
          </a:p>
        </p:txBody>
      </p:sp>
    </p:spTree>
    <p:extLst>
      <p:ext uri="{BB962C8B-B14F-4D97-AF65-F5344CB8AC3E}">
        <p14:creationId xmlns:p14="http://schemas.microsoft.com/office/powerpoint/2010/main" val="3489842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Mention the fact that in some countries [i.e., China, Iran, Saudi Arabia], people must live their faith in silence. They need our support as much as people who have no faith to lay claim to.)</a:t>
            </a: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24</a:t>
            </a:fld>
            <a:endParaRPr lang="en-US"/>
          </a:p>
        </p:txBody>
      </p:sp>
    </p:spTree>
    <p:extLst>
      <p:ext uri="{BB962C8B-B14F-4D97-AF65-F5344CB8AC3E}">
        <p14:creationId xmlns:p14="http://schemas.microsoft.com/office/powerpoint/2010/main" val="2001275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Even the Apostles returned to places where they had preached before, to reinforce and strengthen the new belief of Church members. We must always strengthen one another’s faith.)</a:t>
            </a: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25</a:t>
            </a:fld>
            <a:endParaRPr lang="en-US"/>
          </a:p>
        </p:txBody>
      </p:sp>
    </p:spTree>
    <p:extLst>
      <p:ext uri="{BB962C8B-B14F-4D97-AF65-F5344CB8AC3E}">
        <p14:creationId xmlns:p14="http://schemas.microsoft.com/office/powerpoint/2010/main" val="668061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26</a:t>
            </a:fld>
            <a:endParaRPr lang="en-US"/>
          </a:p>
        </p:txBody>
      </p:sp>
    </p:spTree>
    <p:extLst>
      <p:ext uri="{BB962C8B-B14F-4D97-AF65-F5344CB8AC3E}">
        <p14:creationId xmlns:p14="http://schemas.microsoft.com/office/powerpoint/2010/main" val="516799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27</a:t>
            </a:fld>
            <a:endParaRPr lang="en-US"/>
          </a:p>
        </p:txBody>
      </p:sp>
    </p:spTree>
    <p:extLst>
      <p:ext uri="{BB962C8B-B14F-4D97-AF65-F5344CB8AC3E}">
        <p14:creationId xmlns:p14="http://schemas.microsoft.com/office/powerpoint/2010/main" val="2915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Emphasize that the Church is the repository of truth as given to us by God and Christ. We must never lose sight of that fact. Other faiths possess truth, but the fullness of truth resides in the Catholic Church.)</a:t>
            </a: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28</a:t>
            </a:fld>
            <a:endParaRPr lang="en-US"/>
          </a:p>
        </p:txBody>
      </p:sp>
    </p:spTree>
    <p:extLst>
      <p:ext uri="{BB962C8B-B14F-4D97-AF65-F5344CB8AC3E}">
        <p14:creationId xmlns:p14="http://schemas.microsoft.com/office/powerpoint/2010/main" val="1920430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29</a:t>
            </a:fld>
            <a:endParaRPr lang="en-US"/>
          </a:p>
        </p:txBody>
      </p:sp>
    </p:spTree>
    <p:extLst>
      <p:ext uri="{BB962C8B-B14F-4D97-AF65-F5344CB8AC3E}">
        <p14:creationId xmlns:p14="http://schemas.microsoft.com/office/powerpoint/2010/main" val="89927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3</a:t>
            </a:fld>
            <a:endParaRPr lang="en-US"/>
          </a:p>
        </p:txBody>
      </p:sp>
    </p:spTree>
    <p:extLst>
      <p:ext uri="{BB962C8B-B14F-4D97-AF65-F5344CB8AC3E}">
        <p14:creationId xmlns:p14="http://schemas.microsoft.com/office/powerpoint/2010/main" val="3543576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Elicit other ideas of diversity from the students, from their own experiences, if possible.)</a:t>
            </a: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30</a:t>
            </a:fld>
            <a:endParaRPr lang="en-US"/>
          </a:p>
        </p:txBody>
      </p:sp>
    </p:spTree>
    <p:extLst>
      <p:ext uri="{BB962C8B-B14F-4D97-AF65-F5344CB8AC3E}">
        <p14:creationId xmlns:p14="http://schemas.microsoft.com/office/powerpoint/2010/main" val="1717766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This would be a good place to initiate discussion about the Church’s stance on life issues. The media distort what the Church preaches and believes. It would be good to know how your students are challenged on these issues.)</a:t>
            </a: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31</a:t>
            </a:fld>
            <a:endParaRPr lang="en-US"/>
          </a:p>
        </p:txBody>
      </p:sp>
    </p:spTree>
    <p:extLst>
      <p:ext uri="{BB962C8B-B14F-4D97-AF65-F5344CB8AC3E}">
        <p14:creationId xmlns:p14="http://schemas.microsoft.com/office/powerpoint/2010/main" val="229924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If you wish to take the time now, you can stop here and discuss the Church’s activities in the world.)</a:t>
            </a:r>
          </a:p>
          <a:p>
            <a:endParaRPr lang="en-US" dirty="0" smtClean="0"/>
          </a:p>
        </p:txBody>
      </p:sp>
      <p:sp>
        <p:nvSpPr>
          <p:cNvPr id="4" name="Slide Number Placeholder 3"/>
          <p:cNvSpPr>
            <a:spLocks noGrp="1"/>
          </p:cNvSpPr>
          <p:nvPr>
            <p:ph type="sldNum" sz="quarter" idx="10"/>
          </p:nvPr>
        </p:nvSpPr>
        <p:spPr/>
        <p:txBody>
          <a:bodyPr/>
          <a:lstStyle/>
          <a:p>
            <a:fld id="{3F4BC137-1A01-4218-B296-64D48532EE72}" type="slidenum">
              <a:rPr lang="en-US" smtClean="0"/>
              <a:pPr/>
              <a:t>4</a:t>
            </a:fld>
            <a:endParaRPr lang="en-US"/>
          </a:p>
        </p:txBody>
      </p:sp>
    </p:spTree>
    <p:extLst>
      <p:ext uri="{BB962C8B-B14F-4D97-AF65-F5344CB8AC3E}">
        <p14:creationId xmlns:p14="http://schemas.microsoft.com/office/powerpoint/2010/main" val="324793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5</a:t>
            </a:fld>
            <a:endParaRPr lang="en-US"/>
          </a:p>
        </p:txBody>
      </p:sp>
    </p:spTree>
    <p:extLst>
      <p:ext uri="{BB962C8B-B14F-4D97-AF65-F5344CB8AC3E}">
        <p14:creationId xmlns:p14="http://schemas.microsoft.com/office/powerpoint/2010/main" val="2174049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6</a:t>
            </a:fld>
            <a:endParaRPr lang="en-US"/>
          </a:p>
        </p:txBody>
      </p:sp>
    </p:spTree>
    <p:extLst>
      <p:ext uri="{BB962C8B-B14F-4D97-AF65-F5344CB8AC3E}">
        <p14:creationId xmlns:p14="http://schemas.microsoft.com/office/powerpoint/2010/main" val="316343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Emphasize that the Church is found in all countries of the world.)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7</a:t>
            </a:fld>
            <a:endParaRPr lang="en-US"/>
          </a:p>
        </p:txBody>
      </p:sp>
    </p:spTree>
    <p:extLst>
      <p:ext uri="{BB962C8B-B14F-4D97-AF65-F5344CB8AC3E}">
        <p14:creationId xmlns:p14="http://schemas.microsoft.com/office/powerpoint/2010/main" val="221576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8</a:t>
            </a:fld>
            <a:endParaRPr lang="en-US"/>
          </a:p>
        </p:txBody>
      </p:sp>
    </p:spTree>
    <p:extLst>
      <p:ext uri="{BB962C8B-B14F-4D97-AF65-F5344CB8AC3E}">
        <p14:creationId xmlns:p14="http://schemas.microsoft.com/office/powerpoint/2010/main" val="1777776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Be sure to emphasize that the Church never wavers on truth, no matter what the current culture says.)</a:t>
            </a: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9</a:t>
            </a:fld>
            <a:endParaRPr lang="en-US"/>
          </a:p>
        </p:txBody>
      </p:sp>
    </p:spTree>
    <p:extLst>
      <p:ext uri="{BB962C8B-B14F-4D97-AF65-F5344CB8AC3E}">
        <p14:creationId xmlns:p14="http://schemas.microsoft.com/office/powerpoint/2010/main" val="337639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8" name="Picture 7"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5" name="Picture 4"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7" name="Picture 6"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8" name="Picture 7"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7/2/14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ransition xmlns:p14="http://schemas.microsoft.com/office/powerpoint/2010/mai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Church in the World</a:t>
            </a:r>
            <a:endParaRPr lang="en-US" dirty="0"/>
          </a:p>
        </p:txBody>
      </p:sp>
      <p:sp>
        <p:nvSpPr>
          <p:cNvPr id="3" name="Subtitle 2"/>
          <p:cNvSpPr>
            <a:spLocks noGrp="1"/>
          </p:cNvSpPr>
          <p:nvPr>
            <p:ph type="subTitle" idx="1"/>
          </p:nvPr>
        </p:nvSpPr>
        <p:spPr/>
        <p:txBody>
          <a:bodyPr/>
          <a:lstStyle/>
          <a:p>
            <a:r>
              <a:rPr lang="en-US" dirty="0" smtClean="0"/>
              <a:t>The </a:t>
            </a:r>
            <a:r>
              <a:rPr lang="en-US" smtClean="0"/>
              <a:t>Church Course</a:t>
            </a:r>
            <a:endParaRPr lang="en-US" dirty="0"/>
          </a:p>
        </p:txBody>
      </p:sp>
      <p:sp>
        <p:nvSpPr>
          <p:cNvPr id="4" name="Text Placeholder 8"/>
          <p:cNvSpPr>
            <a:spLocks noGrp="1"/>
          </p:cNvSpPr>
          <p:nvPr>
            <p:ph type="body" sz="quarter" idx="10"/>
          </p:nvPr>
        </p:nvSpPr>
        <p:spPr>
          <a:xfrm>
            <a:off x="7620000" y="6019800"/>
            <a:ext cx="1295400" cy="152400"/>
          </a:xfrm>
        </p:spPr>
        <p:txBody>
          <a:bodyPr>
            <a:normAutofit fontScale="62500" lnSpcReduction="20000"/>
          </a:bodyPr>
          <a:lstStyle>
            <a:lvl1pPr>
              <a:buNone/>
              <a:defRPr sz="800">
                <a:solidFill>
                  <a:schemeClr val="bg1">
                    <a:lumMod val="50000"/>
                  </a:schemeClr>
                </a:solidFill>
              </a:defRPr>
            </a:lvl1pPr>
          </a:lstStyle>
          <a:p>
            <a:pPr lvl="0"/>
            <a:r>
              <a:rPr lang="en-US" dirty="0" smtClean="0"/>
              <a:t>Document # TX001511</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Proclaim and Act</a:t>
            </a:r>
            <a:endParaRPr lang="en-US" dirty="0"/>
          </a:p>
        </p:txBody>
      </p:sp>
      <p:sp>
        <p:nvSpPr>
          <p:cNvPr id="3" name="Content Placeholder 2"/>
          <p:cNvSpPr>
            <a:spLocks noGrp="1"/>
          </p:cNvSpPr>
          <p:nvPr>
            <p:ph idx="1"/>
          </p:nvPr>
        </p:nvSpPr>
        <p:spPr/>
        <p:txBody>
          <a:bodyPr/>
          <a:lstStyle/>
          <a:p>
            <a:pPr lvl="0"/>
            <a:r>
              <a:rPr lang="en-US" dirty="0" smtClean="0"/>
              <a:t>It is not enough for the Church to proclaim the Gospel message.</a:t>
            </a:r>
          </a:p>
          <a:p>
            <a:r>
              <a:rPr lang="en-US" dirty="0" smtClean="0"/>
              <a:t>She must be able to </a:t>
            </a:r>
            <a:br>
              <a:rPr lang="en-US" dirty="0" smtClean="0"/>
            </a:br>
            <a:r>
              <a:rPr lang="en-US" dirty="0" smtClean="0"/>
              <a:t>apply that message </a:t>
            </a:r>
            <a:br>
              <a:rPr lang="en-US" dirty="0" smtClean="0"/>
            </a:br>
            <a:r>
              <a:rPr lang="en-US" dirty="0" smtClean="0"/>
              <a:t>to the issues facing </a:t>
            </a:r>
            <a:br>
              <a:rPr lang="en-US" dirty="0" smtClean="0"/>
            </a:br>
            <a:r>
              <a:rPr lang="en-US" dirty="0" smtClean="0"/>
              <a:t>each generation.</a:t>
            </a:r>
            <a:endParaRPr lang="en-US" dirty="0"/>
          </a:p>
        </p:txBody>
      </p:sp>
      <p:pic>
        <p:nvPicPr>
          <p:cNvPr id="4" name="Picture 3" descr="slide10-pols_feature-39587-wikimedia.jpeg"/>
          <p:cNvPicPr>
            <a:picLocks noChangeAspect="1"/>
          </p:cNvPicPr>
          <p:nvPr/>
        </p:nvPicPr>
        <p:blipFill>
          <a:blip r:embed="rId3" cstate="print"/>
          <a:stretch>
            <a:fillRect/>
          </a:stretch>
        </p:blipFill>
        <p:spPr>
          <a:xfrm>
            <a:off x="4718521" y="2667000"/>
            <a:ext cx="3968279" cy="2971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bwMode="auto">
          <a:xfrm rot="16200000">
            <a:off x="8009439" y="4792162"/>
            <a:ext cx="15240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Generation</a:t>
            </a:r>
            <a:endParaRPr lang="en-US" dirty="0"/>
          </a:p>
        </p:txBody>
      </p:sp>
      <p:sp>
        <p:nvSpPr>
          <p:cNvPr id="3" name="Content Placeholder 2"/>
          <p:cNvSpPr>
            <a:spLocks noGrp="1"/>
          </p:cNvSpPr>
          <p:nvPr>
            <p:ph idx="1"/>
          </p:nvPr>
        </p:nvSpPr>
        <p:spPr>
          <a:xfrm>
            <a:off x="1371600" y="1752600"/>
            <a:ext cx="7391400" cy="4373563"/>
          </a:xfrm>
        </p:spPr>
        <p:txBody>
          <a:bodyPr/>
          <a:lstStyle/>
          <a:p>
            <a:pPr marL="0" indent="0">
              <a:buNone/>
            </a:pPr>
            <a:r>
              <a:rPr lang="en-US" dirty="0" smtClean="0"/>
              <a:t>In our generation the Church must apply a Gospel perspective to issues such as:</a:t>
            </a:r>
          </a:p>
          <a:p>
            <a:pPr lvl="0"/>
            <a:r>
              <a:rPr lang="en-US" dirty="0" smtClean="0"/>
              <a:t>International conflicts (just war, peace, and justice)</a:t>
            </a:r>
          </a:p>
          <a:p>
            <a:pPr lvl="0"/>
            <a:r>
              <a:rPr lang="en-US" dirty="0" smtClean="0"/>
              <a:t>Health care reform (ensuring dignity of all life)</a:t>
            </a:r>
          </a:p>
          <a:p>
            <a:pPr lvl="0"/>
            <a:r>
              <a:rPr lang="en-US" dirty="0" smtClean="0"/>
              <a:t>Economic justice (care for the poor)</a:t>
            </a:r>
          </a:p>
          <a:p>
            <a:pPr lvl="0"/>
            <a:r>
              <a:rPr lang="en-US" dirty="0" smtClean="0"/>
              <a:t>Technology (sanctity of all life)</a:t>
            </a:r>
          </a:p>
          <a:p>
            <a:endParaRPr lang="en-US" dirty="0"/>
          </a:p>
        </p:txBody>
      </p:sp>
      <p:pic>
        <p:nvPicPr>
          <p:cNvPr id="4" name="Picture 3" descr="slide11-B2325-wikimedia.jpg"/>
          <p:cNvPicPr>
            <a:picLocks noChangeAspect="1"/>
          </p:cNvPicPr>
          <p:nvPr/>
        </p:nvPicPr>
        <p:blipFill>
          <a:blip r:embed="rId3" cstate="print"/>
          <a:stretch>
            <a:fillRect/>
          </a:stretch>
        </p:blipFill>
        <p:spPr>
          <a:xfrm>
            <a:off x="2667000" y="4467225"/>
            <a:ext cx="3429000" cy="2314575"/>
          </a:xfrm>
          <a:prstGeom prst="rect">
            <a:avLst/>
          </a:prstGeom>
        </p:spPr>
      </p:pic>
      <p:sp>
        <p:nvSpPr>
          <p:cNvPr id="5" name="TextBox 4"/>
          <p:cNvSpPr txBox="1"/>
          <p:nvPr/>
        </p:nvSpPr>
        <p:spPr bwMode="auto">
          <a:xfrm rot="16200000">
            <a:off x="5380542" y="5325561"/>
            <a:ext cx="15240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Ageless message</a:t>
            </a:r>
            <a:endParaRPr lang="en-US" dirty="0"/>
          </a:p>
        </p:txBody>
      </p:sp>
      <p:sp>
        <p:nvSpPr>
          <p:cNvPr id="3" name="Content Placeholder 2"/>
          <p:cNvSpPr>
            <a:spLocks noGrp="1"/>
          </p:cNvSpPr>
          <p:nvPr>
            <p:ph idx="1"/>
          </p:nvPr>
        </p:nvSpPr>
        <p:spPr>
          <a:xfrm>
            <a:off x="1371600" y="1752600"/>
            <a:ext cx="3962400" cy="4373563"/>
          </a:xfrm>
        </p:spPr>
        <p:txBody>
          <a:bodyPr/>
          <a:lstStyle/>
          <a:p>
            <a:pPr lvl="0"/>
            <a:r>
              <a:rPr lang="en-US" dirty="0" smtClean="0"/>
              <a:t>The essential Gospel message does not change, but it requires wisdom and discernment to understand how it applies to these and other particular issues.</a:t>
            </a:r>
          </a:p>
        </p:txBody>
      </p:sp>
      <p:pic>
        <p:nvPicPr>
          <p:cNvPr id="4" name="Picture 3" descr="Slide12-shutterstock_Yuri Arcurs.jpg"/>
          <p:cNvPicPr>
            <a:picLocks noChangeAspect="1"/>
          </p:cNvPicPr>
          <p:nvPr/>
        </p:nvPicPr>
        <p:blipFill>
          <a:blip r:embed="rId3" cstate="print"/>
          <a:stretch>
            <a:fillRect/>
          </a:stretch>
        </p:blipFill>
        <p:spPr>
          <a:xfrm flipH="1">
            <a:off x="5486400" y="1279301"/>
            <a:ext cx="3149346" cy="443569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6096000" y="5698123"/>
            <a:ext cx="1143000" cy="169277"/>
          </a:xfrm>
          <a:prstGeom prst="rect">
            <a:avLst/>
          </a:prstGeom>
          <a:noFill/>
          <a:ln w="9525">
            <a:noFill/>
            <a:miter lim="800000"/>
            <a:headEnd/>
            <a:tailEnd/>
          </a:ln>
        </p:spPr>
        <p:txBody>
          <a:bodyPr wrap="square" rtlCol="0">
            <a:spAutoFit/>
          </a:bodyPr>
          <a:lstStyle/>
          <a:p>
            <a:r>
              <a:rPr lang="en-US" sz="500" dirty="0" smtClean="0"/>
              <a:t>© </a:t>
            </a:r>
            <a:r>
              <a:rPr lang="en-US" sz="500" dirty="0" err="1" smtClean="0"/>
              <a:t>shutterstock</a:t>
            </a:r>
            <a:r>
              <a:rPr lang="en-US" sz="500" dirty="0" smtClean="0"/>
              <a:t>/Yuri </a:t>
            </a:r>
            <a:r>
              <a:rPr lang="en-US" sz="500" dirty="0" err="1" smtClean="0"/>
              <a:t>Arcurs</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Modern Culture</a:t>
            </a:r>
            <a:endParaRPr lang="en-US" dirty="0"/>
          </a:p>
        </p:txBody>
      </p:sp>
      <p:sp>
        <p:nvSpPr>
          <p:cNvPr id="3" name="Content Placeholder 2"/>
          <p:cNvSpPr>
            <a:spLocks noGrp="1"/>
          </p:cNvSpPr>
          <p:nvPr>
            <p:ph idx="1"/>
          </p:nvPr>
        </p:nvSpPr>
        <p:spPr/>
        <p:txBody>
          <a:bodyPr/>
          <a:lstStyle/>
          <a:p>
            <a:pPr lvl="0"/>
            <a:r>
              <a:rPr lang="en-US" dirty="0" smtClean="0"/>
              <a:t>The Church has a responsibility to be active in the modern world, promoting and proclaiming the truth that has been entrusted to her—by God.</a:t>
            </a:r>
          </a:p>
          <a:p>
            <a:pPr lvl="0"/>
            <a:r>
              <a:rPr lang="en-US" dirty="0" smtClean="0"/>
              <a:t>The Church often finds itself in the position of standing counter to the developments in our modern society.</a:t>
            </a:r>
          </a:p>
          <a:p>
            <a:pPr>
              <a:buNone/>
            </a:pPr>
            <a:endParaRPr lang="en-US" dirty="0"/>
          </a:p>
        </p:txBody>
      </p:sp>
      <p:pic>
        <p:nvPicPr>
          <p:cNvPr id="4" name="Picture 3" descr="slide13-abortion-protest-nashvillescenecom.jpg"/>
          <p:cNvPicPr>
            <a:picLocks noChangeAspect="1"/>
          </p:cNvPicPr>
          <p:nvPr/>
        </p:nvPicPr>
        <p:blipFill>
          <a:blip r:embed="rId3" cstate="print"/>
          <a:stretch>
            <a:fillRect/>
          </a:stretch>
        </p:blipFill>
        <p:spPr>
          <a:xfrm>
            <a:off x="2438400" y="4114800"/>
            <a:ext cx="4114800" cy="2743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TextBox 4"/>
          <p:cNvSpPr txBox="1"/>
          <p:nvPr/>
        </p:nvSpPr>
        <p:spPr bwMode="auto">
          <a:xfrm rot="4867699">
            <a:off x="6038536" y="5281245"/>
            <a:ext cx="1143000" cy="169277"/>
          </a:xfrm>
          <a:prstGeom prst="rect">
            <a:avLst/>
          </a:prstGeom>
          <a:noFill/>
          <a:ln w="9525">
            <a:noFill/>
            <a:miter lim="800000"/>
            <a:headEnd/>
            <a:tailEnd/>
          </a:ln>
        </p:spPr>
        <p:txBody>
          <a:bodyPr wrap="square" rtlCol="0">
            <a:spAutoFit/>
          </a:bodyPr>
          <a:lstStyle/>
          <a:p>
            <a:r>
              <a:rPr lang="en-US" sz="500" dirty="0" smtClean="0"/>
              <a:t>© nashvillescene.com</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Today’s Issues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are some of the </a:t>
            </a:r>
            <a:br>
              <a:rPr lang="en-US" dirty="0" smtClean="0"/>
            </a:br>
            <a:r>
              <a:rPr lang="en-US" dirty="0" smtClean="0"/>
              <a:t>issues facing Catholics </a:t>
            </a:r>
            <a:br>
              <a:rPr lang="en-US" dirty="0" smtClean="0"/>
            </a:br>
            <a:r>
              <a:rPr lang="en-US" dirty="0" smtClean="0"/>
              <a:t>and the Church today?</a:t>
            </a:r>
          </a:p>
          <a:p>
            <a:pPr lvl="0"/>
            <a:r>
              <a:rPr lang="en-US" dirty="0" smtClean="0"/>
              <a:t>Embryonic stem-cell </a:t>
            </a:r>
            <a:br>
              <a:rPr lang="en-US" dirty="0" smtClean="0"/>
            </a:br>
            <a:r>
              <a:rPr lang="en-US" dirty="0" smtClean="0"/>
              <a:t>research</a:t>
            </a:r>
          </a:p>
          <a:p>
            <a:pPr lvl="0"/>
            <a:r>
              <a:rPr lang="en-US" dirty="0" smtClean="0"/>
              <a:t>Cloning</a:t>
            </a:r>
          </a:p>
          <a:p>
            <a:pPr lvl="0"/>
            <a:r>
              <a:rPr lang="en-US" dirty="0" smtClean="0"/>
              <a:t>Birth control</a:t>
            </a:r>
          </a:p>
          <a:p>
            <a:pPr lvl="0"/>
            <a:r>
              <a:rPr lang="en-US" dirty="0" smtClean="0"/>
              <a:t>Abortion</a:t>
            </a:r>
          </a:p>
          <a:p>
            <a:pPr lvl="0"/>
            <a:r>
              <a:rPr lang="en-US" dirty="0" smtClean="0"/>
              <a:t>Euthanasia</a:t>
            </a:r>
          </a:p>
          <a:p>
            <a:pPr lvl="0"/>
            <a:r>
              <a:rPr lang="en-US" dirty="0" smtClean="0"/>
              <a:t>Marriage</a:t>
            </a:r>
          </a:p>
          <a:p>
            <a:endParaRPr lang="en-US" dirty="0"/>
          </a:p>
        </p:txBody>
      </p:sp>
      <p:pic>
        <p:nvPicPr>
          <p:cNvPr id="4" name="Picture 3" descr="slide14-Ortho_tricyclen-wikimedia.jpg"/>
          <p:cNvPicPr>
            <a:picLocks noChangeAspect="1"/>
          </p:cNvPicPr>
          <p:nvPr/>
        </p:nvPicPr>
        <p:blipFill>
          <a:blip r:embed="rId3" cstate="print"/>
          <a:srcRect l="9746" r="10338" b="11638"/>
          <a:stretch>
            <a:fillRect/>
          </a:stretch>
        </p:blipFill>
        <p:spPr>
          <a:xfrm>
            <a:off x="4928347" y="4648200"/>
            <a:ext cx="2310653" cy="1916151"/>
          </a:xfrm>
          <a:prstGeom prst="round2DiagRect">
            <a:avLst>
              <a:gd name="adj1" fmla="val 16667"/>
              <a:gd name="adj2" fmla="val 7405"/>
            </a:avLst>
          </a:prstGeom>
          <a:ln w="88900" cap="sq">
            <a:solidFill>
              <a:srgbClr val="FFFFFF"/>
            </a:solidFill>
            <a:miter lim="800000"/>
          </a:ln>
          <a:effectLst>
            <a:outerShdw blurRad="254000" algn="tl" rotWithShape="0">
              <a:srgbClr val="000000">
                <a:alpha val="43000"/>
              </a:srgbClr>
            </a:outerShdw>
          </a:effectLst>
        </p:spPr>
      </p:pic>
      <p:pic>
        <p:nvPicPr>
          <p:cNvPr id="5" name="Picture 4" descr="slide14-stem-cell-research-wikimedia.jpg"/>
          <p:cNvPicPr>
            <a:picLocks noChangeAspect="1"/>
          </p:cNvPicPr>
          <p:nvPr/>
        </p:nvPicPr>
        <p:blipFill>
          <a:blip r:embed="rId4" cstate="print"/>
          <a:srcRect l="25654" t="7703"/>
          <a:stretch>
            <a:fillRect/>
          </a:stretch>
        </p:blipFill>
        <p:spPr>
          <a:xfrm>
            <a:off x="4892762" y="1066799"/>
            <a:ext cx="3870815" cy="3200401"/>
          </a:xfrm>
          <a:prstGeom prst="round2DiagRect">
            <a:avLst>
              <a:gd name="adj1" fmla="val 16667"/>
              <a:gd name="adj2" fmla="val 371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bwMode="auto">
          <a:xfrm>
            <a:off x="5257800" y="4402721"/>
            <a:ext cx="1524000" cy="169279"/>
          </a:xfrm>
          <a:prstGeom prst="rect">
            <a:avLst/>
          </a:prstGeom>
          <a:noFill/>
          <a:ln w="9525">
            <a:noFill/>
            <a:miter lim="800000"/>
            <a:headEnd/>
            <a:tailEnd/>
          </a:ln>
        </p:spPr>
        <p:txBody>
          <a:bodyPr wrap="square" rtlCol="0">
            <a:spAutoFit/>
          </a:bodyPr>
          <a:lstStyle/>
          <a:p>
            <a:r>
              <a:rPr lang="en-US" sz="500" dirty="0" smtClean="0"/>
              <a:t>Images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of Death</a:t>
            </a:r>
            <a:endParaRPr lang="en-US" dirty="0"/>
          </a:p>
        </p:txBody>
      </p:sp>
      <p:sp>
        <p:nvSpPr>
          <p:cNvPr id="3" name="Content Placeholder 2"/>
          <p:cNvSpPr>
            <a:spLocks noGrp="1"/>
          </p:cNvSpPr>
          <p:nvPr>
            <p:ph idx="1"/>
          </p:nvPr>
        </p:nvSpPr>
        <p:spPr>
          <a:xfrm>
            <a:off x="1371600" y="1752600"/>
            <a:ext cx="3733800" cy="4373563"/>
          </a:xfrm>
        </p:spPr>
        <p:txBody>
          <a:bodyPr/>
          <a:lstStyle/>
          <a:p>
            <a:pPr marL="0" indent="0">
              <a:buNone/>
            </a:pPr>
            <a:r>
              <a:rPr lang="en-US" dirty="0" smtClean="0"/>
              <a:t>One of the most pressing issues the Church must work to transform in the world is what </a:t>
            </a:r>
            <a:r>
              <a:rPr lang="en-US" smtClean="0"/>
              <a:t>Pope </a:t>
            </a:r>
            <a:r>
              <a:rPr lang="en-US" smtClean="0"/>
              <a:t>Saint John </a:t>
            </a:r>
            <a:r>
              <a:rPr lang="en-US" dirty="0" smtClean="0"/>
              <a:t>Paul II called “the culture of death.”</a:t>
            </a:r>
          </a:p>
          <a:p>
            <a:pPr lvl="0"/>
            <a:r>
              <a:rPr lang="en-US" dirty="0" smtClean="0"/>
              <a:t>Euthanasia</a:t>
            </a:r>
          </a:p>
          <a:p>
            <a:pPr lvl="0"/>
            <a:r>
              <a:rPr lang="en-US" dirty="0" smtClean="0"/>
              <a:t>Abortion</a:t>
            </a:r>
          </a:p>
          <a:p>
            <a:endParaRPr lang="en-US" dirty="0"/>
          </a:p>
        </p:txBody>
      </p:sp>
      <p:pic>
        <p:nvPicPr>
          <p:cNvPr id="4" name="Picture 3" descr="slide15-shutterstock_michaeljung.jpg"/>
          <p:cNvPicPr>
            <a:picLocks noChangeAspect="1"/>
          </p:cNvPicPr>
          <p:nvPr/>
        </p:nvPicPr>
        <p:blipFill>
          <a:blip r:embed="rId3" cstate="print"/>
          <a:stretch>
            <a:fillRect/>
          </a:stretch>
        </p:blipFill>
        <p:spPr>
          <a:xfrm>
            <a:off x="5306949" y="1143000"/>
            <a:ext cx="3303651" cy="4953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6172200" y="6096000"/>
            <a:ext cx="1143000" cy="169277"/>
          </a:xfrm>
          <a:prstGeom prst="rect">
            <a:avLst/>
          </a:prstGeom>
          <a:noFill/>
          <a:ln w="9525">
            <a:noFill/>
            <a:miter lim="800000"/>
            <a:headEnd/>
            <a:tailEnd/>
          </a:ln>
        </p:spPr>
        <p:txBody>
          <a:bodyPr wrap="square" rtlCol="0">
            <a:spAutoFit/>
          </a:bodyPr>
          <a:lstStyle/>
          <a:p>
            <a:r>
              <a:rPr lang="en-US" sz="500" dirty="0" smtClean="0"/>
              <a:t>© </a:t>
            </a:r>
            <a:r>
              <a:rPr lang="en-US" sz="500" dirty="0" err="1" smtClean="0"/>
              <a:t>shutterstock</a:t>
            </a:r>
            <a:r>
              <a:rPr lang="en-US" sz="500" dirty="0" smtClean="0"/>
              <a:t>/</a:t>
            </a:r>
            <a:r>
              <a:rPr lang="en-US" sz="500" dirty="0" err="1" smtClean="0"/>
              <a:t>michaeljung</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Is Sacred</a:t>
            </a:r>
            <a:endParaRPr lang="en-US" dirty="0"/>
          </a:p>
        </p:txBody>
      </p:sp>
      <p:sp>
        <p:nvSpPr>
          <p:cNvPr id="3" name="Content Placeholder 2"/>
          <p:cNvSpPr>
            <a:spLocks noGrp="1"/>
          </p:cNvSpPr>
          <p:nvPr>
            <p:ph idx="1"/>
          </p:nvPr>
        </p:nvSpPr>
        <p:spPr/>
        <p:txBody>
          <a:bodyPr/>
          <a:lstStyle/>
          <a:p>
            <a:pPr marL="0" indent="0">
              <a:buNone/>
            </a:pPr>
            <a:r>
              <a:rPr lang="en-US" dirty="0" smtClean="0"/>
              <a:t>The Church recognizes that from the moment of conception until the time of natural death, all human life is sacred and should be treated with care and dignity.</a:t>
            </a:r>
          </a:p>
          <a:p>
            <a:endParaRPr lang="en-US" dirty="0"/>
          </a:p>
        </p:txBody>
      </p:sp>
      <p:pic>
        <p:nvPicPr>
          <p:cNvPr id="4" name="Picture 3" descr="slide16-shutterstock_Rikard Stadler.jpg"/>
          <p:cNvPicPr>
            <a:picLocks noChangeAspect="1"/>
          </p:cNvPicPr>
          <p:nvPr/>
        </p:nvPicPr>
        <p:blipFill>
          <a:blip r:embed="rId3" cstate="print"/>
          <a:stretch>
            <a:fillRect/>
          </a:stretch>
        </p:blipFill>
        <p:spPr>
          <a:xfrm>
            <a:off x="2438400" y="3505199"/>
            <a:ext cx="4267200" cy="3268675"/>
          </a:xfrm>
          <a:prstGeom prst="rect">
            <a:avLst/>
          </a:prstGeom>
        </p:spPr>
      </p:pic>
      <p:sp>
        <p:nvSpPr>
          <p:cNvPr id="5" name="TextBox 4"/>
          <p:cNvSpPr txBox="1"/>
          <p:nvPr/>
        </p:nvSpPr>
        <p:spPr bwMode="auto">
          <a:xfrm rot="16200000">
            <a:off x="6172202" y="5211261"/>
            <a:ext cx="1143000" cy="169277"/>
          </a:xfrm>
          <a:prstGeom prst="rect">
            <a:avLst/>
          </a:prstGeom>
          <a:noFill/>
          <a:ln w="9525">
            <a:noFill/>
            <a:miter lim="800000"/>
            <a:headEnd/>
            <a:tailEnd/>
          </a:ln>
        </p:spPr>
        <p:txBody>
          <a:bodyPr wrap="square" rtlCol="0">
            <a:spAutoFit/>
          </a:bodyPr>
          <a:lstStyle/>
          <a:p>
            <a:r>
              <a:rPr lang="en-US" sz="500" dirty="0" smtClean="0"/>
              <a:t>© </a:t>
            </a:r>
            <a:r>
              <a:rPr lang="en-US" sz="500" dirty="0" err="1" smtClean="0"/>
              <a:t>shutterstock</a:t>
            </a:r>
            <a:r>
              <a:rPr lang="en-US" sz="500" dirty="0" smtClean="0"/>
              <a:t>/</a:t>
            </a:r>
            <a:r>
              <a:rPr lang="en-US" sz="500" dirty="0" err="1" smtClean="0"/>
              <a:t>Rikard</a:t>
            </a:r>
            <a:r>
              <a:rPr lang="en-US" sz="500" dirty="0" smtClean="0"/>
              <a:t> </a:t>
            </a:r>
            <a:r>
              <a:rPr lang="en-US" sz="500" dirty="0" err="1" smtClean="0"/>
              <a:t>Stadler</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Firm</a:t>
            </a:r>
            <a:endParaRPr lang="en-US" dirty="0"/>
          </a:p>
        </p:txBody>
      </p:sp>
      <p:sp>
        <p:nvSpPr>
          <p:cNvPr id="3" name="Content Placeholder 2"/>
          <p:cNvSpPr>
            <a:spLocks noGrp="1"/>
          </p:cNvSpPr>
          <p:nvPr>
            <p:ph idx="1"/>
          </p:nvPr>
        </p:nvSpPr>
        <p:spPr>
          <a:xfrm>
            <a:off x="1371600" y="1752600"/>
            <a:ext cx="3810000" cy="4373563"/>
          </a:xfrm>
        </p:spPr>
        <p:txBody>
          <a:bodyPr/>
          <a:lstStyle/>
          <a:p>
            <a:pPr lvl="0"/>
            <a:r>
              <a:rPr lang="en-US" dirty="0" smtClean="0"/>
              <a:t>The Church stands firm in promoting a “culture of life.”</a:t>
            </a:r>
          </a:p>
          <a:p>
            <a:pPr lvl="0"/>
            <a:r>
              <a:rPr lang="en-US" dirty="0" smtClean="0"/>
              <a:t>At the heart of this is educating people to have a profound respect for the sacredness of every human life.</a:t>
            </a:r>
          </a:p>
          <a:p>
            <a:pPr>
              <a:buNone/>
            </a:pPr>
            <a:endParaRPr lang="en-US" dirty="0"/>
          </a:p>
        </p:txBody>
      </p:sp>
      <p:pic>
        <p:nvPicPr>
          <p:cNvPr id="4" name="Picture 3" descr="slide17-shutterstock_auremar.jpg"/>
          <p:cNvPicPr>
            <a:picLocks noChangeAspect="1"/>
          </p:cNvPicPr>
          <p:nvPr/>
        </p:nvPicPr>
        <p:blipFill>
          <a:blip r:embed="rId3" cstate="print"/>
          <a:stretch>
            <a:fillRect/>
          </a:stretch>
        </p:blipFill>
        <p:spPr>
          <a:xfrm>
            <a:off x="5334000" y="1225588"/>
            <a:ext cx="3151632" cy="471801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7391400" y="5907024"/>
            <a:ext cx="1143000" cy="169277"/>
          </a:xfrm>
          <a:prstGeom prst="rect">
            <a:avLst/>
          </a:prstGeom>
          <a:noFill/>
          <a:ln w="9525">
            <a:noFill/>
            <a:miter lim="800000"/>
            <a:headEnd/>
            <a:tailEnd/>
          </a:ln>
        </p:spPr>
        <p:txBody>
          <a:bodyPr wrap="square" rtlCol="0">
            <a:spAutoFit/>
          </a:bodyPr>
          <a:lstStyle/>
          <a:p>
            <a:r>
              <a:rPr lang="en-US" sz="500" dirty="0" smtClean="0"/>
              <a:t>© </a:t>
            </a:r>
            <a:r>
              <a:rPr lang="en-US" sz="500" dirty="0" err="1" smtClean="0"/>
              <a:t>shutterstock</a:t>
            </a:r>
            <a:r>
              <a:rPr lang="en-US" sz="500" dirty="0" smtClean="0"/>
              <a:t>/</a:t>
            </a:r>
            <a:r>
              <a:rPr lang="en-US" sz="500" dirty="0" err="1" smtClean="0"/>
              <a:t>auremar</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Life Is Sacred</a:t>
            </a:r>
            <a:endParaRPr lang="en-US" dirty="0"/>
          </a:p>
        </p:txBody>
      </p:sp>
      <p:sp>
        <p:nvSpPr>
          <p:cNvPr id="3" name="Content Placeholder 2"/>
          <p:cNvSpPr>
            <a:spLocks noGrp="1"/>
          </p:cNvSpPr>
          <p:nvPr>
            <p:ph idx="1"/>
          </p:nvPr>
        </p:nvSpPr>
        <p:spPr/>
        <p:txBody>
          <a:bodyPr/>
          <a:lstStyle/>
          <a:p>
            <a:pPr lvl="0"/>
            <a:r>
              <a:rPr lang="en-US" dirty="0" smtClean="0"/>
              <a:t>The Church calls for new programs to care for the sick and the elderly.</a:t>
            </a:r>
          </a:p>
          <a:p>
            <a:pPr lvl="0"/>
            <a:r>
              <a:rPr lang="en-US" dirty="0" smtClean="0"/>
              <a:t>The Church also calls for political action against unjust laws that do not respect the right to life of innocent persons.</a:t>
            </a:r>
          </a:p>
          <a:p>
            <a:pPr>
              <a:buNone/>
            </a:pPr>
            <a:endParaRPr lang="en-US" dirty="0"/>
          </a:p>
        </p:txBody>
      </p:sp>
      <p:pic>
        <p:nvPicPr>
          <p:cNvPr id="4" name="Picture 3" descr="slid18-shutterstock_Alexander Raths.jpg"/>
          <p:cNvPicPr>
            <a:picLocks noChangeAspect="1"/>
          </p:cNvPicPr>
          <p:nvPr/>
        </p:nvPicPr>
        <p:blipFill>
          <a:blip r:embed="rId3" cstate="print"/>
          <a:stretch>
            <a:fillRect/>
          </a:stretch>
        </p:blipFill>
        <p:spPr>
          <a:xfrm>
            <a:off x="2362200" y="3931310"/>
            <a:ext cx="4267200" cy="2850490"/>
          </a:xfrm>
          <a:prstGeom prst="rect">
            <a:avLst/>
          </a:prstGeom>
        </p:spPr>
      </p:pic>
      <p:sp>
        <p:nvSpPr>
          <p:cNvPr id="5" name="TextBox 4"/>
          <p:cNvSpPr txBox="1"/>
          <p:nvPr/>
        </p:nvSpPr>
        <p:spPr bwMode="auto">
          <a:xfrm rot="16200000">
            <a:off x="6104441" y="5592261"/>
            <a:ext cx="1143000" cy="169277"/>
          </a:xfrm>
          <a:prstGeom prst="rect">
            <a:avLst/>
          </a:prstGeom>
          <a:noFill/>
          <a:ln w="9525">
            <a:noFill/>
            <a:miter lim="800000"/>
            <a:headEnd/>
            <a:tailEnd/>
          </a:ln>
        </p:spPr>
        <p:txBody>
          <a:bodyPr wrap="square" rtlCol="0">
            <a:spAutoFit/>
          </a:bodyPr>
          <a:lstStyle/>
          <a:p>
            <a:r>
              <a:rPr lang="en-US" sz="500" dirty="0" smtClean="0"/>
              <a:t>© </a:t>
            </a:r>
            <a:r>
              <a:rPr lang="en-US" sz="500" dirty="0" err="1" smtClean="0"/>
              <a:t>shutterstock</a:t>
            </a:r>
            <a:r>
              <a:rPr lang="en-US" sz="500" dirty="0" smtClean="0"/>
              <a:t>/Alexander </a:t>
            </a:r>
            <a:r>
              <a:rPr lang="en-US" sz="500" dirty="0" err="1" smtClean="0"/>
              <a:t>Raths</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and Politics</a:t>
            </a:r>
            <a:endParaRPr lang="en-US" dirty="0"/>
          </a:p>
        </p:txBody>
      </p:sp>
      <p:sp>
        <p:nvSpPr>
          <p:cNvPr id="3" name="Content Placeholder 2"/>
          <p:cNvSpPr>
            <a:spLocks noGrp="1"/>
          </p:cNvSpPr>
          <p:nvPr>
            <p:ph idx="1"/>
          </p:nvPr>
        </p:nvSpPr>
        <p:spPr>
          <a:xfrm>
            <a:off x="1371600" y="1752600"/>
            <a:ext cx="4191000" cy="4373563"/>
          </a:xfrm>
        </p:spPr>
        <p:txBody>
          <a:bodyPr/>
          <a:lstStyle/>
          <a:p>
            <a:pPr marL="0" indent="0">
              <a:buNone/>
            </a:pPr>
            <a:r>
              <a:rPr lang="en-US" dirty="0" smtClean="0"/>
              <a:t>What about the concept of separation of Church and state?</a:t>
            </a:r>
          </a:p>
          <a:p>
            <a:pPr lvl="0"/>
            <a:r>
              <a:rPr lang="en-US" dirty="0" smtClean="0"/>
              <a:t>This means that the government will not support a particular religion or establish a national religion.</a:t>
            </a:r>
          </a:p>
          <a:p>
            <a:pPr lvl="0"/>
            <a:r>
              <a:rPr lang="en-US" dirty="0" smtClean="0"/>
              <a:t>It does not mean that the Church can have no say in the political arena.</a:t>
            </a:r>
          </a:p>
          <a:p>
            <a:endParaRPr lang="en-US" dirty="0"/>
          </a:p>
        </p:txBody>
      </p:sp>
      <p:pic>
        <p:nvPicPr>
          <p:cNvPr id="4" name="Picture 3" descr="slide19-extent_believe_church_state_separated-pollsbcom.jpg"/>
          <p:cNvPicPr>
            <a:picLocks noChangeAspect="1"/>
          </p:cNvPicPr>
          <p:nvPr/>
        </p:nvPicPr>
        <p:blipFill>
          <a:blip r:embed="rId3" cstate="print"/>
          <a:stretch>
            <a:fillRect/>
          </a:stretch>
        </p:blipFill>
        <p:spPr>
          <a:xfrm>
            <a:off x="5707743" y="1981200"/>
            <a:ext cx="2902857" cy="3352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bwMode="auto">
          <a:xfrm>
            <a:off x="7696200" y="5410200"/>
            <a:ext cx="1143000" cy="169277"/>
          </a:xfrm>
          <a:prstGeom prst="rect">
            <a:avLst/>
          </a:prstGeom>
          <a:noFill/>
          <a:ln w="9525">
            <a:noFill/>
            <a:miter lim="800000"/>
            <a:headEnd/>
            <a:tailEnd/>
          </a:ln>
        </p:spPr>
        <p:txBody>
          <a:bodyPr wrap="square" rtlCol="0">
            <a:spAutoFit/>
          </a:bodyPr>
          <a:lstStyle/>
          <a:p>
            <a:r>
              <a:rPr lang="en-US" sz="500" dirty="0" smtClean="0"/>
              <a:t>© pollsb.com</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One True Path</a:t>
            </a:r>
            <a:endParaRPr lang="en-US" dirty="0"/>
          </a:p>
        </p:txBody>
      </p:sp>
      <p:sp>
        <p:nvSpPr>
          <p:cNvPr id="6" name="Content Placeholder 5"/>
          <p:cNvSpPr>
            <a:spLocks noGrp="1"/>
          </p:cNvSpPr>
          <p:nvPr>
            <p:ph idx="1"/>
          </p:nvPr>
        </p:nvSpPr>
        <p:spPr>
          <a:xfrm>
            <a:off x="1371600" y="1752601"/>
            <a:ext cx="6477000" cy="3352800"/>
          </a:xfrm>
        </p:spPr>
        <p:txBody>
          <a:bodyPr/>
          <a:lstStyle/>
          <a:p>
            <a:pPr lvl="0"/>
            <a:r>
              <a:rPr lang="en-US" dirty="0" smtClean="0"/>
              <a:t>Jesus is the one true path to salvation.</a:t>
            </a:r>
          </a:p>
          <a:p>
            <a:pPr lvl="0"/>
            <a:r>
              <a:rPr lang="en-US" dirty="0" smtClean="0"/>
              <a:t>Through our Baptism we are called to spread this truth, the Good News.</a:t>
            </a:r>
          </a:p>
        </p:txBody>
      </p:sp>
      <p:pic>
        <p:nvPicPr>
          <p:cNvPr id="4" name="Picture 3" descr="Slide2-San_Pietro_in_Montorio_christ_assumed_into_heaven-wikimedia.jpg"/>
          <p:cNvPicPr>
            <a:picLocks noChangeAspect="1"/>
          </p:cNvPicPr>
          <p:nvPr/>
        </p:nvPicPr>
        <p:blipFill>
          <a:blip r:embed="rId3" cstate="print"/>
          <a:srcRect t="6740" b="5633"/>
          <a:stretch>
            <a:fillRect/>
          </a:stretch>
        </p:blipFill>
        <p:spPr>
          <a:xfrm>
            <a:off x="2514600" y="3429000"/>
            <a:ext cx="4058412" cy="2971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bwMode="auto">
          <a:xfrm rot="16200000">
            <a:off x="5966873" y="5173161"/>
            <a:ext cx="15240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and Responsibility</a:t>
            </a:r>
            <a:endParaRPr lang="en-US" dirty="0"/>
          </a:p>
        </p:txBody>
      </p:sp>
      <p:sp>
        <p:nvSpPr>
          <p:cNvPr id="3" name="Content Placeholder 2"/>
          <p:cNvSpPr>
            <a:spLocks noGrp="1"/>
          </p:cNvSpPr>
          <p:nvPr>
            <p:ph idx="1"/>
          </p:nvPr>
        </p:nvSpPr>
        <p:spPr/>
        <p:txBody>
          <a:bodyPr/>
          <a:lstStyle/>
          <a:p>
            <a:pPr lvl="0"/>
            <a:r>
              <a:rPr lang="en-US" dirty="0" smtClean="0"/>
              <a:t>The Church has the right and the responsibility to bring Christian values into the public debate.</a:t>
            </a:r>
          </a:p>
          <a:p>
            <a:pPr lvl="0"/>
            <a:r>
              <a:rPr lang="en-US" dirty="0" smtClean="0"/>
              <a:t>She addresses specific issues that affirm or stand counter to the Gospel message.</a:t>
            </a:r>
          </a:p>
          <a:p>
            <a:pPr lvl="0"/>
            <a:r>
              <a:rPr lang="en-US" dirty="0" smtClean="0"/>
              <a:t>Her input strengthens the public debate.</a:t>
            </a:r>
          </a:p>
          <a:p>
            <a:pPr>
              <a:buNone/>
            </a:pPr>
            <a:endParaRPr lang="en-US" dirty="0"/>
          </a:p>
        </p:txBody>
      </p:sp>
      <p:pic>
        <p:nvPicPr>
          <p:cNvPr id="4" name="Picture 3" descr="slide20-US Bishops 2008-catholiclivingtoday.blogspotcom.jpg"/>
          <p:cNvPicPr>
            <a:picLocks noChangeAspect="1"/>
          </p:cNvPicPr>
          <p:nvPr/>
        </p:nvPicPr>
        <p:blipFill>
          <a:blip r:embed="rId3" cstate="print"/>
          <a:stretch>
            <a:fillRect/>
          </a:stretch>
        </p:blipFill>
        <p:spPr>
          <a:xfrm>
            <a:off x="2895600" y="4359835"/>
            <a:ext cx="3518647" cy="2345765"/>
          </a:xfrm>
          <a:prstGeom prst="rect">
            <a:avLst/>
          </a:prstGeom>
          <a:ln>
            <a:noFill/>
          </a:ln>
          <a:effectLst>
            <a:outerShdw blurRad="190500" algn="tl" rotWithShape="0">
              <a:srgbClr val="000000">
                <a:alpha val="70000"/>
              </a:srgbClr>
            </a:outerShdw>
          </a:effectLst>
        </p:spPr>
      </p:pic>
      <p:sp>
        <p:nvSpPr>
          <p:cNvPr id="5" name="TextBox 4"/>
          <p:cNvSpPr txBox="1"/>
          <p:nvPr/>
        </p:nvSpPr>
        <p:spPr bwMode="auto">
          <a:xfrm rot="16200000">
            <a:off x="5891758" y="5439861"/>
            <a:ext cx="1143000" cy="169277"/>
          </a:xfrm>
          <a:prstGeom prst="rect">
            <a:avLst/>
          </a:prstGeom>
          <a:noFill/>
          <a:ln w="9525">
            <a:noFill/>
            <a:miter lim="800000"/>
            <a:headEnd/>
            <a:tailEnd/>
          </a:ln>
        </p:spPr>
        <p:txBody>
          <a:bodyPr wrap="square" rtlCol="0">
            <a:spAutoFit/>
          </a:bodyPr>
          <a:lstStyle/>
          <a:p>
            <a:r>
              <a:rPr lang="en-US" sz="500" dirty="0" smtClean="0"/>
              <a:t>© catholiclivingtoday.blogspot.com</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Evangelization</a:t>
            </a:r>
            <a:endParaRPr lang="en-US" dirty="0"/>
          </a:p>
        </p:txBody>
      </p:sp>
      <p:sp>
        <p:nvSpPr>
          <p:cNvPr id="3" name="Content Placeholder 2"/>
          <p:cNvSpPr>
            <a:spLocks noGrp="1"/>
          </p:cNvSpPr>
          <p:nvPr>
            <p:ph idx="1"/>
          </p:nvPr>
        </p:nvSpPr>
        <p:spPr/>
        <p:txBody>
          <a:bodyPr/>
          <a:lstStyle/>
          <a:p>
            <a:pPr lvl="0"/>
            <a:r>
              <a:rPr lang="en-US" dirty="0" smtClean="0"/>
              <a:t>The Church has a missionary mandate to help all people to share in the communion of the Holy Spirit.</a:t>
            </a:r>
          </a:p>
          <a:p>
            <a:pPr lvl="0"/>
            <a:r>
              <a:rPr lang="en-US" dirty="0" smtClean="0"/>
              <a:t>Evangelization is </a:t>
            </a:r>
            <a:br>
              <a:rPr lang="en-US" dirty="0" smtClean="0"/>
            </a:br>
            <a:r>
              <a:rPr lang="en-US" dirty="0" smtClean="0"/>
              <a:t>the primary way </a:t>
            </a:r>
            <a:br>
              <a:rPr lang="en-US" dirty="0" smtClean="0"/>
            </a:br>
            <a:r>
              <a:rPr lang="en-US" dirty="0" smtClean="0"/>
              <a:t>we accomplish that </a:t>
            </a:r>
            <a:br>
              <a:rPr lang="en-US" dirty="0" smtClean="0"/>
            </a:br>
            <a:r>
              <a:rPr lang="en-US" dirty="0" smtClean="0"/>
              <a:t>mission.</a:t>
            </a:r>
          </a:p>
          <a:p>
            <a:pPr lvl="0"/>
            <a:r>
              <a:rPr lang="en-US" dirty="0" smtClean="0"/>
              <a:t>We must teach the </a:t>
            </a:r>
            <a:br>
              <a:rPr lang="en-US" dirty="0" smtClean="0"/>
            </a:br>
            <a:r>
              <a:rPr lang="en-US" dirty="0" smtClean="0"/>
              <a:t>truth to the world.</a:t>
            </a:r>
          </a:p>
          <a:p>
            <a:pPr>
              <a:buNone/>
            </a:pPr>
            <a:endParaRPr lang="en-US" dirty="0"/>
          </a:p>
        </p:txBody>
      </p:sp>
      <p:pic>
        <p:nvPicPr>
          <p:cNvPr id="4" name="Picture 3" descr="slide21-Group_Study-wikimedia.jpg"/>
          <p:cNvPicPr>
            <a:picLocks noChangeAspect="1"/>
          </p:cNvPicPr>
          <p:nvPr/>
        </p:nvPicPr>
        <p:blipFill>
          <a:blip r:embed="rId3" cstate="print"/>
          <a:stretch>
            <a:fillRect/>
          </a:stretch>
        </p:blipFill>
        <p:spPr>
          <a:xfrm>
            <a:off x="4743156" y="2815590"/>
            <a:ext cx="3887380" cy="282321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7933239" y="4411162"/>
            <a:ext cx="1524000" cy="169279"/>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of Evangelizing</a:t>
            </a:r>
            <a:endParaRPr lang="en-US" dirty="0"/>
          </a:p>
        </p:txBody>
      </p:sp>
      <p:sp>
        <p:nvSpPr>
          <p:cNvPr id="3" name="Content Placeholder 2"/>
          <p:cNvSpPr>
            <a:spLocks noGrp="1"/>
          </p:cNvSpPr>
          <p:nvPr>
            <p:ph idx="1"/>
          </p:nvPr>
        </p:nvSpPr>
        <p:spPr>
          <a:xfrm>
            <a:off x="1371600" y="1752600"/>
            <a:ext cx="4419600" cy="4373563"/>
          </a:xfrm>
        </p:spPr>
        <p:txBody>
          <a:bodyPr/>
          <a:lstStyle/>
          <a:p>
            <a:pPr>
              <a:buNone/>
            </a:pPr>
            <a:r>
              <a:rPr lang="en-US" dirty="0" smtClean="0"/>
              <a:t>Youth and adults:</a:t>
            </a:r>
          </a:p>
          <a:p>
            <a:pPr lvl="0"/>
            <a:r>
              <a:rPr lang="en-US" dirty="0" smtClean="0"/>
              <a:t>At home</a:t>
            </a:r>
          </a:p>
          <a:p>
            <a:pPr lvl="0"/>
            <a:r>
              <a:rPr lang="en-US" dirty="0" smtClean="0"/>
              <a:t>At school</a:t>
            </a:r>
          </a:p>
          <a:p>
            <a:pPr lvl="0"/>
            <a:r>
              <a:rPr lang="en-US" dirty="0" smtClean="0"/>
              <a:t>At work</a:t>
            </a:r>
          </a:p>
          <a:p>
            <a:pPr lvl="0"/>
            <a:r>
              <a:rPr lang="en-US" dirty="0" smtClean="0"/>
              <a:t>During sports</a:t>
            </a:r>
          </a:p>
          <a:p>
            <a:pPr lvl="0"/>
            <a:r>
              <a:rPr lang="en-US" dirty="0" smtClean="0"/>
              <a:t>During social events</a:t>
            </a:r>
          </a:p>
          <a:p>
            <a:pPr lvl="0"/>
            <a:r>
              <a:rPr lang="en-US" dirty="0" smtClean="0"/>
              <a:t>Quietly, one on one, as appropriate (don’t pressure, simply invite)</a:t>
            </a:r>
          </a:p>
          <a:p>
            <a:endParaRPr lang="en-US" dirty="0"/>
          </a:p>
        </p:txBody>
      </p:sp>
      <p:pic>
        <p:nvPicPr>
          <p:cNvPr id="4" name="Picture 3" descr="Slide22-shutterstock_auremar.jpg"/>
          <p:cNvPicPr>
            <a:picLocks noChangeAspect="1"/>
          </p:cNvPicPr>
          <p:nvPr/>
        </p:nvPicPr>
        <p:blipFill>
          <a:blip r:embed="rId3" cstate="print"/>
          <a:stretch>
            <a:fillRect/>
          </a:stretch>
        </p:blipFill>
        <p:spPr>
          <a:xfrm>
            <a:off x="5659831" y="1219200"/>
            <a:ext cx="3206801" cy="4800600"/>
          </a:xfrm>
          <a:prstGeom prst="rect">
            <a:avLst/>
          </a:prstGeom>
          <a:ln>
            <a:noFill/>
          </a:ln>
          <a:effectLst>
            <a:softEdge rad="112500"/>
          </a:effectLst>
        </p:spPr>
      </p:pic>
      <p:sp>
        <p:nvSpPr>
          <p:cNvPr id="5" name="TextBox 4"/>
          <p:cNvSpPr txBox="1"/>
          <p:nvPr/>
        </p:nvSpPr>
        <p:spPr bwMode="auto">
          <a:xfrm>
            <a:off x="7543800" y="5867400"/>
            <a:ext cx="1143000" cy="169277"/>
          </a:xfrm>
          <a:prstGeom prst="rect">
            <a:avLst/>
          </a:prstGeom>
          <a:noFill/>
          <a:ln w="9525">
            <a:noFill/>
            <a:miter lim="800000"/>
            <a:headEnd/>
            <a:tailEnd/>
          </a:ln>
        </p:spPr>
        <p:txBody>
          <a:bodyPr wrap="square" rtlCol="0">
            <a:spAutoFit/>
          </a:bodyPr>
          <a:lstStyle/>
          <a:p>
            <a:r>
              <a:rPr lang="en-US" sz="500" dirty="0" smtClean="0"/>
              <a:t>© </a:t>
            </a:r>
            <a:r>
              <a:rPr lang="en-US" sz="500" dirty="0" err="1" smtClean="0"/>
              <a:t>shutterstock</a:t>
            </a:r>
            <a:r>
              <a:rPr lang="en-US" sz="500" dirty="0" smtClean="0"/>
              <a:t>/</a:t>
            </a:r>
            <a:r>
              <a:rPr lang="en-US" sz="500" dirty="0" err="1" smtClean="0"/>
              <a:t>auremar</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Proclaiming</a:t>
            </a:r>
            <a:endParaRPr lang="en-US" dirty="0"/>
          </a:p>
        </p:txBody>
      </p:sp>
      <p:sp>
        <p:nvSpPr>
          <p:cNvPr id="3" name="Content Placeholder 2"/>
          <p:cNvSpPr>
            <a:spLocks noGrp="1"/>
          </p:cNvSpPr>
          <p:nvPr>
            <p:ph idx="1"/>
          </p:nvPr>
        </p:nvSpPr>
        <p:spPr>
          <a:xfrm>
            <a:off x="1371600" y="4495800"/>
            <a:ext cx="6477000" cy="2057400"/>
          </a:xfrm>
        </p:spPr>
        <p:txBody>
          <a:bodyPr/>
          <a:lstStyle/>
          <a:p>
            <a:pPr lvl="0"/>
            <a:r>
              <a:rPr lang="en-US" dirty="0" smtClean="0"/>
              <a:t>We are to proclaim Christ both by our words and by the witness of our lives.</a:t>
            </a:r>
          </a:p>
          <a:p>
            <a:pPr lvl="0"/>
            <a:r>
              <a:rPr lang="en-US" dirty="0" smtClean="0"/>
              <a:t>Three situations in which the Church is to evangelize the world today:</a:t>
            </a:r>
          </a:p>
          <a:p>
            <a:pPr>
              <a:buNone/>
            </a:pPr>
            <a:endParaRPr lang="en-US" dirty="0"/>
          </a:p>
        </p:txBody>
      </p:sp>
      <p:pic>
        <p:nvPicPr>
          <p:cNvPr id="4" name="Picture 3" descr="slide23-BibleKim-thewordstreetjournalcom.jpg"/>
          <p:cNvPicPr>
            <a:picLocks noChangeAspect="1"/>
          </p:cNvPicPr>
          <p:nvPr/>
        </p:nvPicPr>
        <p:blipFill>
          <a:blip r:embed="rId3" cstate="print"/>
          <a:stretch>
            <a:fillRect/>
          </a:stretch>
        </p:blipFill>
        <p:spPr>
          <a:xfrm>
            <a:off x="3793122" y="979074"/>
            <a:ext cx="4012800" cy="3211926"/>
          </a:xfrm>
          <a:prstGeom prst="rect">
            <a:avLst/>
          </a:prstGeom>
        </p:spPr>
      </p:pic>
      <p:sp>
        <p:nvSpPr>
          <p:cNvPr id="5" name="TextBox 4"/>
          <p:cNvSpPr txBox="1"/>
          <p:nvPr/>
        </p:nvSpPr>
        <p:spPr bwMode="auto">
          <a:xfrm rot="16200000">
            <a:off x="7268661" y="2639511"/>
            <a:ext cx="1143000" cy="169277"/>
          </a:xfrm>
          <a:prstGeom prst="rect">
            <a:avLst/>
          </a:prstGeom>
          <a:noFill/>
          <a:ln w="9525">
            <a:noFill/>
            <a:miter lim="800000"/>
            <a:headEnd/>
            <a:tailEnd/>
          </a:ln>
        </p:spPr>
        <p:txBody>
          <a:bodyPr wrap="square" rtlCol="0">
            <a:spAutoFit/>
          </a:bodyPr>
          <a:lstStyle/>
          <a:p>
            <a:r>
              <a:rPr lang="en-US" sz="500" dirty="0" smtClean="0"/>
              <a:t>© thewordstreetjournal.com</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a:t>
            </a:r>
            <a:endParaRPr lang="en-US" dirty="0"/>
          </a:p>
        </p:txBody>
      </p:sp>
      <p:sp>
        <p:nvSpPr>
          <p:cNvPr id="3" name="Content Placeholder 2"/>
          <p:cNvSpPr>
            <a:spLocks noGrp="1"/>
          </p:cNvSpPr>
          <p:nvPr>
            <p:ph idx="1"/>
          </p:nvPr>
        </p:nvSpPr>
        <p:spPr/>
        <p:txBody>
          <a:bodyPr/>
          <a:lstStyle/>
          <a:p>
            <a:pPr lvl="0"/>
            <a:r>
              <a:rPr lang="en-US" dirty="0" smtClean="0"/>
              <a:t>In cultures, communities, and groups where Christ and the Gospel message are not known, or where the people lack the ability to adequately proclaim the faith</a:t>
            </a:r>
          </a:p>
        </p:txBody>
      </p:sp>
      <p:pic>
        <p:nvPicPr>
          <p:cNvPr id="4" name="Picture 3" descr="slide24-Catholic_church_of_tabriz-wikimedia.jpg"/>
          <p:cNvPicPr>
            <a:picLocks noChangeAspect="1"/>
          </p:cNvPicPr>
          <p:nvPr/>
        </p:nvPicPr>
        <p:blipFill>
          <a:blip r:embed="rId3" cstate="print"/>
          <a:srcRect t="18501"/>
          <a:stretch>
            <a:fillRect/>
          </a:stretch>
        </p:blipFill>
        <p:spPr>
          <a:xfrm>
            <a:off x="1371600" y="3495674"/>
            <a:ext cx="6096000" cy="3286125"/>
          </a:xfrm>
          <a:prstGeom prst="rect">
            <a:avLst/>
          </a:prstGeom>
          <a:ln>
            <a:noFill/>
          </a:ln>
          <a:effectLst>
            <a:outerShdw blurRad="190500" algn="tl" rotWithShape="0">
              <a:srgbClr val="000000">
                <a:alpha val="70000"/>
              </a:srgbClr>
            </a:outerShdw>
          </a:effectLst>
        </p:spPr>
      </p:pic>
      <p:sp>
        <p:nvSpPr>
          <p:cNvPr id="5" name="TextBox 4"/>
          <p:cNvSpPr txBox="1"/>
          <p:nvPr/>
        </p:nvSpPr>
        <p:spPr bwMode="auto">
          <a:xfrm rot="16200000">
            <a:off x="6757448" y="4792161"/>
            <a:ext cx="15240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t>
            </a:r>
            <a:endParaRPr lang="en-US" dirty="0"/>
          </a:p>
        </p:txBody>
      </p:sp>
      <p:sp>
        <p:nvSpPr>
          <p:cNvPr id="3" name="Content Placeholder 2"/>
          <p:cNvSpPr>
            <a:spLocks noGrp="1"/>
          </p:cNvSpPr>
          <p:nvPr>
            <p:ph idx="1"/>
          </p:nvPr>
        </p:nvSpPr>
        <p:spPr/>
        <p:txBody>
          <a:bodyPr/>
          <a:lstStyle/>
          <a:p>
            <a:pPr lvl="0"/>
            <a:r>
              <a:rPr lang="en-US" dirty="0" smtClean="0"/>
              <a:t>In places where there are active and vibrant Christian communities, evangelizing by continuing to carry out her activity and pastoral care</a:t>
            </a:r>
          </a:p>
        </p:txBody>
      </p:sp>
      <p:pic>
        <p:nvPicPr>
          <p:cNvPr id="4" name="Picture 3" descr="slide25-Mission_Dolores-wikimedia.jpg"/>
          <p:cNvPicPr>
            <a:picLocks noChangeAspect="1"/>
          </p:cNvPicPr>
          <p:nvPr/>
        </p:nvPicPr>
        <p:blipFill>
          <a:blip r:embed="rId3" cstate="print"/>
          <a:srcRect b="16667"/>
          <a:stretch>
            <a:fillRect/>
          </a:stretch>
        </p:blipFill>
        <p:spPr>
          <a:xfrm>
            <a:off x="2057400" y="3505200"/>
            <a:ext cx="5029200" cy="3143250"/>
          </a:xfrm>
          <a:prstGeom prst="rect">
            <a:avLst/>
          </a:prstGeom>
          <a:ln>
            <a:noFill/>
          </a:ln>
          <a:effectLst>
            <a:outerShdw blurRad="190500" algn="tl" rotWithShape="0">
              <a:srgbClr val="000000">
                <a:alpha val="70000"/>
              </a:srgbClr>
            </a:outerShdw>
          </a:effectLst>
        </p:spPr>
      </p:pic>
      <p:sp>
        <p:nvSpPr>
          <p:cNvPr id="5" name="TextBox 4"/>
          <p:cNvSpPr txBox="1"/>
          <p:nvPr/>
        </p:nvSpPr>
        <p:spPr bwMode="auto">
          <a:xfrm rot="16200000">
            <a:off x="6371142" y="5249361"/>
            <a:ext cx="15240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a:t>
            </a:r>
            <a:endParaRPr lang="en-US" dirty="0"/>
          </a:p>
        </p:txBody>
      </p:sp>
      <p:sp>
        <p:nvSpPr>
          <p:cNvPr id="3" name="Content Placeholder 2"/>
          <p:cNvSpPr>
            <a:spLocks noGrp="1"/>
          </p:cNvSpPr>
          <p:nvPr>
            <p:ph idx="1"/>
          </p:nvPr>
        </p:nvSpPr>
        <p:spPr>
          <a:xfrm>
            <a:off x="1371600" y="1752600"/>
            <a:ext cx="4343400" cy="4724400"/>
          </a:xfrm>
        </p:spPr>
        <p:txBody>
          <a:bodyPr>
            <a:normAutofit/>
          </a:bodyPr>
          <a:lstStyle/>
          <a:p>
            <a:pPr lvl="0"/>
            <a:r>
              <a:rPr lang="en-US" dirty="0" smtClean="0"/>
              <a:t>In circumstances where people or groups have been baptized in the faith but no longer actively live the faith―or even consider themselves members of the Church―and live a life far removed from Christ and his Gospel.</a:t>
            </a:r>
          </a:p>
          <a:p>
            <a:pPr lvl="0"/>
            <a:r>
              <a:rPr lang="en-US" dirty="0" smtClean="0"/>
              <a:t>This is a new evangelization, or a renewed evangelization.</a:t>
            </a:r>
          </a:p>
          <a:p>
            <a:pPr>
              <a:buNone/>
            </a:pPr>
            <a:endParaRPr lang="en-US" dirty="0"/>
          </a:p>
        </p:txBody>
      </p:sp>
      <p:pic>
        <p:nvPicPr>
          <p:cNvPr id="4" name="Picture 3" descr="slide26-shutterstock_JHershPhoto.jpg"/>
          <p:cNvPicPr>
            <a:picLocks noChangeAspect="1"/>
          </p:cNvPicPr>
          <p:nvPr/>
        </p:nvPicPr>
        <p:blipFill>
          <a:blip r:embed="rId3" cstate="print"/>
          <a:stretch>
            <a:fillRect/>
          </a:stretch>
        </p:blipFill>
        <p:spPr>
          <a:xfrm>
            <a:off x="5943600" y="1371600"/>
            <a:ext cx="2850490" cy="4267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a:off x="7391400" y="5586984"/>
            <a:ext cx="1143000" cy="169277"/>
          </a:xfrm>
          <a:prstGeom prst="rect">
            <a:avLst/>
          </a:prstGeom>
          <a:noFill/>
          <a:ln w="9525">
            <a:noFill/>
            <a:miter lim="800000"/>
            <a:headEnd/>
            <a:tailEnd/>
          </a:ln>
        </p:spPr>
        <p:txBody>
          <a:bodyPr wrap="square" rtlCol="0">
            <a:spAutoFit/>
          </a:bodyPr>
          <a:lstStyle/>
          <a:p>
            <a:r>
              <a:rPr lang="en-US" sz="500" dirty="0" smtClean="0"/>
              <a:t>© </a:t>
            </a:r>
            <a:r>
              <a:rPr lang="en-US" sz="500" dirty="0" err="1" smtClean="0"/>
              <a:t>shutterstock</a:t>
            </a:r>
            <a:r>
              <a:rPr lang="en-US" sz="500" dirty="0" smtClean="0"/>
              <a:t>/</a:t>
            </a:r>
            <a:r>
              <a:rPr lang="en-US" sz="500" dirty="0" err="1" smtClean="0"/>
              <a:t>JHershPhoto</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Orders</a:t>
            </a:r>
            <a:endParaRPr lang="en-US" dirty="0"/>
          </a:p>
        </p:txBody>
      </p:sp>
      <p:sp>
        <p:nvSpPr>
          <p:cNvPr id="3" name="Content Placeholder 2"/>
          <p:cNvSpPr>
            <a:spLocks noGrp="1"/>
          </p:cNvSpPr>
          <p:nvPr>
            <p:ph idx="1"/>
          </p:nvPr>
        </p:nvSpPr>
        <p:spPr/>
        <p:txBody>
          <a:bodyPr/>
          <a:lstStyle/>
          <a:p>
            <a:pPr marL="0" indent="0">
              <a:buNone/>
            </a:pPr>
            <a:r>
              <a:rPr lang="en-US" dirty="0" smtClean="0"/>
              <a:t>Religious orders play a vital role in the evangelical mission of the Church. </a:t>
            </a:r>
            <a:br>
              <a:rPr lang="en-US" dirty="0" smtClean="0"/>
            </a:br>
            <a:r>
              <a:rPr lang="en-US" dirty="0" smtClean="0"/>
              <a:t>These groups include the following:</a:t>
            </a:r>
          </a:p>
          <a:p>
            <a:pPr lvl="0"/>
            <a:r>
              <a:rPr lang="en-US" dirty="0" smtClean="0"/>
              <a:t>Franciscans</a:t>
            </a:r>
          </a:p>
          <a:p>
            <a:pPr lvl="0"/>
            <a:r>
              <a:rPr lang="en-US" dirty="0" smtClean="0"/>
              <a:t>Dominicans</a:t>
            </a:r>
          </a:p>
          <a:p>
            <a:pPr lvl="0"/>
            <a:r>
              <a:rPr lang="en-US" dirty="0" smtClean="0"/>
              <a:t>Jesuits</a:t>
            </a:r>
          </a:p>
          <a:p>
            <a:pPr lvl="0"/>
            <a:r>
              <a:rPr lang="en-US" dirty="0" smtClean="0"/>
              <a:t>Mother Teresa’s Missionaries of Charity</a:t>
            </a:r>
          </a:p>
          <a:p>
            <a:pPr lvl="0"/>
            <a:r>
              <a:rPr lang="en-US" dirty="0" smtClean="0"/>
              <a:t>Poor </a:t>
            </a:r>
            <a:r>
              <a:rPr lang="en-US" dirty="0" err="1" smtClean="0"/>
              <a:t>Clares</a:t>
            </a:r>
            <a:endParaRPr lang="en-US" dirty="0" smtClean="0"/>
          </a:p>
          <a:p>
            <a:pPr lvl="0"/>
            <a:r>
              <a:rPr lang="en-US" dirty="0" smtClean="0"/>
              <a:t>Sisters of Saint Joseph of Carondelet (teachers)</a:t>
            </a:r>
          </a:p>
          <a:p>
            <a:endParaRPr lang="en-US" dirty="0"/>
          </a:p>
        </p:txBody>
      </p:sp>
      <p:pic>
        <p:nvPicPr>
          <p:cNvPr id="4" name="Picture 3" descr="Slide27-FrancescoCoA_PioM.svg-wikimedia.png"/>
          <p:cNvPicPr>
            <a:picLocks noChangeAspect="1"/>
          </p:cNvPicPr>
          <p:nvPr/>
        </p:nvPicPr>
        <p:blipFill>
          <a:blip r:embed="rId3" cstate="print"/>
          <a:stretch>
            <a:fillRect/>
          </a:stretch>
        </p:blipFill>
        <p:spPr>
          <a:xfrm flipH="1">
            <a:off x="6478837" y="2286000"/>
            <a:ext cx="2512763" cy="18518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8070697" y="4110501"/>
            <a:ext cx="833179" cy="200058"/>
          </a:xfrm>
          <a:prstGeom prst="rect">
            <a:avLst/>
          </a:prstGeom>
          <a:noFill/>
          <a:ln w="9525">
            <a:noFill/>
            <a:miter lim="800000"/>
            <a:headEnd/>
            <a:tailEnd/>
          </a:ln>
        </p:spPr>
        <p:txBody>
          <a:bodyPr wrap="square" rtlCol="0">
            <a:spAutoFit/>
          </a:bodyPr>
          <a:lstStyle/>
          <a:p>
            <a:pPr algn="ctr"/>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Dialogue</a:t>
            </a:r>
            <a:endParaRPr lang="en-US" dirty="0"/>
          </a:p>
        </p:txBody>
      </p:sp>
      <p:sp>
        <p:nvSpPr>
          <p:cNvPr id="3" name="Content Placeholder 2"/>
          <p:cNvSpPr>
            <a:spLocks noGrp="1"/>
          </p:cNvSpPr>
          <p:nvPr>
            <p:ph idx="1"/>
          </p:nvPr>
        </p:nvSpPr>
        <p:spPr>
          <a:xfrm>
            <a:off x="1371600" y="1752600"/>
            <a:ext cx="6858000" cy="4373563"/>
          </a:xfrm>
        </p:spPr>
        <p:txBody>
          <a:bodyPr/>
          <a:lstStyle/>
          <a:p>
            <a:pPr lvl="0"/>
            <a:r>
              <a:rPr lang="en-US" dirty="0" smtClean="0"/>
              <a:t>The Church seeks dialogue with people of different religions, witnessing to her own faith while acknowledging and encouraging the spiritual and moral truths found in their religions.</a:t>
            </a:r>
          </a:p>
          <a:p>
            <a:pPr lvl="0"/>
            <a:r>
              <a:rPr lang="en-US" dirty="0" smtClean="0"/>
              <a:t>But the Church does not </a:t>
            </a:r>
            <a:br>
              <a:rPr lang="en-US" dirty="0" smtClean="0"/>
            </a:br>
            <a:r>
              <a:rPr lang="en-US" dirty="0" smtClean="0"/>
              <a:t>support any religious groups </a:t>
            </a:r>
            <a:br>
              <a:rPr lang="en-US" dirty="0" smtClean="0"/>
            </a:br>
            <a:r>
              <a:rPr lang="en-US" dirty="0" smtClean="0"/>
              <a:t>that lead people astray or </a:t>
            </a:r>
            <a:br>
              <a:rPr lang="en-US" dirty="0" smtClean="0"/>
            </a:br>
            <a:r>
              <a:rPr lang="en-US" dirty="0" smtClean="0"/>
              <a:t>distort the image of God </a:t>
            </a:r>
            <a:br>
              <a:rPr lang="en-US" dirty="0" smtClean="0"/>
            </a:br>
            <a:r>
              <a:rPr lang="en-US" dirty="0" smtClean="0"/>
              <a:t>found in all humans.</a:t>
            </a:r>
          </a:p>
        </p:txBody>
      </p:sp>
      <p:pic>
        <p:nvPicPr>
          <p:cNvPr id="4" name="Picture 3" descr="slide28-priest-and-rabbi-checkmywedding.com"/>
          <p:cNvPicPr>
            <a:picLocks noChangeAspect="1"/>
          </p:cNvPicPr>
          <p:nvPr/>
        </p:nvPicPr>
        <p:blipFill>
          <a:blip r:embed="rId3" cstate="print"/>
          <a:stretch>
            <a:fillRect/>
          </a:stretch>
        </p:blipFill>
        <p:spPr>
          <a:xfrm>
            <a:off x="5715000" y="3617584"/>
            <a:ext cx="2971800" cy="248550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8161840" y="5439861"/>
            <a:ext cx="1143000" cy="169277"/>
          </a:xfrm>
          <a:prstGeom prst="rect">
            <a:avLst/>
          </a:prstGeom>
          <a:noFill/>
          <a:ln w="9525">
            <a:noFill/>
            <a:miter lim="800000"/>
            <a:headEnd/>
            <a:tailEnd/>
          </a:ln>
        </p:spPr>
        <p:txBody>
          <a:bodyPr wrap="square" rtlCol="0">
            <a:spAutoFit/>
          </a:bodyPr>
          <a:lstStyle/>
          <a:p>
            <a:r>
              <a:rPr lang="en-US" sz="500" dirty="0" smtClean="0"/>
              <a:t>© starlightgrove.org</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a:t>
            </a:r>
            <a:endParaRPr lang="en-US" dirty="0"/>
          </a:p>
        </p:txBody>
      </p:sp>
      <p:sp>
        <p:nvSpPr>
          <p:cNvPr id="3" name="Content Placeholder 2"/>
          <p:cNvSpPr>
            <a:spLocks noGrp="1"/>
          </p:cNvSpPr>
          <p:nvPr>
            <p:ph idx="1"/>
          </p:nvPr>
        </p:nvSpPr>
        <p:spPr>
          <a:xfrm>
            <a:off x="1371600" y="1752600"/>
            <a:ext cx="6858000" cy="4373563"/>
          </a:xfrm>
        </p:spPr>
        <p:txBody>
          <a:bodyPr/>
          <a:lstStyle/>
          <a:p>
            <a:pPr marL="0" lvl="0" indent="0">
              <a:buNone/>
            </a:pPr>
            <a:r>
              <a:rPr lang="en-US" dirty="0" smtClean="0"/>
              <a:t>The Church recognizes and embraces diversity. </a:t>
            </a:r>
          </a:p>
          <a:p>
            <a:pPr lvl="0"/>
            <a:r>
              <a:rPr lang="en-US" dirty="0" smtClean="0"/>
              <a:t>“So then you are no longer strangers and sojourners, but you are fellow citizens with the holy ones and members of the household of God,  .  .  .  with Christ Jesus himself as the capstone” (Ephesians 2:19–20).</a:t>
            </a:r>
          </a:p>
          <a:p>
            <a:endParaRPr lang="en-US" dirty="0"/>
          </a:p>
        </p:txBody>
      </p:sp>
      <p:pic>
        <p:nvPicPr>
          <p:cNvPr id="4" name="Picture 3" descr="slide29-_Diverse_Young_Adults-bcnn4youthcom.jpg"/>
          <p:cNvPicPr>
            <a:picLocks noChangeAspect="1"/>
          </p:cNvPicPr>
          <p:nvPr/>
        </p:nvPicPr>
        <p:blipFill>
          <a:blip r:embed="rId3" cstate="print"/>
          <a:stretch>
            <a:fillRect/>
          </a:stretch>
        </p:blipFill>
        <p:spPr>
          <a:xfrm>
            <a:off x="2286000" y="4301359"/>
            <a:ext cx="4670960" cy="2480441"/>
          </a:xfrm>
          <a:prstGeom prst="rect">
            <a:avLst/>
          </a:prstGeom>
        </p:spPr>
      </p:pic>
      <p:sp>
        <p:nvSpPr>
          <p:cNvPr id="5" name="TextBox 4"/>
          <p:cNvSpPr txBox="1"/>
          <p:nvPr/>
        </p:nvSpPr>
        <p:spPr bwMode="auto">
          <a:xfrm rot="16200000">
            <a:off x="6419853" y="5516061"/>
            <a:ext cx="1143000" cy="169277"/>
          </a:xfrm>
          <a:prstGeom prst="rect">
            <a:avLst/>
          </a:prstGeom>
          <a:noFill/>
          <a:ln w="9525">
            <a:noFill/>
            <a:miter lim="800000"/>
            <a:headEnd/>
            <a:tailEnd/>
          </a:ln>
        </p:spPr>
        <p:txBody>
          <a:bodyPr wrap="square" rtlCol="0">
            <a:spAutoFit/>
          </a:bodyPr>
          <a:lstStyle/>
          <a:p>
            <a:r>
              <a:rPr lang="en-US" sz="500" dirty="0" smtClean="0"/>
              <a:t>© bcnn4youth.com</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143000"/>
            <a:ext cx="3505200" cy="533400"/>
          </a:xfrm>
        </p:spPr>
        <p:txBody>
          <a:bodyPr>
            <a:normAutofit fontScale="90000"/>
          </a:bodyPr>
          <a:lstStyle/>
          <a:p>
            <a:r>
              <a:rPr lang="en-US" dirty="0" smtClean="0"/>
              <a:t>Entrusted with Truth</a:t>
            </a:r>
            <a:endParaRPr lang="en-US" dirty="0"/>
          </a:p>
        </p:txBody>
      </p:sp>
      <p:sp>
        <p:nvSpPr>
          <p:cNvPr id="6" name="Content Placeholder 5"/>
          <p:cNvSpPr>
            <a:spLocks noGrp="1"/>
          </p:cNvSpPr>
          <p:nvPr>
            <p:ph idx="1"/>
          </p:nvPr>
        </p:nvSpPr>
        <p:spPr>
          <a:xfrm>
            <a:off x="990600" y="1828800"/>
            <a:ext cx="2743200" cy="4373563"/>
          </a:xfrm>
        </p:spPr>
        <p:txBody>
          <a:bodyPr/>
          <a:lstStyle/>
          <a:p>
            <a:pPr lvl="0"/>
            <a:r>
              <a:rPr lang="en-US" dirty="0" smtClean="0"/>
              <a:t>God has entrusted that truth to the Church.</a:t>
            </a:r>
          </a:p>
          <a:p>
            <a:pPr lvl="0"/>
            <a:r>
              <a:rPr lang="en-US" dirty="0" smtClean="0"/>
              <a:t>Thus the Church must proclaim the truth to the world.</a:t>
            </a:r>
          </a:p>
        </p:txBody>
      </p:sp>
      <p:sp>
        <p:nvSpPr>
          <p:cNvPr id="7" name="TextBox 6"/>
          <p:cNvSpPr txBox="1"/>
          <p:nvPr/>
        </p:nvSpPr>
        <p:spPr bwMode="auto">
          <a:xfrm rot="197222">
            <a:off x="3432600" y="5453753"/>
            <a:ext cx="1524000" cy="169277"/>
          </a:xfrm>
          <a:prstGeom prst="rect">
            <a:avLst/>
          </a:prstGeom>
          <a:noFill/>
          <a:ln w="9525">
            <a:noFill/>
            <a:miter lim="800000"/>
            <a:headEnd/>
            <a:tailEnd/>
          </a:ln>
        </p:spPr>
        <p:txBody>
          <a:bodyPr wrap="square" rtlCol="0">
            <a:spAutoFit/>
          </a:bodyPr>
          <a:lstStyle/>
          <a:p>
            <a:r>
              <a:rPr lang="en-US" sz="500" dirty="0" smtClean="0"/>
              <a:t>© </a:t>
            </a:r>
            <a:r>
              <a:rPr lang="en-US" sz="500" dirty="0" err="1"/>
              <a:t>giulio</a:t>
            </a:r>
            <a:r>
              <a:rPr lang="en-US" sz="500" dirty="0"/>
              <a:t> </a:t>
            </a:r>
            <a:r>
              <a:rPr lang="en-US" sz="500" dirty="0" err="1"/>
              <a:t>napolitano</a:t>
            </a:r>
            <a:r>
              <a:rPr lang="en-US" sz="500" dirty="0"/>
              <a:t> / Shutterstock.com</a:t>
            </a:r>
            <a:r>
              <a:rPr lang="en-US" sz="500" dirty="0" smtClean="0"/>
              <a:t> </a:t>
            </a:r>
            <a:endParaRPr lang="en-US" sz="5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5372">
            <a:off x="3544807" y="2002728"/>
            <a:ext cx="5050629" cy="33670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Diversity</a:t>
            </a:r>
            <a:endParaRPr lang="en-US" dirty="0"/>
          </a:p>
        </p:txBody>
      </p:sp>
      <p:sp>
        <p:nvSpPr>
          <p:cNvPr id="3" name="Content Placeholder 2"/>
          <p:cNvSpPr>
            <a:spLocks noGrp="1"/>
          </p:cNvSpPr>
          <p:nvPr>
            <p:ph idx="1"/>
          </p:nvPr>
        </p:nvSpPr>
        <p:spPr>
          <a:xfrm>
            <a:off x="1371600" y="1752601"/>
            <a:ext cx="7315200" cy="2895600"/>
          </a:xfrm>
        </p:spPr>
        <p:txBody>
          <a:bodyPr/>
          <a:lstStyle/>
          <a:p>
            <a:pPr marL="0" indent="0">
              <a:buNone/>
            </a:pPr>
            <a:r>
              <a:rPr lang="en-US" dirty="0" smtClean="0"/>
              <a:t>What are some examples of the Church’s diversity?</a:t>
            </a:r>
          </a:p>
          <a:p>
            <a:pPr lvl="0"/>
            <a:r>
              <a:rPr lang="en-US" dirty="0" smtClean="0"/>
              <a:t>Races and nationalities in the Church</a:t>
            </a:r>
          </a:p>
          <a:p>
            <a:pPr lvl="0"/>
            <a:r>
              <a:rPr lang="en-US" dirty="0" smtClean="0"/>
              <a:t>Pilgrimages</a:t>
            </a:r>
          </a:p>
          <a:p>
            <a:pPr lvl="0"/>
            <a:r>
              <a:rPr lang="en-US" i="1" dirty="0" smtClean="0"/>
              <a:t>La Posadas</a:t>
            </a:r>
            <a:endParaRPr lang="en-US" dirty="0" smtClean="0"/>
          </a:p>
          <a:p>
            <a:pPr lvl="0"/>
            <a:r>
              <a:rPr lang="en-US" dirty="0" smtClean="0"/>
              <a:t>Cultural festivals</a:t>
            </a:r>
          </a:p>
          <a:p>
            <a:pPr lvl="0"/>
            <a:r>
              <a:rPr lang="en-US" dirty="0" smtClean="0"/>
              <a:t>Global presence (how can we </a:t>
            </a:r>
            <a:r>
              <a:rPr lang="en-US" i="1" dirty="0" smtClean="0"/>
              <a:t>not</a:t>
            </a:r>
            <a:r>
              <a:rPr lang="en-US" dirty="0" smtClean="0"/>
              <a:t> be diverse?)</a:t>
            </a:r>
          </a:p>
          <a:p>
            <a:endParaRPr lang="en-US" dirty="0"/>
          </a:p>
        </p:txBody>
      </p:sp>
      <p:pic>
        <p:nvPicPr>
          <p:cNvPr id="4" name="Picture 3" descr="slide30-lp_posada-laprensaenlineacom.jpg"/>
          <p:cNvPicPr>
            <a:picLocks noChangeAspect="1"/>
          </p:cNvPicPr>
          <p:nvPr/>
        </p:nvPicPr>
        <p:blipFill>
          <a:blip r:embed="rId3" cstate="print"/>
          <a:stretch>
            <a:fillRect/>
          </a:stretch>
        </p:blipFill>
        <p:spPr>
          <a:xfrm>
            <a:off x="2743200" y="4495800"/>
            <a:ext cx="3690938" cy="2362200"/>
          </a:xfrm>
          <a:prstGeom prst="rect">
            <a:avLst/>
          </a:prstGeom>
          <a:ln>
            <a:noFill/>
          </a:ln>
          <a:effectLst>
            <a:softEdge rad="112500"/>
          </a:effectLst>
        </p:spPr>
      </p:pic>
      <p:sp>
        <p:nvSpPr>
          <p:cNvPr id="5" name="TextBox 4"/>
          <p:cNvSpPr txBox="1"/>
          <p:nvPr/>
        </p:nvSpPr>
        <p:spPr bwMode="auto">
          <a:xfrm rot="16200000">
            <a:off x="5806440" y="5744661"/>
            <a:ext cx="1143000" cy="169277"/>
          </a:xfrm>
          <a:prstGeom prst="rect">
            <a:avLst/>
          </a:prstGeom>
          <a:noFill/>
          <a:ln w="9525">
            <a:noFill/>
            <a:miter lim="800000"/>
            <a:headEnd/>
            <a:tailEnd/>
          </a:ln>
        </p:spPr>
        <p:txBody>
          <a:bodyPr wrap="square" rtlCol="0">
            <a:spAutoFit/>
          </a:bodyPr>
          <a:lstStyle/>
          <a:p>
            <a:r>
              <a:rPr lang="en-US" sz="500" dirty="0" smtClean="0"/>
              <a:t>© laprensaenlinea.com</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Questions do you have on the following topics?</a:t>
            </a:r>
            <a:endParaRPr lang="en-US" dirty="0"/>
          </a:p>
        </p:txBody>
      </p:sp>
      <p:sp>
        <p:nvSpPr>
          <p:cNvPr id="3" name="Content Placeholder 2"/>
          <p:cNvSpPr>
            <a:spLocks noGrp="1"/>
          </p:cNvSpPr>
          <p:nvPr>
            <p:ph idx="1"/>
          </p:nvPr>
        </p:nvSpPr>
        <p:spPr>
          <a:xfrm>
            <a:off x="1371600" y="2209800"/>
            <a:ext cx="6477000" cy="4373563"/>
          </a:xfrm>
        </p:spPr>
        <p:txBody>
          <a:bodyPr/>
          <a:lstStyle/>
          <a:p>
            <a:pPr lvl="0"/>
            <a:r>
              <a:rPr lang="en-US" dirty="0" smtClean="0"/>
              <a:t>Church and politics</a:t>
            </a:r>
          </a:p>
          <a:p>
            <a:pPr lvl="0">
              <a:buNone/>
            </a:pPr>
            <a:endParaRPr lang="en-US" dirty="0" smtClean="0"/>
          </a:p>
          <a:p>
            <a:pPr lvl="0"/>
            <a:r>
              <a:rPr lang="en-US" dirty="0" smtClean="0"/>
              <a:t>Church and life issues</a:t>
            </a:r>
          </a:p>
          <a:p>
            <a:pPr lvl="0">
              <a:buNone/>
            </a:pPr>
            <a:endParaRPr lang="en-US" dirty="0" smtClean="0"/>
          </a:p>
          <a:p>
            <a:pPr lvl="0"/>
            <a:r>
              <a:rPr lang="en-US" dirty="0" smtClean="0"/>
              <a:t>Church and marriage</a:t>
            </a:r>
          </a:p>
          <a:p>
            <a:pPr lvl="0">
              <a:buNone/>
            </a:pPr>
            <a:endParaRPr lang="en-US" dirty="0" smtClean="0"/>
          </a:p>
          <a:p>
            <a:pPr lvl="0"/>
            <a:r>
              <a:rPr lang="en-US" dirty="0" smtClean="0"/>
              <a:t>Church and relationships</a:t>
            </a:r>
          </a:p>
          <a:p>
            <a:pPr>
              <a:buNone/>
            </a:pP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Inspires Activity</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ctr">
              <a:buNone/>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This obligation inspires and gives life to the Church’s missionary activity.</a:t>
            </a:r>
          </a:p>
          <a:p>
            <a:pPr algn="ct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Deposit of the Word of God</a:t>
            </a:r>
            <a:endParaRPr lang="en-US" dirty="0"/>
          </a:p>
        </p:txBody>
      </p:sp>
      <p:sp>
        <p:nvSpPr>
          <p:cNvPr id="3" name="Content Placeholder 2"/>
          <p:cNvSpPr>
            <a:spLocks noGrp="1"/>
          </p:cNvSpPr>
          <p:nvPr>
            <p:ph idx="1"/>
          </p:nvPr>
        </p:nvSpPr>
        <p:spPr/>
        <p:txBody>
          <a:bodyPr/>
          <a:lstStyle/>
          <a:p>
            <a:pPr marL="0" indent="0">
              <a:buNone/>
            </a:pPr>
            <a:r>
              <a:rPr lang="en-US" dirty="0" smtClean="0"/>
              <a:t>Together, Sacred Scripture and Sacred Tradition are a single deposit of the Word of God, where the Church encounters God.</a:t>
            </a:r>
          </a:p>
          <a:p>
            <a:pPr>
              <a:buNone/>
            </a:pPr>
            <a:endParaRPr lang="en-US" dirty="0"/>
          </a:p>
        </p:txBody>
      </p:sp>
      <p:pic>
        <p:nvPicPr>
          <p:cNvPr id="4" name="Picture 3" descr="Slilde4-Bible and altar-hcuccorg.jpg"/>
          <p:cNvPicPr>
            <a:picLocks noChangeAspect="1"/>
          </p:cNvPicPr>
          <p:nvPr/>
        </p:nvPicPr>
        <p:blipFill>
          <a:blip r:embed="rId3" cstate="print"/>
          <a:srcRect t="12500"/>
          <a:stretch>
            <a:fillRect/>
          </a:stretch>
        </p:blipFill>
        <p:spPr>
          <a:xfrm>
            <a:off x="2057400" y="3352800"/>
            <a:ext cx="48768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rot="16200000">
            <a:off x="6447339" y="5363661"/>
            <a:ext cx="1143000" cy="169277"/>
          </a:xfrm>
          <a:prstGeom prst="rect">
            <a:avLst/>
          </a:prstGeom>
          <a:noFill/>
          <a:ln w="9525">
            <a:noFill/>
            <a:miter lim="800000"/>
            <a:headEnd/>
            <a:tailEnd/>
          </a:ln>
        </p:spPr>
        <p:txBody>
          <a:bodyPr wrap="square" rtlCol="0">
            <a:spAutoFit/>
          </a:bodyPr>
          <a:lstStyle/>
          <a:p>
            <a:r>
              <a:rPr lang="en-US" sz="500" dirty="0" smtClean="0"/>
              <a:t>© hcucc.org</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Life</a:t>
            </a:r>
            <a:endParaRPr lang="en-US" dirty="0"/>
          </a:p>
        </p:txBody>
      </p:sp>
      <p:sp>
        <p:nvSpPr>
          <p:cNvPr id="3" name="Content Placeholder 2"/>
          <p:cNvSpPr>
            <a:spLocks noGrp="1"/>
          </p:cNvSpPr>
          <p:nvPr>
            <p:ph idx="1"/>
          </p:nvPr>
        </p:nvSpPr>
        <p:spPr>
          <a:xfrm>
            <a:off x="3962400" y="1752600"/>
            <a:ext cx="3886200" cy="4373563"/>
          </a:xfrm>
        </p:spPr>
        <p:txBody>
          <a:bodyPr/>
          <a:lstStyle/>
          <a:p>
            <a:pPr marL="0" indent="0">
              <a:buNone/>
            </a:pPr>
            <a:r>
              <a:rPr lang="en-US" dirty="0" smtClean="0"/>
              <a:t>Through her teaching, life, and worship, the Church gives to each generation all that she is and all that she believes.</a:t>
            </a:r>
          </a:p>
        </p:txBody>
      </p:sp>
      <p:pic>
        <p:nvPicPr>
          <p:cNvPr id="4" name="Picture 3" descr="slide6-000326-N-6910B-501_Chaplain_Conducts_Catholic_Services-wikimedia.jpg"/>
          <p:cNvPicPr>
            <a:picLocks noChangeAspect="1"/>
          </p:cNvPicPr>
          <p:nvPr/>
        </p:nvPicPr>
        <p:blipFill>
          <a:blip r:embed="rId3" cstate="print"/>
          <a:stretch>
            <a:fillRect/>
          </a:stretch>
        </p:blipFill>
        <p:spPr>
          <a:xfrm>
            <a:off x="1066800" y="1828800"/>
            <a:ext cx="2743200" cy="4114800"/>
          </a:xfrm>
          <a:prstGeom prst="rect">
            <a:avLst/>
          </a:prstGeom>
        </p:spPr>
      </p:pic>
      <p:sp>
        <p:nvSpPr>
          <p:cNvPr id="5" name="TextBox 4"/>
          <p:cNvSpPr txBox="1"/>
          <p:nvPr/>
        </p:nvSpPr>
        <p:spPr bwMode="auto">
          <a:xfrm rot="5400000">
            <a:off x="237039" y="2506161"/>
            <a:ext cx="1524000" cy="169279"/>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Is Catholic</a:t>
            </a:r>
            <a:endParaRPr lang="en-US" dirty="0"/>
          </a:p>
        </p:txBody>
      </p:sp>
      <p:sp>
        <p:nvSpPr>
          <p:cNvPr id="3" name="Content Placeholder 2"/>
          <p:cNvSpPr>
            <a:spLocks noGrp="1"/>
          </p:cNvSpPr>
          <p:nvPr>
            <p:ph idx="1"/>
          </p:nvPr>
        </p:nvSpPr>
        <p:spPr/>
        <p:txBody>
          <a:bodyPr/>
          <a:lstStyle/>
          <a:p>
            <a:pPr>
              <a:buNone/>
            </a:pPr>
            <a:r>
              <a:rPr lang="en-US" dirty="0" smtClean="0"/>
              <a:t>The Church is:</a:t>
            </a:r>
          </a:p>
          <a:p>
            <a:pPr lvl="0"/>
            <a:r>
              <a:rPr lang="en-US" dirty="0" smtClean="0"/>
              <a:t>Local</a:t>
            </a:r>
          </a:p>
          <a:p>
            <a:pPr lvl="0"/>
            <a:r>
              <a:rPr lang="en-US" dirty="0" smtClean="0"/>
              <a:t>National</a:t>
            </a:r>
          </a:p>
          <a:p>
            <a:pPr lvl="0"/>
            <a:r>
              <a:rPr lang="en-US" dirty="0" smtClean="0"/>
              <a:t>Global</a:t>
            </a:r>
          </a:p>
          <a:p>
            <a:endParaRPr lang="en-US" dirty="0"/>
          </a:p>
        </p:txBody>
      </p:sp>
      <p:pic>
        <p:nvPicPr>
          <p:cNvPr id="4" name="Picture 3" descr="slide7-Felicjanów3-wikimedia.jpg"/>
          <p:cNvPicPr>
            <a:picLocks noChangeAspect="1"/>
          </p:cNvPicPr>
          <p:nvPr/>
        </p:nvPicPr>
        <p:blipFill>
          <a:blip r:embed="rId3" cstate="print"/>
          <a:stretch>
            <a:fillRect/>
          </a:stretch>
        </p:blipFill>
        <p:spPr>
          <a:xfrm>
            <a:off x="5562600" y="1915177"/>
            <a:ext cx="3224062" cy="2418046"/>
          </a:xfrm>
          <a:prstGeom prst="rect">
            <a:avLst/>
          </a:prstGeom>
          <a:ln>
            <a:noFill/>
          </a:ln>
          <a:effectLst>
            <a:outerShdw blurRad="292100" dist="139700" dir="2700000" algn="tl" rotWithShape="0">
              <a:srgbClr val="333333">
                <a:alpha val="65000"/>
              </a:srgbClr>
            </a:outerShdw>
          </a:effectLst>
        </p:spPr>
      </p:pic>
      <p:pic>
        <p:nvPicPr>
          <p:cNvPr id="5" name="Picture 4" descr="slide7-Syro-Malankara_Holy_Mass_1-wikimedia.jpg"/>
          <p:cNvPicPr>
            <a:picLocks noChangeAspect="1"/>
          </p:cNvPicPr>
          <p:nvPr/>
        </p:nvPicPr>
        <p:blipFill>
          <a:blip r:embed="rId4" cstate="print"/>
          <a:srcRect b="13838"/>
          <a:stretch>
            <a:fillRect/>
          </a:stretch>
        </p:blipFill>
        <p:spPr>
          <a:xfrm>
            <a:off x="1564730" y="4114800"/>
            <a:ext cx="3804740" cy="2514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bwMode="auto">
          <a:xfrm>
            <a:off x="5562600" y="4288536"/>
            <a:ext cx="1524000" cy="169279"/>
          </a:xfrm>
          <a:prstGeom prst="rect">
            <a:avLst/>
          </a:prstGeom>
          <a:noFill/>
          <a:ln w="9525">
            <a:noFill/>
            <a:miter lim="800000"/>
            <a:headEnd/>
            <a:tailEnd/>
          </a:ln>
        </p:spPr>
        <p:txBody>
          <a:bodyPr wrap="square" rtlCol="0">
            <a:spAutoFit/>
          </a:bodyPr>
          <a:lstStyle/>
          <a:p>
            <a:r>
              <a:rPr lang="en-US" sz="500" dirty="0" smtClean="0"/>
              <a:t>©  vietcatholicnews.com</a:t>
            </a:r>
            <a:endParaRPr lang="en-US" sz="500" dirty="0">
              <a:solidFill>
                <a:schemeClr val="bg1">
                  <a:lumMod val="65000"/>
                </a:schemeClr>
              </a:solidFill>
            </a:endParaRPr>
          </a:p>
        </p:txBody>
      </p:sp>
      <p:sp>
        <p:nvSpPr>
          <p:cNvPr id="7" name="TextBox 6"/>
          <p:cNvSpPr txBox="1"/>
          <p:nvPr/>
        </p:nvSpPr>
        <p:spPr bwMode="auto">
          <a:xfrm rot="16200000">
            <a:off x="4648200" y="5835878"/>
            <a:ext cx="1524000" cy="215444"/>
          </a:xfrm>
          <a:prstGeom prst="rect">
            <a:avLst/>
          </a:prstGeom>
          <a:noFill/>
          <a:ln w="9525">
            <a:noFill/>
            <a:miter lim="800000"/>
            <a:headEnd/>
            <a:tailEnd/>
          </a:ln>
        </p:spPr>
        <p:txBody>
          <a:bodyPr wrap="square" rtlCol="0">
            <a:spAutoFit/>
          </a:bodyPr>
          <a:lstStyle/>
          <a:p>
            <a:r>
              <a:rPr lang="en-US" sz="500" dirty="0" smtClean="0"/>
              <a:t>©</a:t>
            </a:r>
            <a:r>
              <a:rPr lang="en-US" sz="800" dirty="0" smtClean="0"/>
              <a:t> </a:t>
            </a:r>
            <a:r>
              <a:rPr lang="en-US" sz="500" dirty="0" smtClean="0"/>
              <a:t>Furiousphotographersblog.com</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the Times</a:t>
            </a:r>
            <a:endParaRPr lang="en-US" dirty="0"/>
          </a:p>
        </p:txBody>
      </p:sp>
      <p:sp>
        <p:nvSpPr>
          <p:cNvPr id="3" name="Content Placeholder 2"/>
          <p:cNvSpPr>
            <a:spLocks noGrp="1"/>
          </p:cNvSpPr>
          <p:nvPr>
            <p:ph idx="1"/>
          </p:nvPr>
        </p:nvSpPr>
        <p:spPr/>
        <p:txBody>
          <a:bodyPr/>
          <a:lstStyle/>
          <a:p>
            <a:pPr marL="0" indent="0" algn="ctr">
              <a:buNone/>
            </a:pPr>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ctr">
              <a:buNone/>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Church is responsible for looking at the particular circumstances of each generation and interpreting them in light of Scripture and Tradition.</a:t>
            </a: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 and the Modern World</a:t>
            </a:r>
            <a:endParaRPr lang="en-US" dirty="0"/>
          </a:p>
        </p:txBody>
      </p:sp>
      <p:sp>
        <p:nvSpPr>
          <p:cNvPr id="3" name="Content Placeholder 2"/>
          <p:cNvSpPr>
            <a:spLocks noGrp="1"/>
          </p:cNvSpPr>
          <p:nvPr>
            <p:ph idx="1"/>
          </p:nvPr>
        </p:nvSpPr>
        <p:spPr/>
        <p:txBody>
          <a:bodyPr/>
          <a:lstStyle/>
          <a:p>
            <a:pPr lvl="0"/>
            <a:r>
              <a:rPr lang="en-US" dirty="0" smtClean="0"/>
              <a:t>Interpreting the signs of the times in light of the Gospels brings the Church into dialogue with different cultures and groups.</a:t>
            </a:r>
          </a:p>
          <a:p>
            <a:pPr lvl="0"/>
            <a:r>
              <a:rPr lang="en-US" dirty="0" smtClean="0"/>
              <a:t>But she always remains constant in her universal mission.</a:t>
            </a:r>
          </a:p>
          <a:p>
            <a:pPr>
              <a:buNone/>
            </a:pPr>
            <a:endParaRPr lang="en-US" dirty="0"/>
          </a:p>
        </p:txBody>
      </p:sp>
      <p:pic>
        <p:nvPicPr>
          <p:cNvPr id="4" name="Picture 3" descr="slide9-priest-plus-children-nickomargoliescom.jpg"/>
          <p:cNvPicPr>
            <a:picLocks noChangeAspect="1"/>
          </p:cNvPicPr>
          <p:nvPr/>
        </p:nvPicPr>
        <p:blipFill>
          <a:blip r:embed="rId3" cstate="print"/>
          <a:srcRect t="12121"/>
          <a:stretch>
            <a:fillRect/>
          </a:stretch>
        </p:blipFill>
        <p:spPr>
          <a:xfrm>
            <a:off x="1981200" y="3835400"/>
            <a:ext cx="5029200" cy="294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rot="16200000">
            <a:off x="6477002" y="5211261"/>
            <a:ext cx="1143000" cy="169277"/>
          </a:xfrm>
          <a:prstGeom prst="rect">
            <a:avLst/>
          </a:prstGeom>
          <a:noFill/>
          <a:ln w="9525">
            <a:noFill/>
            <a:miter lim="800000"/>
            <a:headEnd/>
            <a:tailEnd/>
          </a:ln>
        </p:spPr>
        <p:txBody>
          <a:bodyPr wrap="square" rtlCol="0">
            <a:spAutoFit/>
          </a:bodyPr>
          <a:lstStyle/>
          <a:p>
            <a:r>
              <a:rPr lang="en-US" sz="500" dirty="0" smtClean="0"/>
              <a:t>© nickomargolies.com</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458</TotalTime>
  <Words>1549</Words>
  <Application>Microsoft Macintosh PowerPoint</Application>
  <PresentationFormat>On-screen Show (4:3)</PresentationFormat>
  <Paragraphs>194</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LIC Presentation template</vt:lpstr>
      <vt:lpstr>The Church in the World</vt:lpstr>
      <vt:lpstr>One True Path</vt:lpstr>
      <vt:lpstr>Entrusted with Truth</vt:lpstr>
      <vt:lpstr>Truth Inspires Activity</vt:lpstr>
      <vt:lpstr>Deposit of the Word of God</vt:lpstr>
      <vt:lpstr>Giving Life</vt:lpstr>
      <vt:lpstr>The Church Is Catholic</vt:lpstr>
      <vt:lpstr>Signs of the Times</vt:lpstr>
      <vt:lpstr>Church and the Modern World</vt:lpstr>
      <vt:lpstr>Proclaim and Act</vt:lpstr>
      <vt:lpstr>Our Generation</vt:lpstr>
      <vt:lpstr>Ageless message</vt:lpstr>
      <vt:lpstr>Engaging Modern Culture</vt:lpstr>
      <vt:lpstr>Today’s Issues</vt:lpstr>
      <vt:lpstr>Culture of Death</vt:lpstr>
      <vt:lpstr>Life Is Sacred</vt:lpstr>
      <vt:lpstr>Standing Firm</vt:lpstr>
      <vt:lpstr>All Life Is Sacred</vt:lpstr>
      <vt:lpstr>The Church and Politics</vt:lpstr>
      <vt:lpstr>Right and Responsibility</vt:lpstr>
      <vt:lpstr>Evangelization</vt:lpstr>
      <vt:lpstr>Ways of Evangelizing</vt:lpstr>
      <vt:lpstr>Proclaiming</vt:lpstr>
      <vt:lpstr>First</vt:lpstr>
      <vt:lpstr>Second</vt:lpstr>
      <vt:lpstr>Third</vt:lpstr>
      <vt:lpstr>Religious Orders</vt:lpstr>
      <vt:lpstr>Dialogue</vt:lpstr>
      <vt:lpstr>Diversity</vt:lpstr>
      <vt:lpstr>Evidence of Diversity</vt:lpstr>
      <vt:lpstr>What Questions do you have on the following topics?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in the World</dc:title>
  <dc:creator>bmartinka</dc:creator>
  <cp:lastModifiedBy>Systems Administrator</cp:lastModifiedBy>
  <cp:revision>71</cp:revision>
  <dcterms:created xsi:type="dcterms:W3CDTF">2010-11-23T15:13:05Z</dcterms:created>
  <dcterms:modified xsi:type="dcterms:W3CDTF">2014-07-02T14:55:52Z</dcterms:modified>
</cp:coreProperties>
</file>