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63" r:id="rId3"/>
    <p:sldId id="364" r:id="rId4"/>
    <p:sldId id="365" r:id="rId5"/>
    <p:sldId id="366" r:id="rId6"/>
    <p:sldId id="367" r:id="rId7"/>
    <p:sldId id="368" r:id="rId8"/>
    <p:sldId id="369" r:id="rId9"/>
    <p:sldId id="370" r:id="rId10"/>
    <p:sldId id="3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ailey" initials="j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2" d="100"/>
          <a:sy n="92" d="100"/>
        </p:scale>
        <p:origin x="-178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Alternate Image Option</a:t>
            </a:r>
            <a:r>
              <a:rPr lang="en-US" sz="1200" i="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Last Supper,</a:t>
            </a:r>
            <a:r>
              <a:rPr lang="en-US" sz="1200" kern="1200" baseline="0" dirty="0" smtClean="0">
                <a:solidFill>
                  <a:schemeClr val="tx1"/>
                </a:solidFill>
                <a:effectLst/>
                <a:latin typeface="+mn-lt"/>
                <a:ea typeface="+mn-ea"/>
                <a:cs typeface="+mn-cs"/>
              </a:rPr>
              <a:t> perhaps in an unusual or modern style</a:t>
            </a:r>
          </a:p>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Conclude by emphasizing the idea that God’s presence in the Eucharist and in our lives is an active, dynamic presence. We’ve heard it said, “Love is a verb.” Saint John the Evangelist said, “God is love.” Using the logic of a syllogism, it follows that “God is a verb.” God continuously gives life, and so God is a dynamic presence and power in our life and world.</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Scripture texts used in this work are taken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the </a:t>
            </a:r>
            <a:r>
              <a:rPr lang="en-US" sz="1200" i="1" kern="1200" dirty="0" smtClean="0">
                <a:solidFill>
                  <a:schemeClr val="tx1"/>
                </a:solidFill>
                <a:effectLst/>
                <a:latin typeface="+mn-lt"/>
                <a:ea typeface="+mn-ea"/>
                <a:cs typeface="+mn-cs"/>
              </a:rPr>
              <a:t>New American Bible, revised edition </a:t>
            </a:r>
            <a:r>
              <a:rPr lang="en-US" sz="1200" kern="1200" dirty="0" smtClean="0">
                <a:solidFill>
                  <a:schemeClr val="tx1"/>
                </a:solidFill>
                <a:effectLst/>
                <a:latin typeface="+mn-lt"/>
                <a:ea typeface="+mn-ea"/>
                <a:cs typeface="+mn-cs"/>
              </a:rPr>
              <a:t>© 2010, 1991, 1986, 1970 Confraternity of Christian Doctrine, Washington, D.C. All Rights Reserved. No part of the </a:t>
            </a:r>
            <a:r>
              <a:rPr lang="en-US" sz="1200" i="1" kern="1200" dirty="0" smtClean="0">
                <a:solidFill>
                  <a:schemeClr val="tx1"/>
                </a:solidFill>
                <a:effectLst/>
                <a:latin typeface="+mn-lt"/>
                <a:ea typeface="+mn-ea"/>
                <a:cs typeface="+mn-cs"/>
              </a:rPr>
              <a:t>New American Bible</a:t>
            </a:r>
            <a:r>
              <a:rPr lang="en-US" sz="1200" kern="1200" dirty="0" smtClean="0">
                <a:solidFill>
                  <a:schemeClr val="tx1"/>
                </a:solidFill>
                <a:effectLst/>
                <a:latin typeface="+mn-lt"/>
                <a:ea typeface="+mn-ea"/>
                <a:cs typeface="+mn-cs"/>
              </a:rPr>
              <a:t> may be reproduced or transmitted in any form or by any means, electronic</a:t>
            </a:r>
            <a:r>
              <a:rPr lang="en-US" sz="1200" kern="1200" baseline="0" dirty="0" smtClean="0">
                <a:solidFill>
                  <a:schemeClr val="tx1"/>
                </a:solidFill>
                <a:effectLst/>
                <a:latin typeface="+mn-lt"/>
                <a:ea typeface="+mn-ea"/>
                <a:cs typeface="+mn-cs"/>
              </a:rPr>
              <a:t> or mechanical, including photocopying, recording, or by any information storage and retrieval system, </a:t>
            </a:r>
            <a:r>
              <a:rPr lang="en-US" sz="1200" kern="1200" dirty="0" smtClean="0">
                <a:solidFill>
                  <a:schemeClr val="tx1"/>
                </a:solidFill>
                <a:effectLst/>
                <a:latin typeface="+mn-lt"/>
                <a:ea typeface="+mn-ea"/>
                <a:cs typeface="+mn-cs"/>
              </a:rPr>
              <a:t>without permission in writing from the copyright owner.)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Alternate Image Options</a:t>
            </a:r>
            <a:r>
              <a:rPr lang="en-US" sz="1200" i="0" kern="1200" dirty="0" smtClean="0">
                <a:solidFill>
                  <a:schemeClr val="tx1"/>
                </a:solidFill>
                <a:effectLst/>
                <a:latin typeface="+mn-lt"/>
                <a:ea typeface="+mn-ea"/>
                <a:cs typeface="+mn-cs"/>
              </a:rPr>
              <a:t>: m</a:t>
            </a:r>
            <a:r>
              <a:rPr lang="en-US" sz="1200" kern="1200" dirty="0" smtClean="0">
                <a:solidFill>
                  <a:schemeClr val="tx1"/>
                </a:solidFill>
                <a:effectLst/>
                <a:latin typeface="+mn-lt"/>
                <a:ea typeface="+mn-ea"/>
                <a:cs typeface="+mn-cs"/>
              </a:rPr>
              <a:t>onstrance with the Eucharist,</a:t>
            </a:r>
            <a:r>
              <a:rPr lang="en-US" sz="1200" kern="1200" baseline="0" dirty="0" smtClean="0">
                <a:solidFill>
                  <a:schemeClr val="tx1"/>
                </a:solidFill>
                <a:effectLst/>
                <a:latin typeface="+mn-lt"/>
                <a:ea typeface="+mn-ea"/>
                <a:cs typeface="+mn-cs"/>
              </a:rPr>
              <a:t> and with plate of bread and grapes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 What is the meaning of the word </a:t>
            </a:r>
            <a:r>
              <a:rPr lang="en-US" sz="1200" b="1" i="1" kern="1200" dirty="0" smtClean="0">
                <a:solidFill>
                  <a:schemeClr val="tx1"/>
                </a:solidFill>
                <a:effectLst/>
                <a:latin typeface="+mn-lt"/>
                <a:ea typeface="+mn-ea"/>
                <a:cs typeface="+mn-cs"/>
              </a:rPr>
              <a:t>Eucharist</a:t>
            </a:r>
            <a:r>
              <a:rPr lang="en-US" sz="1200" b="1" i="0" kern="1200" dirty="0" smtClean="0">
                <a:solidFill>
                  <a:schemeClr val="tx1"/>
                </a:solidFill>
                <a:effectLst/>
                <a:latin typeface="+mn-lt"/>
                <a:ea typeface="+mn-ea"/>
                <a:cs typeface="+mn-cs"/>
              </a:rPr>
              <a:t>?</a:t>
            </a:r>
            <a:endParaRPr lang="en-US" sz="120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word comes from the Greek word </a:t>
            </a:r>
            <a:r>
              <a:rPr lang="en-US" sz="1200" i="1" kern="1200" dirty="0" err="1" smtClean="0">
                <a:solidFill>
                  <a:schemeClr val="tx1"/>
                </a:solidFill>
                <a:effectLst/>
                <a:latin typeface="+mn-lt"/>
                <a:ea typeface="+mn-ea"/>
                <a:cs typeface="+mn-cs"/>
              </a:rPr>
              <a:t>eucharistein</a:t>
            </a:r>
            <a:r>
              <a:rPr lang="en-US" sz="1200" kern="1200" dirty="0" smtClean="0">
                <a:solidFill>
                  <a:schemeClr val="tx1"/>
                </a:solidFill>
                <a:effectLst/>
                <a:latin typeface="+mn-lt"/>
                <a:ea typeface="+mn-ea"/>
                <a:cs typeface="+mn-cs"/>
              </a:rPr>
              <a:t>, which means “thanksgiving.”</a:t>
            </a:r>
          </a:p>
          <a:p>
            <a:r>
              <a:rPr lang="en-US" sz="1200" kern="1200" dirty="0" smtClean="0">
                <a:solidFill>
                  <a:schemeClr val="tx1"/>
                </a:solidFill>
                <a:effectLst/>
                <a:latin typeface="+mn-lt"/>
                <a:ea typeface="+mn-ea"/>
                <a:cs typeface="+mn-cs"/>
              </a:rPr>
              <a:t>It is related to the idea of “blessing” because Jesus took, </a:t>
            </a:r>
            <a:r>
              <a:rPr lang="en-US" sz="1200" i="1" kern="1200" dirty="0" smtClean="0">
                <a:solidFill>
                  <a:schemeClr val="tx1"/>
                </a:solidFill>
                <a:effectLst/>
                <a:latin typeface="+mn-lt"/>
                <a:ea typeface="+mn-ea"/>
                <a:cs typeface="+mn-cs"/>
              </a:rPr>
              <a:t>blessed</a:t>
            </a:r>
            <a:r>
              <a:rPr lang="en-US" sz="1200" kern="1200" dirty="0" smtClean="0">
                <a:solidFill>
                  <a:schemeClr val="tx1"/>
                </a:solidFill>
                <a:effectLst/>
                <a:latin typeface="+mn-lt"/>
                <a:ea typeface="+mn-ea"/>
                <a:cs typeface="+mn-cs"/>
              </a:rPr>
              <a:t>, broke, and gave the bread; the Jewish </a:t>
            </a:r>
            <a:r>
              <a:rPr lang="en-US" sz="1200" i="1" kern="1200" dirty="0" err="1" smtClean="0">
                <a:solidFill>
                  <a:schemeClr val="tx1"/>
                </a:solidFill>
                <a:effectLst/>
                <a:latin typeface="+mn-lt"/>
                <a:ea typeface="+mn-ea"/>
                <a:cs typeface="+mn-cs"/>
              </a:rPr>
              <a:t>berakah</a:t>
            </a:r>
            <a:r>
              <a:rPr lang="en-US" sz="1200" kern="1200" dirty="0" smtClean="0">
                <a:solidFill>
                  <a:schemeClr val="tx1"/>
                </a:solidFill>
                <a:effectLst/>
                <a:latin typeface="+mn-lt"/>
                <a:ea typeface="+mn-ea"/>
                <a:cs typeface="+mn-cs"/>
              </a:rPr>
              <a:t>, integral to the Eucharist, is a blessing that acknowledges God’s presence and continued saving action.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 Describe the action of God and response of God’s people.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God’s action:</a:t>
            </a:r>
            <a:r>
              <a:rPr lang="en-US" sz="1200" kern="1200" dirty="0" smtClean="0">
                <a:solidFill>
                  <a:schemeClr val="tx1"/>
                </a:solidFill>
                <a:effectLst/>
                <a:latin typeface="+mn-lt"/>
                <a:ea typeface="+mn-ea"/>
                <a:cs typeface="+mn-cs"/>
              </a:rPr>
              <a:t>  Actions that always reveal God’s active presence in both Jewish and Christian traditions are those of giving thanks and blessing. That is because God gave us everything: God blessed and saved us first. In faith we believe that God continues to do the same in the present.</a:t>
            </a:r>
          </a:p>
          <a:p>
            <a:r>
              <a:rPr lang="en-US" sz="1200" b="1" kern="1200" dirty="0" smtClean="0">
                <a:solidFill>
                  <a:schemeClr val="tx1"/>
                </a:solidFill>
                <a:effectLst/>
                <a:latin typeface="+mn-lt"/>
                <a:ea typeface="+mn-ea"/>
                <a:cs typeface="+mn-cs"/>
              </a:rPr>
              <a:t>Our response:  </a:t>
            </a:r>
            <a:r>
              <a:rPr lang="en-US" sz="1200" kern="1200" dirty="0" smtClean="0">
                <a:solidFill>
                  <a:schemeClr val="tx1"/>
                </a:solidFill>
                <a:effectLst/>
                <a:latin typeface="+mn-lt"/>
                <a:ea typeface="+mn-ea"/>
                <a:cs typeface="+mn-cs"/>
              </a:rPr>
              <a:t>For us the appropriate response is thanking and blessing God in return by participating in the Eucharist and by doing God’s will in our daily lives.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 What is the meaning of the term </a:t>
            </a:r>
            <a:r>
              <a:rPr lang="en-US" sz="1200" b="1" i="1" kern="1200" dirty="0" smtClean="0">
                <a:solidFill>
                  <a:schemeClr val="tx1"/>
                </a:solidFill>
                <a:effectLst/>
                <a:latin typeface="+mn-lt"/>
                <a:ea typeface="+mn-ea"/>
                <a:cs typeface="+mn-cs"/>
              </a:rPr>
              <a:t>Lord’s Supper</a:t>
            </a:r>
            <a:r>
              <a:rPr lang="en-US" sz="1200" b="1" i="0" kern="1200" dirty="0" smtClean="0">
                <a:solidFill>
                  <a:schemeClr val="tx1"/>
                </a:solidFill>
                <a:effectLst/>
                <a:latin typeface="+mn-lt"/>
                <a:ea typeface="+mn-ea"/>
                <a:cs typeface="+mn-cs"/>
              </a:rPr>
              <a:t>?</a:t>
            </a:r>
            <a:endParaRPr lang="en-US" sz="120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term </a:t>
            </a:r>
            <a:r>
              <a:rPr lang="en-US" sz="1200" i="1" kern="1200" dirty="0" smtClean="0">
                <a:solidFill>
                  <a:schemeClr val="tx1"/>
                </a:solidFill>
                <a:effectLst/>
                <a:latin typeface="+mn-lt"/>
                <a:ea typeface="+mn-ea"/>
                <a:cs typeface="+mn-cs"/>
              </a:rPr>
              <a:t>Lord’s Supper</a:t>
            </a:r>
            <a:r>
              <a:rPr lang="en-US" sz="1200" kern="1200" dirty="0" smtClean="0">
                <a:solidFill>
                  <a:schemeClr val="tx1"/>
                </a:solidFill>
                <a:effectLst/>
                <a:latin typeface="+mn-lt"/>
                <a:ea typeface="+mn-ea"/>
                <a:cs typeface="+mn-cs"/>
              </a:rPr>
              <a:t> recalls the Passover meal that Jesus shared with his disciples on the night before he died.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 Describe the action of God and response of God’s people.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God’s action:  </a:t>
            </a:r>
            <a:r>
              <a:rPr lang="en-US" sz="1200" kern="1200" dirty="0" smtClean="0">
                <a:solidFill>
                  <a:schemeClr val="tx1"/>
                </a:solidFill>
                <a:effectLst/>
                <a:latin typeface="+mn-lt"/>
                <a:ea typeface="+mn-ea"/>
                <a:cs typeface="+mn-cs"/>
              </a:rPr>
              <a:t>Jesus made the ultimate sacrifice of dying on the cross for our sins. He identified himself with the Eucharistic elements of bread and wine during the Passover meal when he said, “Do this in memory of me” (Luke 22:19).</a:t>
            </a:r>
          </a:p>
          <a:p>
            <a:r>
              <a:rPr lang="en-US" sz="1200" b="1" kern="1200" dirty="0" smtClean="0">
                <a:solidFill>
                  <a:schemeClr val="tx1"/>
                </a:solidFill>
                <a:effectLst/>
                <a:latin typeface="+mn-lt"/>
                <a:ea typeface="+mn-ea"/>
                <a:cs typeface="+mn-cs"/>
              </a:rPr>
              <a:t>Our response:  </a:t>
            </a:r>
            <a:r>
              <a:rPr lang="en-US" sz="1200" kern="1200" dirty="0" smtClean="0">
                <a:solidFill>
                  <a:schemeClr val="tx1"/>
                </a:solidFill>
                <a:effectLst/>
                <a:latin typeface="+mn-lt"/>
                <a:ea typeface="+mn-ea"/>
                <a:cs typeface="+mn-cs"/>
              </a:rPr>
              <a:t>We respond to Jesus’ command every time we celebrate the Eucharist in his name and witness to his presence among us in the world.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Alternate Image Option</a:t>
            </a:r>
            <a:r>
              <a:rPr lang="en-US" sz="1200" i="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Christ at the supper</a:t>
            </a:r>
            <a:r>
              <a:rPr lang="en-US" sz="1200" kern="1200" baseline="0" dirty="0" smtClean="0">
                <a:solidFill>
                  <a:schemeClr val="tx1"/>
                </a:solidFill>
                <a:effectLst/>
                <a:latin typeface="+mn-lt"/>
                <a:ea typeface="+mn-ea"/>
                <a:cs typeface="+mn-cs"/>
              </a:rPr>
              <a:t> at Emmaus</a:t>
            </a:r>
          </a:p>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 What is the meaning of the phrase “the breaking of the bread”?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Jewish custom that Jesus observed at the Last Supper, and at the supper in the inn along the road to Emmaus, was the host’s breaking the bread and distributing it. Jesus had broken bread in this way many times, even in the miracle of feeding the five thousand.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 Describe the action of God and response of God’s people.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God’s action:  </a:t>
            </a:r>
            <a:r>
              <a:rPr lang="en-US" sz="1200" kern="1200" dirty="0" smtClean="0">
                <a:solidFill>
                  <a:schemeClr val="tx1"/>
                </a:solidFill>
                <a:effectLst/>
                <a:latin typeface="+mn-lt"/>
                <a:ea typeface="+mn-ea"/>
                <a:cs typeface="+mn-cs"/>
              </a:rPr>
              <a:t>Jesus’ body was broken for our salvation. This Paschal sacrifice is made new each time the consecrated bread is broken at the Eucharist.</a:t>
            </a:r>
          </a:p>
          <a:p>
            <a:r>
              <a:rPr lang="en-US" sz="1200" b="1" kern="1200" dirty="0" smtClean="0">
                <a:solidFill>
                  <a:schemeClr val="tx1"/>
                </a:solidFill>
                <a:effectLst/>
                <a:latin typeface="+mn-lt"/>
                <a:ea typeface="+mn-ea"/>
                <a:cs typeface="+mn-cs"/>
              </a:rPr>
              <a:t>Our response:  </a:t>
            </a:r>
            <a:r>
              <a:rPr lang="en-US" sz="1200" kern="1200" dirty="0" smtClean="0">
                <a:solidFill>
                  <a:schemeClr val="tx1"/>
                </a:solidFill>
                <a:effectLst/>
                <a:latin typeface="+mn-lt"/>
                <a:ea typeface="+mn-ea"/>
                <a:cs typeface="+mn-cs"/>
              </a:rPr>
              <a:t>We are healed and made one when we receive Christ’s Body and Blood in the celebration of the Eucharist. Like the disciples of Emmaus, our eyes are opened and we recognize Jesus in the breaking of the bread and in our lives.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 What is the meaning of the term </a:t>
            </a:r>
            <a:r>
              <a:rPr lang="en-US" sz="1200" b="1" i="1" kern="1200" dirty="0" smtClean="0">
                <a:solidFill>
                  <a:schemeClr val="tx1"/>
                </a:solidFill>
                <a:effectLst/>
                <a:latin typeface="+mn-lt"/>
                <a:ea typeface="+mn-ea"/>
                <a:cs typeface="+mn-cs"/>
              </a:rPr>
              <a:t>Eucharistic assembly</a:t>
            </a:r>
            <a:r>
              <a:rPr lang="en-US" sz="1200" b="1" i="0" kern="1200" dirty="0" smtClean="0">
                <a:solidFill>
                  <a:schemeClr val="tx1"/>
                </a:solidFill>
                <a:effectLst/>
                <a:latin typeface="+mn-lt"/>
                <a:ea typeface="+mn-ea"/>
                <a:cs typeface="+mn-cs"/>
              </a:rPr>
              <a:t>?</a:t>
            </a:r>
            <a:endParaRPr lang="en-US" sz="120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word </a:t>
            </a:r>
            <a:r>
              <a:rPr lang="en-US" sz="1200" i="1" kern="1200" dirty="0" smtClean="0">
                <a:solidFill>
                  <a:schemeClr val="tx1"/>
                </a:solidFill>
                <a:effectLst/>
                <a:latin typeface="+mn-lt"/>
                <a:ea typeface="+mn-ea"/>
                <a:cs typeface="+mn-cs"/>
              </a:rPr>
              <a:t>assembly</a:t>
            </a:r>
            <a:r>
              <a:rPr lang="en-US" sz="1200" kern="1200" dirty="0" smtClean="0">
                <a:solidFill>
                  <a:schemeClr val="tx1"/>
                </a:solidFill>
                <a:effectLst/>
                <a:latin typeface="+mn-lt"/>
                <a:ea typeface="+mn-ea"/>
                <a:cs typeface="+mn-cs"/>
              </a:rPr>
              <a:t> comes from the Greek word </a:t>
            </a:r>
            <a:r>
              <a:rPr lang="en-US" sz="1200" i="1" kern="1200" dirty="0" err="1" smtClean="0">
                <a:solidFill>
                  <a:schemeClr val="tx1"/>
                </a:solidFill>
                <a:effectLst/>
                <a:latin typeface="+mn-lt"/>
                <a:ea typeface="+mn-ea"/>
                <a:cs typeface="+mn-cs"/>
              </a:rPr>
              <a:t>synaxis</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Syn</a:t>
            </a:r>
            <a:r>
              <a:rPr lang="en-US" sz="1200" kern="1200" dirty="0" smtClean="0">
                <a:solidFill>
                  <a:schemeClr val="tx1"/>
                </a:solidFill>
                <a:effectLst/>
                <a:latin typeface="+mn-lt"/>
                <a:ea typeface="+mn-ea"/>
                <a:cs typeface="+mn-cs"/>
              </a:rPr>
              <a:t> means “together,” and </a:t>
            </a:r>
            <a:r>
              <a:rPr lang="en-US" sz="1200" i="1" kern="1200" dirty="0" smtClean="0">
                <a:solidFill>
                  <a:schemeClr val="tx1"/>
                </a:solidFill>
                <a:effectLst/>
                <a:latin typeface="+mn-lt"/>
                <a:ea typeface="+mn-ea"/>
                <a:cs typeface="+mn-cs"/>
              </a:rPr>
              <a:t>axis</a:t>
            </a:r>
            <a:r>
              <a:rPr lang="en-US" sz="1200" kern="1200" dirty="0" smtClean="0">
                <a:solidFill>
                  <a:schemeClr val="tx1"/>
                </a:solidFill>
                <a:effectLst/>
                <a:latin typeface="+mn-lt"/>
                <a:ea typeface="+mn-ea"/>
                <a:cs typeface="+mn-cs"/>
              </a:rPr>
              <a:t> means “central point.” Our lives turn around the Eucharist; it is the “source and summit” of our lives.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 Describe the action of God and response of God’s people.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God’s action:  </a:t>
            </a:r>
            <a:r>
              <a:rPr lang="en-US" sz="1200" kern="1200" dirty="0" smtClean="0">
                <a:solidFill>
                  <a:schemeClr val="tx1"/>
                </a:solidFill>
                <a:effectLst/>
                <a:latin typeface="+mn-lt"/>
                <a:ea typeface="+mn-ea"/>
                <a:cs typeface="+mn-cs"/>
              </a:rPr>
              <a:t>Jesus rose from the dead on Sunday, the day of the Resurrection, for the salvation of the world.</a:t>
            </a:r>
          </a:p>
          <a:p>
            <a:r>
              <a:rPr lang="en-US" sz="1200" b="1" kern="1200" dirty="0" smtClean="0">
                <a:solidFill>
                  <a:schemeClr val="tx1"/>
                </a:solidFill>
                <a:effectLst/>
                <a:latin typeface="+mn-lt"/>
                <a:ea typeface="+mn-ea"/>
                <a:cs typeface="+mn-cs"/>
              </a:rPr>
              <a:t>Our response:  </a:t>
            </a:r>
            <a:r>
              <a:rPr lang="en-US" sz="1200" kern="1200" dirty="0" smtClean="0">
                <a:solidFill>
                  <a:schemeClr val="tx1"/>
                </a:solidFill>
                <a:effectLst/>
                <a:latin typeface="+mn-lt"/>
                <a:ea typeface="+mn-ea"/>
                <a:cs typeface="+mn-cs"/>
              </a:rPr>
              <a:t>We are drawn by Christ especially on Sunday, the day of the Resurrection, as a Eucharistic assembly to celebrate our salvation in Christ.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 What is the meaning of the name “the Holy Sacrifice</a:t>
            </a:r>
            <a:r>
              <a:rPr lang="en-US" sz="1200" b="1"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only perfect sacrifice is Jesus’ death on the cross for the forgiveness of our sins and the promise of eternal life. The Eucharist is the fullest expression of this sacrifice. </a:t>
            </a:r>
            <a:endParaRPr lang="en-US" sz="1200" b="0" i="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 Describe the action of God and response of God’s people.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God’s action:  </a:t>
            </a:r>
            <a:r>
              <a:rPr lang="en-US" sz="1200" kern="1200" dirty="0" smtClean="0">
                <a:solidFill>
                  <a:schemeClr val="tx1"/>
                </a:solidFill>
                <a:effectLst/>
                <a:latin typeface="+mn-lt"/>
                <a:ea typeface="+mn-ea"/>
                <a:cs typeface="+mn-cs"/>
              </a:rPr>
              <a:t>Jesus</a:t>
            </a:r>
            <a:r>
              <a:rPr lang="en-US" sz="1200" kern="1200" baseline="0" dirty="0" smtClean="0">
                <a:solidFill>
                  <a:schemeClr val="tx1"/>
                </a:solidFill>
                <a:effectLst/>
                <a:latin typeface="+mn-lt"/>
                <a:ea typeface="+mn-ea"/>
                <a:cs typeface="+mn-cs"/>
              </a:rPr>
              <a:t> died on the cross, the perfect sacrifice of praise for the forgiveness of our sins</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Our response:  </a:t>
            </a:r>
            <a:r>
              <a:rPr lang="en-US" sz="1200" kern="1200" dirty="0" smtClean="0">
                <a:solidFill>
                  <a:schemeClr val="tx1"/>
                </a:solidFill>
                <a:effectLst/>
                <a:latin typeface="+mn-lt"/>
                <a:ea typeface="+mn-ea"/>
                <a:cs typeface="+mn-cs"/>
              </a:rPr>
              <a:t>We gather to celebrate these Sacred Mysteries, this perfect sacrifice, in the Eucharist, and to extend Jesus’ sacrifice by our own way of living.</a:t>
            </a:r>
            <a:r>
              <a:rPr lang="en-US" sz="1200" kern="1200" baseline="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Alternate Image Option</a:t>
            </a:r>
            <a:r>
              <a:rPr lang="en-US" sz="1200" i="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priest holding up Host at Mass</a:t>
            </a:r>
          </a:p>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 What is the meaning of the term </a:t>
            </a:r>
            <a:r>
              <a:rPr lang="en-US" sz="1200" b="1" i="1" kern="1200" dirty="0" smtClean="0">
                <a:solidFill>
                  <a:schemeClr val="tx1"/>
                </a:solidFill>
                <a:effectLst/>
                <a:latin typeface="+mn-lt"/>
                <a:ea typeface="+mn-ea"/>
                <a:cs typeface="+mn-cs"/>
              </a:rPr>
              <a:t>Holy and Divine Liturgy</a:t>
            </a:r>
            <a:r>
              <a:rPr lang="en-US" sz="1200" b="1" i="0" kern="1200" dirty="0" smtClean="0">
                <a:solidFill>
                  <a:schemeClr val="tx1"/>
                </a:solidFill>
                <a:effectLst/>
                <a:latin typeface="+mn-lt"/>
                <a:ea typeface="+mn-ea"/>
                <a:cs typeface="+mn-cs"/>
              </a:rPr>
              <a:t>?</a:t>
            </a:r>
            <a:endParaRPr lang="en-US" sz="120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term </a:t>
            </a:r>
            <a:r>
              <a:rPr lang="en-US" sz="1200" i="1" kern="1200" dirty="0" smtClean="0">
                <a:solidFill>
                  <a:schemeClr val="tx1"/>
                </a:solidFill>
                <a:effectLst/>
                <a:latin typeface="+mn-lt"/>
                <a:ea typeface="+mn-ea"/>
                <a:cs typeface="+mn-cs"/>
              </a:rPr>
              <a:t>Holy and Divine Liturgy</a:t>
            </a:r>
            <a:r>
              <a:rPr lang="en-US" sz="1200" kern="1200" dirty="0" smtClean="0">
                <a:solidFill>
                  <a:schemeClr val="tx1"/>
                </a:solidFill>
                <a:effectLst/>
                <a:latin typeface="+mn-lt"/>
                <a:ea typeface="+mn-ea"/>
                <a:cs typeface="+mn-cs"/>
              </a:rPr>
              <a:t> sometimes refers to the Church’s liturgy as a whole rather than one specific Sacrament</a:t>
            </a:r>
            <a:r>
              <a:rPr lang="en-US" sz="1200" b="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Like the term </a:t>
            </a:r>
            <a:r>
              <a:rPr lang="en-US" sz="1200" i="1" kern="1200" dirty="0" smtClean="0">
                <a:solidFill>
                  <a:schemeClr val="tx1"/>
                </a:solidFill>
                <a:effectLst/>
                <a:latin typeface="+mn-lt"/>
                <a:ea typeface="+mn-ea"/>
                <a:cs typeface="+mn-cs"/>
              </a:rPr>
              <a:t>Sacred Mysteries,</a:t>
            </a:r>
            <a:r>
              <a:rPr lang="en-US" sz="1200" kern="1200" dirty="0" smtClean="0">
                <a:solidFill>
                  <a:schemeClr val="tx1"/>
                </a:solidFill>
                <a:effectLst/>
                <a:latin typeface="+mn-lt"/>
                <a:ea typeface="+mn-ea"/>
                <a:cs typeface="+mn-cs"/>
              </a:rPr>
              <a:t> this term captures the centrality of the Eucharist.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 Describe the action of God and response of God’s people.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God’s action:  </a:t>
            </a:r>
            <a:r>
              <a:rPr lang="en-US" sz="1200" kern="1200" dirty="0" smtClean="0">
                <a:solidFill>
                  <a:schemeClr val="tx1"/>
                </a:solidFill>
                <a:effectLst/>
                <a:latin typeface="+mn-lt"/>
                <a:ea typeface="+mn-ea"/>
                <a:cs typeface="+mn-cs"/>
              </a:rPr>
              <a:t>The words </a:t>
            </a:r>
            <a:r>
              <a:rPr lang="en-US" sz="1200" i="1" kern="1200" dirty="0" smtClean="0">
                <a:solidFill>
                  <a:schemeClr val="tx1"/>
                </a:solidFill>
                <a:effectLst/>
                <a:latin typeface="+mn-lt"/>
                <a:ea typeface="+mn-ea"/>
                <a:cs typeface="+mn-cs"/>
              </a:rPr>
              <a:t>holy</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divine</a:t>
            </a:r>
            <a:r>
              <a:rPr lang="en-US" sz="1200" kern="1200" dirty="0" smtClean="0">
                <a:solidFill>
                  <a:schemeClr val="tx1"/>
                </a:solidFill>
                <a:effectLst/>
                <a:latin typeface="+mn-lt"/>
                <a:ea typeface="+mn-ea"/>
                <a:cs typeface="+mn-cs"/>
              </a:rPr>
              <a:t> indicate God’s action of “setting apart” the celebration of the Eucharist as something distinctly initiated by God.</a:t>
            </a:r>
          </a:p>
          <a:p>
            <a:r>
              <a:rPr lang="en-US" sz="1200" b="1" kern="1200" dirty="0" smtClean="0">
                <a:solidFill>
                  <a:schemeClr val="tx1"/>
                </a:solidFill>
                <a:effectLst/>
                <a:latin typeface="+mn-lt"/>
                <a:ea typeface="+mn-ea"/>
                <a:cs typeface="+mn-cs"/>
              </a:rPr>
              <a:t>Our response:  </a:t>
            </a:r>
            <a:r>
              <a:rPr lang="en-US" sz="1200" kern="1200" dirty="0" smtClean="0">
                <a:solidFill>
                  <a:schemeClr val="tx1"/>
                </a:solidFill>
                <a:effectLst/>
                <a:latin typeface="+mn-lt"/>
                <a:ea typeface="+mn-ea"/>
                <a:cs typeface="+mn-cs"/>
              </a:rPr>
              <a:t>The community takes active part in the celebration of the Eucharist realizing that God’s initiative is at work in us.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Alternate Image Option</a:t>
            </a:r>
            <a:r>
              <a:rPr lang="en-US" sz="1200" i="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Communion at Mass with many nations shown, perhaps at World Youth Day</a:t>
            </a:r>
          </a:p>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 What is the meaning of the term </a:t>
            </a:r>
            <a:r>
              <a:rPr lang="en-US" sz="1200" b="1" i="1" kern="1200" dirty="0" smtClean="0">
                <a:solidFill>
                  <a:schemeClr val="tx1"/>
                </a:solidFill>
                <a:effectLst/>
                <a:latin typeface="+mn-lt"/>
                <a:ea typeface="+mn-ea"/>
                <a:cs typeface="+mn-cs"/>
              </a:rPr>
              <a:t>Holy Communion and Holy Mass</a:t>
            </a:r>
            <a:r>
              <a:rPr lang="en-US" sz="1200" b="1" i="0" kern="1200" dirty="0" smtClean="0">
                <a:solidFill>
                  <a:schemeClr val="tx1"/>
                </a:solidFill>
                <a:effectLst/>
                <a:latin typeface="+mn-lt"/>
                <a:ea typeface="+mn-ea"/>
                <a:cs typeface="+mn-cs"/>
              </a:rPr>
              <a:t>?</a:t>
            </a:r>
            <a:endParaRPr lang="en-US" sz="120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word </a:t>
            </a:r>
            <a:r>
              <a:rPr lang="en-US" sz="1200" i="1" kern="1200" dirty="0" smtClean="0">
                <a:solidFill>
                  <a:schemeClr val="tx1"/>
                </a:solidFill>
                <a:effectLst/>
                <a:latin typeface="+mn-lt"/>
                <a:ea typeface="+mn-ea"/>
                <a:cs typeface="+mn-cs"/>
              </a:rPr>
              <a:t>communion</a:t>
            </a:r>
            <a:r>
              <a:rPr lang="en-US" sz="1200" kern="1200" dirty="0" smtClean="0">
                <a:solidFill>
                  <a:schemeClr val="tx1"/>
                </a:solidFill>
                <a:effectLst/>
                <a:latin typeface="+mn-lt"/>
                <a:ea typeface="+mn-ea"/>
                <a:cs typeface="+mn-cs"/>
              </a:rPr>
              <a:t> indicates that we are united with Christ and share with him and the whole Church as a single body. The word </a:t>
            </a:r>
            <a:r>
              <a:rPr lang="en-US" sz="1200" i="1" kern="1200" dirty="0" smtClean="0">
                <a:solidFill>
                  <a:schemeClr val="tx1"/>
                </a:solidFill>
                <a:effectLst/>
                <a:latin typeface="+mn-lt"/>
                <a:ea typeface="+mn-ea"/>
                <a:cs typeface="+mn-cs"/>
              </a:rPr>
              <a:t>Mass</a:t>
            </a:r>
            <a:r>
              <a:rPr lang="en-US" sz="1200" kern="1200" dirty="0" smtClean="0">
                <a:solidFill>
                  <a:schemeClr val="tx1"/>
                </a:solidFill>
                <a:effectLst/>
                <a:latin typeface="+mn-lt"/>
                <a:ea typeface="+mn-ea"/>
                <a:cs typeface="+mn-cs"/>
              </a:rPr>
              <a:t> comes from the Latin word </a:t>
            </a:r>
            <a:r>
              <a:rPr lang="en-US" sz="1200" i="1" kern="1200" dirty="0" err="1" smtClean="0">
                <a:solidFill>
                  <a:schemeClr val="tx1"/>
                </a:solidFill>
                <a:effectLst/>
                <a:latin typeface="+mn-lt"/>
                <a:ea typeface="+mn-ea"/>
                <a:cs typeface="+mn-cs"/>
              </a:rPr>
              <a:t>missa</a:t>
            </a:r>
            <a:r>
              <a:rPr lang="en-US" sz="1200" kern="1200" dirty="0" smtClean="0">
                <a:solidFill>
                  <a:schemeClr val="tx1"/>
                </a:solidFill>
                <a:effectLst/>
                <a:latin typeface="+mn-lt"/>
                <a:ea typeface="+mn-ea"/>
                <a:cs typeface="+mn-cs"/>
              </a:rPr>
              <a:t>, a word meaning “sent.” Used in the Dismissal of the Mass, it means that we are sent as an assembly to accomplish Christ’s mission in the world. The Eucharist is also similarly known as bread of angels, bread from Heaven, medicine of immortality, and </a:t>
            </a:r>
            <a:r>
              <a:rPr lang="en-US" sz="1200" i="1" kern="1200" dirty="0" smtClean="0">
                <a:solidFill>
                  <a:schemeClr val="tx1"/>
                </a:solidFill>
                <a:effectLst/>
                <a:latin typeface="+mn-lt"/>
                <a:ea typeface="+mn-ea"/>
                <a:cs typeface="+mn-cs"/>
              </a:rPr>
              <a:t>viaticum,</a:t>
            </a:r>
            <a:r>
              <a:rPr lang="en-US" sz="1200" kern="1200" dirty="0" smtClean="0">
                <a:solidFill>
                  <a:schemeClr val="tx1"/>
                </a:solidFill>
                <a:effectLst/>
                <a:latin typeface="+mn-lt"/>
                <a:ea typeface="+mn-ea"/>
                <a:cs typeface="+mn-cs"/>
              </a:rPr>
              <a:t> which is the Eucharist for the dying and means “with you on the way.”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Q. Describe the action of God and response of God’s people.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God’s action:  </a:t>
            </a:r>
            <a:r>
              <a:rPr lang="en-US" sz="1200" kern="1200" dirty="0" smtClean="0">
                <a:solidFill>
                  <a:schemeClr val="tx1"/>
                </a:solidFill>
                <a:effectLst/>
                <a:latin typeface="+mn-lt"/>
                <a:ea typeface="+mn-ea"/>
                <a:cs typeface="+mn-cs"/>
              </a:rPr>
              <a:t>God unites us as a single body, sends us to do his will in the world, and is always with us on our journey toward eternal life.</a:t>
            </a:r>
          </a:p>
          <a:p>
            <a:r>
              <a:rPr lang="en-US" sz="1200" b="1" kern="1200" dirty="0" smtClean="0">
                <a:solidFill>
                  <a:schemeClr val="tx1"/>
                </a:solidFill>
                <a:effectLst/>
                <a:latin typeface="+mn-lt"/>
                <a:ea typeface="+mn-ea"/>
                <a:cs typeface="+mn-cs"/>
              </a:rPr>
              <a:t>Our response:  </a:t>
            </a:r>
            <a:r>
              <a:rPr lang="en-US" sz="1200" kern="1200" dirty="0" smtClean="0">
                <a:solidFill>
                  <a:schemeClr val="tx1"/>
                </a:solidFill>
                <a:effectLst/>
                <a:latin typeface="+mn-lt"/>
                <a:ea typeface="+mn-ea"/>
                <a:cs typeface="+mn-cs"/>
              </a:rPr>
              <a:t>The assembly freely assents to being made holy by the presence of Christ so that the community may, in turn, sanctify the world by doing God’s will.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hutterstock.com/subscribe.m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hyperlink" Target="http://www.shutterstock.com/subscribe.m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hutterstock.com/subscribe.m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www.shutterstock.com/subscribe.m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hutterstock.com/subscribe.m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What’s in a Name? The Dynamism of the Eucharist</a:t>
            </a:r>
          </a:p>
        </p:txBody>
      </p:sp>
      <p:sp>
        <p:nvSpPr>
          <p:cNvPr id="3" name="Subtitle 2"/>
          <p:cNvSpPr>
            <a:spLocks noGrp="1"/>
          </p:cNvSpPr>
          <p:nvPr>
            <p:ph type="subTitle" idx="1"/>
          </p:nvPr>
        </p:nvSpPr>
        <p:spPr/>
        <p:txBody>
          <a:bodyPr/>
          <a:lstStyle/>
          <a:p>
            <a:r>
              <a:rPr lang="en-US" i="1"/>
              <a:t>The </a:t>
            </a:r>
            <a:r>
              <a:rPr lang="en-US" i="1" smtClean="0"/>
              <a:t>Sacraments</a:t>
            </a:r>
            <a:endParaRPr lang="en-US" dirty="0"/>
          </a:p>
        </p:txBody>
      </p:sp>
      <p:sp>
        <p:nvSpPr>
          <p:cNvPr id="4" name="Text Placeholder 8"/>
          <p:cNvSpPr>
            <a:spLocks noGrp="1"/>
          </p:cNvSpPr>
          <p:nvPr>
            <p:ph type="body" sz="quarter" idx="10"/>
          </p:nvPr>
        </p:nvSpPr>
        <p:spPr>
          <a:xfrm>
            <a:off x="7620000" y="6019800"/>
            <a:ext cx="1295400" cy="152400"/>
          </a:xfrm>
        </p:spPr>
        <p:txBody>
          <a:bodyPr>
            <a:noAutofit/>
          </a:bodyPr>
          <a:lstStyle>
            <a:lvl1pPr>
              <a:buNone/>
              <a:defRPr sz="800">
                <a:solidFill>
                  <a:schemeClr val="bg1">
                    <a:lumMod val="50000"/>
                  </a:schemeClr>
                </a:solidFill>
              </a:defRPr>
            </a:lvl1pPr>
          </a:lstStyle>
          <a:p>
            <a:pPr lvl="0"/>
            <a:r>
              <a:rPr lang="en-US" dirty="0" smtClean="0"/>
              <a:t>Document #: TX002131</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29561" y="1066800"/>
            <a:ext cx="3219039" cy="4885124"/>
          </a:xfrm>
          <a:prstGeom prst="rect">
            <a:avLst/>
          </a:prstGeom>
          <a:ln>
            <a:noFill/>
          </a:ln>
          <a:effectLst>
            <a:outerShdw blurRad="190500" algn="tl" rotWithShape="0">
              <a:srgbClr val="000000">
                <a:alpha val="70000"/>
              </a:srgbClr>
            </a:outerShdw>
          </a:effectLst>
        </p:spPr>
      </p:pic>
      <p:sp>
        <p:nvSpPr>
          <p:cNvPr id="4" name="Rectangle 3"/>
          <p:cNvSpPr/>
          <p:nvPr/>
        </p:nvSpPr>
        <p:spPr>
          <a:xfrm>
            <a:off x="685800" y="2057400"/>
            <a:ext cx="3487120" cy="1077218"/>
          </a:xfrm>
          <a:prstGeom prst="rect">
            <a:avLst/>
          </a:prstGeom>
        </p:spPr>
        <p:txBody>
          <a:bodyPr wrap="square">
            <a:spAutoFit/>
          </a:bodyPr>
          <a:lstStyle/>
          <a:p>
            <a:pPr algn="ctr"/>
            <a:r>
              <a:rPr lang="en-US" sz="3200" b="1" dirty="0" smtClean="0">
                <a:latin typeface="Arial" pitchFamily="34" charset="0"/>
                <a:cs typeface="Arial" pitchFamily="34" charset="0"/>
              </a:rPr>
              <a:t>Christ Is Present in the Eucharist</a:t>
            </a:r>
            <a:endParaRPr lang="en-US" sz="3200" b="1" dirty="0">
              <a:latin typeface="Arial" pitchFamily="34" charset="0"/>
              <a:cs typeface="Arial" pitchFamily="34" charset="0"/>
            </a:endParaRPr>
          </a:p>
        </p:txBody>
      </p:sp>
      <p:sp>
        <p:nvSpPr>
          <p:cNvPr id="5" name="TextBox 4"/>
          <p:cNvSpPr txBox="1"/>
          <p:nvPr/>
        </p:nvSpPr>
        <p:spPr bwMode="auto">
          <a:xfrm>
            <a:off x="4572000" y="5943600"/>
            <a:ext cx="1447800" cy="215444"/>
          </a:xfrm>
          <a:prstGeom prst="rect">
            <a:avLst/>
          </a:prstGeom>
          <a:noFill/>
          <a:ln w="9525">
            <a:noFill/>
            <a:miter lim="800000"/>
            <a:headEnd/>
            <a:tailEnd/>
          </a:ln>
        </p:spPr>
        <p:txBody>
          <a:bodyPr wrap="square" rtlCol="0">
            <a:spAutoFit/>
          </a:bodyPr>
          <a:lstStyle/>
          <a:p>
            <a:r>
              <a:rPr lang="en-US" sz="800" dirty="0" smtClean="0"/>
              <a:t>© AISPIX/shutterstock.com  </a:t>
            </a:r>
            <a:endParaRPr lang="en-US" sz="800" dirty="0"/>
          </a:p>
        </p:txBody>
      </p:sp>
    </p:spTree>
    <p:extLst>
      <p:ext uri="{BB962C8B-B14F-4D97-AF65-F5344CB8AC3E}">
        <p14:creationId xmlns:p14="http://schemas.microsoft.com/office/powerpoint/2010/main" val="32386633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0" y="3700046"/>
            <a:ext cx="1219200" cy="338554"/>
          </a:xfrm>
          <a:prstGeom prst="rect">
            <a:avLst/>
          </a:prstGeom>
        </p:spPr>
        <p:txBody>
          <a:bodyPr wrap="square">
            <a:spAutoFit/>
          </a:bodyPr>
          <a:lstStyle/>
          <a:p>
            <a:r>
              <a:rPr lang="en-US" sz="1600" b="1" dirty="0">
                <a:latin typeface="Arial" pitchFamily="34" charset="0"/>
                <a:cs typeface="Arial" pitchFamily="34" charset="0"/>
              </a:rPr>
              <a:t>What </a:t>
            </a:r>
            <a:r>
              <a:rPr lang="en-US" sz="1600" b="1" dirty="0" smtClean="0">
                <a:latin typeface="Arial" pitchFamily="34" charset="0"/>
                <a:cs typeface="Arial" pitchFamily="34" charset="0"/>
              </a:rPr>
              <a:t>is </a:t>
            </a:r>
            <a:r>
              <a:rPr lang="en-US" sz="1600" b="1" dirty="0">
                <a:latin typeface="Arial" pitchFamily="34" charset="0"/>
                <a:cs typeface="Arial" pitchFamily="34" charset="0"/>
              </a:rPr>
              <a:t>i</a:t>
            </a:r>
            <a:r>
              <a:rPr lang="en-US" sz="1600" b="1" dirty="0" smtClean="0">
                <a:latin typeface="Arial" pitchFamily="34" charset="0"/>
                <a:cs typeface="Arial" pitchFamily="34" charset="0"/>
              </a:rPr>
              <a:t>t</a:t>
            </a:r>
            <a:r>
              <a:rPr lang="en-US" sz="1600" b="1" dirty="0">
                <a:latin typeface="Arial" pitchFamily="34" charset="0"/>
                <a:cs typeface="Arial" pitchFamily="34" charset="0"/>
              </a:rPr>
              <a:t>?</a:t>
            </a:r>
          </a:p>
        </p:txBody>
      </p:sp>
      <p:pic>
        <p:nvPicPr>
          <p:cNvPr id="18434"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4800" y="1143000"/>
            <a:ext cx="6172200" cy="4114800"/>
          </a:xfrm>
          <a:prstGeom prst="rect">
            <a:avLst/>
          </a:prstGeom>
          <a:ln>
            <a:noFill/>
          </a:ln>
          <a:effectLst>
            <a:outerShdw blurRad="190500" algn="tl" rotWithShape="0">
              <a:srgbClr val="000000">
                <a:alpha val="70000"/>
              </a:srgbClr>
            </a:outerShdw>
          </a:effectLst>
        </p:spPr>
      </p:pic>
      <p:sp>
        <p:nvSpPr>
          <p:cNvPr id="6" name="Rectangle 5"/>
          <p:cNvSpPr/>
          <p:nvPr/>
        </p:nvSpPr>
        <p:spPr>
          <a:xfrm>
            <a:off x="6705600" y="2480846"/>
            <a:ext cx="2133600" cy="1077218"/>
          </a:xfrm>
          <a:prstGeom prst="rect">
            <a:avLst/>
          </a:prstGeom>
        </p:spPr>
        <p:txBody>
          <a:bodyPr wrap="square">
            <a:spAutoFit/>
          </a:bodyPr>
          <a:lstStyle/>
          <a:p>
            <a:pPr lvl="0"/>
            <a:r>
              <a:rPr lang="en-US" sz="3200" b="1" dirty="0" smtClean="0">
                <a:solidFill>
                  <a:prstClr val="black"/>
                </a:solidFill>
                <a:latin typeface="Arial" pitchFamily="34" charset="0"/>
                <a:cs typeface="Arial" pitchFamily="34" charset="0"/>
              </a:rPr>
              <a:t>The</a:t>
            </a:r>
          </a:p>
          <a:p>
            <a:pPr lvl="0"/>
            <a:r>
              <a:rPr lang="en-US" sz="3200" b="1" dirty="0" smtClean="0">
                <a:solidFill>
                  <a:prstClr val="black"/>
                </a:solidFill>
                <a:latin typeface="Arial" pitchFamily="34" charset="0"/>
                <a:cs typeface="Arial" pitchFamily="34" charset="0"/>
              </a:rPr>
              <a:t>Eucharist</a:t>
            </a:r>
            <a:endParaRPr lang="en-US" sz="3200" b="1" dirty="0">
              <a:solidFill>
                <a:prstClr val="black"/>
              </a:solidFill>
              <a:latin typeface="Arial" pitchFamily="34" charset="0"/>
              <a:cs typeface="Arial" pitchFamily="34" charset="0"/>
            </a:endParaRPr>
          </a:p>
        </p:txBody>
      </p:sp>
      <p:sp>
        <p:nvSpPr>
          <p:cNvPr id="7" name="TextBox 6"/>
          <p:cNvSpPr txBox="1"/>
          <p:nvPr/>
        </p:nvSpPr>
        <p:spPr bwMode="auto">
          <a:xfrm>
            <a:off x="5257800" y="5257800"/>
            <a:ext cx="1447800" cy="215444"/>
          </a:xfrm>
          <a:prstGeom prst="rect">
            <a:avLst/>
          </a:prstGeom>
          <a:noFill/>
          <a:ln w="9525">
            <a:noFill/>
            <a:miter lim="800000"/>
            <a:headEnd/>
            <a:tailEnd/>
          </a:ln>
        </p:spPr>
        <p:txBody>
          <a:bodyPr wrap="square" rtlCol="0">
            <a:spAutoFit/>
          </a:bodyPr>
          <a:lstStyle/>
          <a:p>
            <a:r>
              <a:rPr lang="en-US" sz="800" dirty="0" smtClean="0"/>
              <a:t>© Shaiith/shutterstock.com </a:t>
            </a:r>
            <a:endParaRPr lang="en-US" sz="800" dirty="0"/>
          </a:p>
        </p:txBody>
      </p:sp>
    </p:spTree>
    <p:extLst>
      <p:ext uri="{BB962C8B-B14F-4D97-AF65-F5344CB8AC3E}">
        <p14:creationId xmlns:p14="http://schemas.microsoft.com/office/powerpoint/2010/main" val="17807318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6059" y="914400"/>
            <a:ext cx="2893741" cy="584775"/>
          </a:xfrm>
          <a:prstGeom prst="rect">
            <a:avLst/>
          </a:prstGeom>
        </p:spPr>
        <p:txBody>
          <a:bodyPr wrap="none">
            <a:spAutoFit/>
          </a:bodyPr>
          <a:lstStyle/>
          <a:p>
            <a:r>
              <a:rPr lang="en-US" sz="3200" b="1" dirty="0">
                <a:latin typeface="Arial" pitchFamily="34" charset="0"/>
                <a:cs typeface="Arial" pitchFamily="34" charset="0"/>
              </a:rPr>
              <a:t>The Eucharist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752600"/>
            <a:ext cx="5486400" cy="3396082"/>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a:off x="5791200" y="5194756"/>
            <a:ext cx="1752600"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Jozef</a:t>
            </a:r>
            <a:r>
              <a:rPr lang="en-US" sz="800" dirty="0" smtClean="0"/>
              <a:t> Sedmak/shutterstock.com  </a:t>
            </a:r>
            <a:endParaRPr lang="en-US" sz="800" dirty="0"/>
          </a:p>
        </p:txBody>
      </p:sp>
    </p:spTree>
    <p:extLst>
      <p:ext uri="{BB962C8B-B14F-4D97-AF65-F5344CB8AC3E}">
        <p14:creationId xmlns:p14="http://schemas.microsoft.com/office/powerpoint/2010/main" val="386804405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752599"/>
            <a:ext cx="5486400" cy="3659429"/>
          </a:xfrm>
          <a:prstGeom prst="rect">
            <a:avLst/>
          </a:prstGeom>
          <a:ln>
            <a:noFill/>
          </a:ln>
          <a:effectLst>
            <a:outerShdw blurRad="190500" algn="tl" rotWithShape="0">
              <a:srgbClr val="000000">
                <a:alpha val="70000"/>
              </a:srgbClr>
            </a:outerShdw>
          </a:effectLst>
        </p:spPr>
      </p:pic>
      <p:sp>
        <p:nvSpPr>
          <p:cNvPr id="5" name="Rectangle 4"/>
          <p:cNvSpPr/>
          <p:nvPr/>
        </p:nvSpPr>
        <p:spPr>
          <a:xfrm>
            <a:off x="2677507" y="914400"/>
            <a:ext cx="3788986" cy="584775"/>
          </a:xfrm>
          <a:prstGeom prst="rect">
            <a:avLst/>
          </a:prstGeom>
        </p:spPr>
        <p:txBody>
          <a:bodyPr wrap="none">
            <a:spAutoFit/>
          </a:bodyPr>
          <a:lstStyle/>
          <a:p>
            <a:r>
              <a:rPr lang="en-US" sz="3200" b="1" dirty="0">
                <a:latin typeface="Arial" pitchFamily="34" charset="0"/>
                <a:cs typeface="Arial" pitchFamily="34" charset="0"/>
              </a:rPr>
              <a:t>The </a:t>
            </a:r>
            <a:r>
              <a:rPr lang="en-US" sz="3200" b="1" dirty="0" smtClean="0">
                <a:latin typeface="Arial" pitchFamily="34" charset="0"/>
                <a:cs typeface="Arial" pitchFamily="34" charset="0"/>
              </a:rPr>
              <a:t>Lord’s Supper</a:t>
            </a:r>
            <a:endParaRPr lang="en-US" sz="3200" b="1" dirty="0">
              <a:latin typeface="Arial" pitchFamily="34" charset="0"/>
              <a:cs typeface="Arial" pitchFamily="34" charset="0"/>
            </a:endParaRPr>
          </a:p>
        </p:txBody>
      </p:sp>
      <p:sp>
        <p:nvSpPr>
          <p:cNvPr id="7" name="TextBox 6"/>
          <p:cNvSpPr txBox="1"/>
          <p:nvPr/>
        </p:nvSpPr>
        <p:spPr bwMode="auto">
          <a:xfrm>
            <a:off x="5715000" y="5410200"/>
            <a:ext cx="1899834"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Zvonimir</a:t>
            </a:r>
            <a:r>
              <a:rPr lang="en-US" sz="800" dirty="0" smtClean="0"/>
              <a:t> Atletic/shutterstock.com</a:t>
            </a:r>
            <a:endParaRPr lang="en-US" sz="800" dirty="0"/>
          </a:p>
        </p:txBody>
      </p:sp>
    </p:spTree>
    <p:extLst>
      <p:ext uri="{BB962C8B-B14F-4D97-AF65-F5344CB8AC3E}">
        <p14:creationId xmlns:p14="http://schemas.microsoft.com/office/powerpoint/2010/main" val="183074168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828800" y="1752600"/>
            <a:ext cx="5486400" cy="3657600"/>
          </a:xfrm>
          <a:prstGeom prst="rect">
            <a:avLst/>
          </a:prstGeom>
          <a:ln>
            <a:noFill/>
          </a:ln>
          <a:effectLst>
            <a:outerShdw blurRad="190500" algn="tl" rotWithShape="0">
              <a:srgbClr val="000000">
                <a:alpha val="70000"/>
              </a:srgbClr>
            </a:outerShdw>
          </a:effectLst>
        </p:spPr>
      </p:pic>
      <p:sp>
        <p:nvSpPr>
          <p:cNvPr id="4" name="Rectangle 3"/>
          <p:cNvSpPr/>
          <p:nvPr/>
        </p:nvSpPr>
        <p:spPr>
          <a:xfrm>
            <a:off x="1981200" y="914400"/>
            <a:ext cx="5283819" cy="584775"/>
          </a:xfrm>
          <a:prstGeom prst="rect">
            <a:avLst/>
          </a:prstGeom>
        </p:spPr>
        <p:txBody>
          <a:bodyPr wrap="none">
            <a:spAutoFit/>
          </a:bodyPr>
          <a:lstStyle/>
          <a:p>
            <a:r>
              <a:rPr lang="en-US" sz="3200" b="1" dirty="0">
                <a:latin typeface="Arial" pitchFamily="34" charset="0"/>
                <a:cs typeface="Arial" pitchFamily="34" charset="0"/>
              </a:rPr>
              <a:t>The </a:t>
            </a:r>
            <a:r>
              <a:rPr lang="en-US" sz="3200" b="1" dirty="0" smtClean="0">
                <a:latin typeface="Arial" pitchFamily="34" charset="0"/>
                <a:cs typeface="Arial" pitchFamily="34" charset="0"/>
              </a:rPr>
              <a:t>Breaking of the Bread</a:t>
            </a:r>
            <a:endParaRPr lang="en-US" sz="3200" b="1" dirty="0">
              <a:latin typeface="Arial" pitchFamily="34" charset="0"/>
              <a:cs typeface="Arial" pitchFamily="34" charset="0"/>
            </a:endParaRPr>
          </a:p>
        </p:txBody>
      </p:sp>
      <p:sp>
        <p:nvSpPr>
          <p:cNvPr id="5" name="TextBox 4"/>
          <p:cNvSpPr txBox="1"/>
          <p:nvPr/>
        </p:nvSpPr>
        <p:spPr bwMode="auto">
          <a:xfrm>
            <a:off x="6075336" y="5423356"/>
            <a:ext cx="1468464" cy="215444"/>
          </a:xfrm>
          <a:prstGeom prst="rect">
            <a:avLst/>
          </a:prstGeom>
          <a:noFill/>
          <a:ln w="9525">
            <a:noFill/>
            <a:miter lim="800000"/>
            <a:headEnd/>
            <a:tailEnd/>
          </a:ln>
        </p:spPr>
        <p:txBody>
          <a:bodyPr wrap="square" rtlCol="0">
            <a:spAutoFit/>
          </a:bodyPr>
          <a:lstStyle/>
          <a:p>
            <a:r>
              <a:rPr lang="en-US" sz="800" dirty="0" smtClean="0"/>
              <a:t>© Anneka/shutterstock.com </a:t>
            </a:r>
            <a:endParaRPr lang="en-US" sz="800" dirty="0"/>
          </a:p>
        </p:txBody>
      </p:sp>
    </p:spTree>
    <p:extLst>
      <p:ext uri="{BB962C8B-B14F-4D97-AF65-F5344CB8AC3E}">
        <p14:creationId xmlns:p14="http://schemas.microsoft.com/office/powerpoint/2010/main" val="236752991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809749" y="1752600"/>
            <a:ext cx="5516505" cy="3670756"/>
          </a:xfrm>
          <a:prstGeom prst="rect">
            <a:avLst/>
          </a:prstGeom>
          <a:ln>
            <a:noFill/>
          </a:ln>
          <a:effectLst>
            <a:outerShdw blurRad="190500" algn="tl" rotWithShape="0">
              <a:srgbClr val="000000">
                <a:alpha val="70000"/>
              </a:srgbClr>
            </a:outerShdw>
          </a:effectLst>
        </p:spPr>
      </p:pic>
      <p:sp>
        <p:nvSpPr>
          <p:cNvPr id="6" name="Rectangle 5"/>
          <p:cNvSpPr/>
          <p:nvPr/>
        </p:nvSpPr>
        <p:spPr>
          <a:xfrm>
            <a:off x="1981200" y="914400"/>
            <a:ext cx="5270161" cy="584775"/>
          </a:xfrm>
          <a:prstGeom prst="rect">
            <a:avLst/>
          </a:prstGeom>
        </p:spPr>
        <p:txBody>
          <a:bodyPr wrap="none">
            <a:spAutoFit/>
          </a:bodyPr>
          <a:lstStyle/>
          <a:p>
            <a:r>
              <a:rPr lang="en-US" sz="3200" b="1" dirty="0" smtClean="0">
                <a:latin typeface="Arial" pitchFamily="34" charset="0"/>
                <a:cs typeface="Arial" pitchFamily="34" charset="0"/>
              </a:rPr>
              <a:t>The Eucharistic Assembly</a:t>
            </a:r>
            <a:endParaRPr lang="en-US" sz="3200" b="1" dirty="0">
              <a:latin typeface="Arial" pitchFamily="34" charset="0"/>
              <a:cs typeface="Arial" pitchFamily="34" charset="0"/>
            </a:endParaRPr>
          </a:p>
        </p:txBody>
      </p:sp>
      <p:sp>
        <p:nvSpPr>
          <p:cNvPr id="7" name="TextBox 6"/>
          <p:cNvSpPr txBox="1"/>
          <p:nvPr/>
        </p:nvSpPr>
        <p:spPr bwMode="auto">
          <a:xfrm>
            <a:off x="5694336" y="5423356"/>
            <a:ext cx="1849464" cy="215444"/>
          </a:xfrm>
          <a:prstGeom prst="rect">
            <a:avLst/>
          </a:prstGeom>
          <a:noFill/>
          <a:ln w="9525">
            <a:noFill/>
            <a:miter lim="800000"/>
            <a:headEnd/>
            <a:tailEnd/>
          </a:ln>
        </p:spPr>
        <p:txBody>
          <a:bodyPr wrap="square" rtlCol="0">
            <a:spAutoFit/>
          </a:bodyPr>
          <a:lstStyle/>
          <a:p>
            <a:r>
              <a:rPr lang="en-US" sz="800" dirty="0" smtClean="0"/>
              <a:t>© </a:t>
            </a:r>
            <a:r>
              <a:rPr lang="en-US" sz="800" dirty="0" err="1" smtClean="0"/>
              <a:t>Galushko</a:t>
            </a:r>
            <a:r>
              <a:rPr lang="en-US" sz="800" dirty="0" smtClean="0"/>
              <a:t> Sergey/shutterstock.com </a:t>
            </a:r>
            <a:endParaRPr lang="en-US" sz="800" dirty="0"/>
          </a:p>
        </p:txBody>
      </p:sp>
    </p:spTree>
    <p:extLst>
      <p:ext uri="{BB962C8B-B14F-4D97-AF65-F5344CB8AC3E}">
        <p14:creationId xmlns:p14="http://schemas.microsoft.com/office/powerpoint/2010/main" val="240597386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200" y="1752600"/>
            <a:ext cx="5520000" cy="3505200"/>
          </a:xfrm>
          <a:prstGeom prst="rect">
            <a:avLst/>
          </a:prstGeom>
          <a:ln>
            <a:noFill/>
          </a:ln>
          <a:effectLst>
            <a:outerShdw blurRad="190500" algn="tl" rotWithShape="0">
              <a:srgbClr val="000000">
                <a:alpha val="70000"/>
              </a:srgbClr>
            </a:outerShdw>
          </a:effectLst>
        </p:spPr>
      </p:pic>
      <p:sp>
        <p:nvSpPr>
          <p:cNvPr id="5" name="Rectangle 4"/>
          <p:cNvSpPr/>
          <p:nvPr/>
        </p:nvSpPr>
        <p:spPr>
          <a:xfrm>
            <a:off x="2683173" y="914400"/>
            <a:ext cx="3736920" cy="584775"/>
          </a:xfrm>
          <a:prstGeom prst="rect">
            <a:avLst/>
          </a:prstGeom>
        </p:spPr>
        <p:txBody>
          <a:bodyPr wrap="none">
            <a:spAutoFit/>
          </a:bodyPr>
          <a:lstStyle/>
          <a:p>
            <a:pPr algn="ctr"/>
            <a:r>
              <a:rPr lang="en-US" sz="3200" b="1" dirty="0">
                <a:latin typeface="Arial" pitchFamily="34" charset="0"/>
                <a:cs typeface="Arial" pitchFamily="34" charset="0"/>
              </a:rPr>
              <a:t>The </a:t>
            </a:r>
            <a:r>
              <a:rPr lang="en-US" sz="3200" b="1" dirty="0" smtClean="0">
                <a:latin typeface="Arial" pitchFamily="34" charset="0"/>
                <a:cs typeface="Arial" pitchFamily="34" charset="0"/>
              </a:rPr>
              <a:t>Holy Sacrifice</a:t>
            </a:r>
            <a:endParaRPr lang="en-US" sz="3200" b="1" dirty="0">
              <a:latin typeface="Arial" pitchFamily="34" charset="0"/>
              <a:cs typeface="Arial" pitchFamily="34" charset="0"/>
            </a:endParaRPr>
          </a:p>
        </p:txBody>
      </p:sp>
      <p:sp>
        <p:nvSpPr>
          <p:cNvPr id="6" name="TextBox 5"/>
          <p:cNvSpPr txBox="1"/>
          <p:nvPr/>
        </p:nvSpPr>
        <p:spPr bwMode="auto">
          <a:xfrm>
            <a:off x="5846736" y="5270956"/>
            <a:ext cx="1620864" cy="215444"/>
          </a:xfrm>
          <a:prstGeom prst="rect">
            <a:avLst/>
          </a:prstGeom>
          <a:noFill/>
          <a:ln w="9525">
            <a:noFill/>
            <a:miter lim="800000"/>
            <a:headEnd/>
            <a:tailEnd/>
          </a:ln>
        </p:spPr>
        <p:txBody>
          <a:bodyPr wrap="square" rtlCol="0">
            <a:spAutoFit/>
          </a:bodyPr>
          <a:lstStyle/>
          <a:p>
            <a:r>
              <a:rPr lang="en-US" sz="800" dirty="0" smtClean="0"/>
              <a:t>© Matt Gibson/shutterstock.com </a:t>
            </a:r>
            <a:endParaRPr lang="en-US" sz="800" dirty="0"/>
          </a:p>
        </p:txBody>
      </p:sp>
    </p:spTree>
    <p:extLst>
      <p:ext uri="{BB962C8B-B14F-4D97-AF65-F5344CB8AC3E}">
        <p14:creationId xmlns:p14="http://schemas.microsoft.com/office/powerpoint/2010/main" val="41808758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19350" y="1600200"/>
            <a:ext cx="4286250" cy="4286250"/>
          </a:xfrm>
          <a:prstGeom prst="rect">
            <a:avLst/>
          </a:prstGeom>
          <a:noFill/>
        </p:spPr>
      </p:pic>
      <p:sp>
        <p:nvSpPr>
          <p:cNvPr id="4" name="Rectangle 3"/>
          <p:cNvSpPr/>
          <p:nvPr/>
        </p:nvSpPr>
        <p:spPr>
          <a:xfrm>
            <a:off x="1751031" y="914400"/>
            <a:ext cx="5601213" cy="584775"/>
          </a:xfrm>
          <a:prstGeom prst="rect">
            <a:avLst/>
          </a:prstGeom>
        </p:spPr>
        <p:txBody>
          <a:bodyPr wrap="none">
            <a:spAutoFit/>
          </a:bodyPr>
          <a:lstStyle/>
          <a:p>
            <a:pPr algn="ctr"/>
            <a:r>
              <a:rPr lang="en-US" sz="3200" b="1" dirty="0">
                <a:latin typeface="Arial" pitchFamily="34" charset="0"/>
                <a:cs typeface="Arial" pitchFamily="34" charset="0"/>
              </a:rPr>
              <a:t>The </a:t>
            </a:r>
            <a:r>
              <a:rPr lang="en-US" sz="3200" b="1" dirty="0" smtClean="0">
                <a:latin typeface="Arial" pitchFamily="34" charset="0"/>
                <a:cs typeface="Arial" pitchFamily="34" charset="0"/>
              </a:rPr>
              <a:t>Holy and Divine Liturgy</a:t>
            </a:r>
            <a:endParaRPr lang="en-US" sz="3200" b="1" dirty="0">
              <a:latin typeface="Arial" pitchFamily="34" charset="0"/>
              <a:cs typeface="Arial" pitchFamily="34" charset="0"/>
            </a:endParaRPr>
          </a:p>
        </p:txBody>
      </p:sp>
      <p:sp>
        <p:nvSpPr>
          <p:cNvPr id="5" name="TextBox 4"/>
          <p:cNvSpPr txBox="1"/>
          <p:nvPr/>
        </p:nvSpPr>
        <p:spPr bwMode="auto">
          <a:xfrm>
            <a:off x="5943600" y="5423356"/>
            <a:ext cx="1600200" cy="215444"/>
          </a:xfrm>
          <a:prstGeom prst="rect">
            <a:avLst/>
          </a:prstGeom>
          <a:noFill/>
          <a:ln w="9525">
            <a:noFill/>
            <a:miter lim="800000"/>
            <a:headEnd/>
            <a:tailEnd/>
          </a:ln>
        </p:spPr>
        <p:txBody>
          <a:bodyPr wrap="square" rtlCol="0">
            <a:spAutoFit/>
          </a:bodyPr>
          <a:lstStyle/>
          <a:p>
            <a:r>
              <a:rPr lang="en-US" sz="800" dirty="0" smtClean="0"/>
              <a:t>© robodread/shutterstock.com </a:t>
            </a:r>
            <a:endParaRPr lang="en-US" sz="800" dirty="0"/>
          </a:p>
        </p:txBody>
      </p:sp>
    </p:spTree>
    <p:extLst>
      <p:ext uri="{BB962C8B-B14F-4D97-AF65-F5344CB8AC3E}">
        <p14:creationId xmlns:p14="http://schemas.microsoft.com/office/powerpoint/2010/main" val="210292227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62200" y="1791494"/>
            <a:ext cx="4286250" cy="3694906"/>
          </a:xfrm>
          <a:prstGeom prst="rect">
            <a:avLst/>
          </a:prstGeom>
          <a:noFill/>
        </p:spPr>
      </p:pic>
      <p:sp>
        <p:nvSpPr>
          <p:cNvPr id="4" name="Rectangle 3"/>
          <p:cNvSpPr/>
          <p:nvPr/>
        </p:nvSpPr>
        <p:spPr>
          <a:xfrm>
            <a:off x="1271737" y="914400"/>
            <a:ext cx="6559809" cy="584775"/>
          </a:xfrm>
          <a:prstGeom prst="rect">
            <a:avLst/>
          </a:prstGeom>
        </p:spPr>
        <p:txBody>
          <a:bodyPr wrap="none">
            <a:spAutoFit/>
          </a:bodyPr>
          <a:lstStyle/>
          <a:p>
            <a:pPr algn="ctr"/>
            <a:r>
              <a:rPr lang="en-US" sz="3200" b="1" dirty="0" smtClean="0">
                <a:latin typeface="Arial" pitchFamily="34" charset="0"/>
                <a:cs typeface="Arial" pitchFamily="34" charset="0"/>
              </a:rPr>
              <a:t>Holy Communion and Holy Mass</a:t>
            </a:r>
            <a:endParaRPr lang="en-US" sz="3200" b="1" dirty="0">
              <a:latin typeface="Arial" pitchFamily="34" charset="0"/>
              <a:cs typeface="Arial" pitchFamily="34" charset="0"/>
            </a:endParaRPr>
          </a:p>
        </p:txBody>
      </p:sp>
      <p:sp>
        <p:nvSpPr>
          <p:cNvPr id="5" name="TextBox 4"/>
          <p:cNvSpPr txBox="1"/>
          <p:nvPr/>
        </p:nvSpPr>
        <p:spPr bwMode="auto">
          <a:xfrm>
            <a:off x="5943600" y="5502773"/>
            <a:ext cx="2154264" cy="215444"/>
          </a:xfrm>
          <a:prstGeom prst="rect">
            <a:avLst/>
          </a:prstGeom>
          <a:noFill/>
          <a:ln w="9525">
            <a:noFill/>
            <a:miter lim="800000"/>
            <a:headEnd/>
            <a:tailEnd/>
          </a:ln>
        </p:spPr>
        <p:txBody>
          <a:bodyPr wrap="square" rtlCol="0">
            <a:spAutoFit/>
          </a:bodyPr>
          <a:lstStyle/>
          <a:p>
            <a:r>
              <a:rPr lang="en-US" sz="800" dirty="0" smtClean="0"/>
              <a:t>© Michaela Steininger/shutterstock.com </a:t>
            </a:r>
            <a:endParaRPr lang="en-US" sz="800" dirty="0"/>
          </a:p>
        </p:txBody>
      </p:sp>
    </p:spTree>
    <p:extLst>
      <p:ext uri="{BB962C8B-B14F-4D97-AF65-F5344CB8AC3E}">
        <p14:creationId xmlns:p14="http://schemas.microsoft.com/office/powerpoint/2010/main" val="196606853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968</TotalTime>
  <Words>756</Words>
  <Application>Microsoft Office PowerPoint</Application>
  <PresentationFormat>On-screen Show (4:3)</PresentationFormat>
  <Paragraphs>91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LIC Presentation template-New</vt:lpstr>
      <vt:lpstr>What’s in a Name? The Dynamism of the Eucharist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pintern</cp:lastModifiedBy>
  <cp:revision>221</cp:revision>
  <dcterms:created xsi:type="dcterms:W3CDTF">2011-06-08T19:56:13Z</dcterms:created>
  <dcterms:modified xsi:type="dcterms:W3CDTF">2012-02-15T17:19:38Z</dcterms:modified>
</cp:coreProperties>
</file>