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364" r:id="rId3"/>
    <p:sldId id="378" r:id="rId4"/>
    <p:sldId id="385" r:id="rId5"/>
    <p:sldId id="386" r:id="rId6"/>
    <p:sldId id="387" r:id="rId7"/>
    <p:sldId id="388" r:id="rId8"/>
    <p:sldId id="389" r:id="rId9"/>
    <p:sldId id="390" r:id="rId10"/>
    <p:sldId id="391" r:id="rId11"/>
    <p:sldId id="39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Singer-Towns" initials="bst" lastIdx="15" clrIdx="0"/>
  <p:cmAuthor id="1" name="lberg" initials="l" lastIdx="4" clrIdx="1"/>
  <p:cmAuthor id="2" name="bholzworth" initials="b" lastIdx="3" clrIdx="2"/>
  <p:cmAuthor id="3" name="Jeanette Fast Redmond" initials="JFR" lastIdx="1" clrIdx="3"/>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04" autoAdjust="0"/>
    <p:restoredTop sz="82460" autoAdjust="0"/>
  </p:normalViewPr>
  <p:slideViewPr>
    <p:cSldViewPr>
      <p:cViewPr varScale="1">
        <p:scale>
          <a:sx n="92" d="100"/>
          <a:sy n="92" d="100"/>
        </p:scale>
        <p:origin x="-178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58396-7F3C-418A-A7F3-9E8EE033637A}" type="datetimeFigureOut">
              <a:rPr lang="en-US" smtClean="0"/>
              <a:pPr/>
              <a:t>2/24/2012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FD797C-81A0-4169-8DE1-DF1E0532C5DA}" type="slidenum">
              <a:rPr lang="en-US" smtClean="0"/>
              <a:pPr/>
              <a:t>‹#›</a:t>
            </a:fld>
            <a:endParaRPr lang="en-US"/>
          </a:p>
        </p:txBody>
      </p:sp>
    </p:spTree>
    <p:extLst>
      <p:ext uri="{BB962C8B-B14F-4D97-AF65-F5344CB8AC3E}">
        <p14:creationId xmlns:p14="http://schemas.microsoft.com/office/powerpoint/2010/main" val="875506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  </a:t>
            </a:r>
            <a:r>
              <a:rPr lang="en-US" sz="1200" kern="1200" dirty="0" smtClean="0">
                <a:solidFill>
                  <a:schemeClr val="tx1"/>
                </a:solidFill>
                <a:effectLst/>
                <a:latin typeface="+mn-lt"/>
                <a:ea typeface="+mn-ea"/>
                <a:cs typeface="+mn-cs"/>
              </a:rPr>
              <a:t>Ideological analysis refers to the biases, assumptions, or strongly held beliefs that underlie our interpretation of Scripture. It seeks to illuminate how people of different backgrounds might interpret the scriptural text in ways that may support their own group and denigrate others.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  </a:t>
            </a:r>
            <a:r>
              <a:rPr lang="en-US" sz="1200" kern="1200" dirty="0" smtClean="0">
                <a:solidFill>
                  <a:schemeClr val="tx1"/>
                </a:solidFill>
                <a:effectLst/>
                <a:latin typeface="+mn-lt"/>
                <a:ea typeface="+mn-ea"/>
                <a:cs typeface="+mn-cs"/>
              </a:rPr>
              <a:t>Everyone has an ideology, but ideologies are often invisible until . .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  . . . </a:t>
            </a:r>
            <a:r>
              <a:rPr lang="en-US" sz="1200" kern="1200" dirty="0" smtClean="0">
                <a:solidFill>
                  <a:schemeClr val="tx1"/>
                </a:solidFill>
                <a:effectLst/>
                <a:latin typeface="+mn-lt"/>
                <a:ea typeface="+mn-ea"/>
                <a:cs typeface="+mn-cs"/>
              </a:rPr>
              <a:t>we come across one with which we disagree. Everyone has a unique cultural background that affects the way we view things.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  </a:t>
            </a:r>
            <a:r>
              <a:rPr lang="en-US" sz="1200" kern="1200" dirty="0" smtClean="0">
                <a:solidFill>
                  <a:schemeClr val="tx1"/>
                </a:solidFill>
                <a:effectLst/>
                <a:latin typeface="+mn-lt"/>
                <a:ea typeface="+mn-ea"/>
                <a:cs typeface="+mn-cs"/>
              </a:rPr>
              <a:t>Some might read this text and interpret it to mean “We really cannot do anything about poverty. Let the poor stay poor!” In this way the Scripture text might be used as a way to support the apathetic views of the rich about the plight of the poor.</a:t>
            </a:r>
          </a:p>
          <a:p>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Ideological analysis, though, would have us look more closely at the context in which Jesus spoke those words. In fact, he is saying it in response to the disciples after they criticize him for allowing a woman to anoint him with oil. They are upset because the money for the oil could have been used for the poor. Jesus’ entire response, then, is “The poor you will always have with you; but you will not always have me.” Jesus defends the compassionate actions of this woman who anticipates his crucifixion. Soon Jesus will no longer be </a:t>
            </a:r>
            <a:r>
              <a:rPr lang="en-US" sz="1200" i="1" kern="1200" dirty="0" smtClean="0">
                <a:solidFill>
                  <a:schemeClr val="tx1"/>
                </a:solidFill>
                <a:effectLst/>
                <a:latin typeface="+mn-lt"/>
                <a:ea typeface="+mn-ea"/>
                <a:cs typeface="+mn-cs"/>
              </a:rPr>
              <a:t>physically</a:t>
            </a:r>
            <a:r>
              <a:rPr lang="en-US" sz="1200" kern="1200" dirty="0" smtClean="0">
                <a:solidFill>
                  <a:schemeClr val="tx1"/>
                </a:solidFill>
                <a:effectLst/>
                <a:latin typeface="+mn-lt"/>
                <a:ea typeface="+mn-ea"/>
                <a:cs typeface="+mn-cs"/>
              </a:rPr>
              <a:t> present to the disciples, but he will be made known to them through those who are hungry, thirsty, naked, ill, and imprisoned (see Matthew 25:31–46).</a:t>
            </a:r>
          </a:p>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5"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Bullets">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buNone/>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1" y="199"/>
            <a:ext cx="9145586" cy="6859190"/>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buNone/>
              <a:defRPr sz="2400">
                <a:solidFill>
                  <a:schemeClr val="bg1"/>
                </a:solidFill>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dirty="0" smtClean="0"/>
              <a:t>Click to edit Master text styles</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Bullets-2line">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64770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8"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2/24/2012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5" r:id="rId3"/>
    <p:sldLayoutId id="2147483676" r:id="rId4"/>
    <p:sldLayoutId id="2147483673" r:id="rId5"/>
    <p:sldLayoutId id="2147483672" r:id="rId6"/>
    <p:sldLayoutId id="2147483651" r:id="rId7"/>
    <p:sldLayoutId id="2147483674" r:id="rId8"/>
    <p:sldLayoutId id="2147483652" r:id="rId9"/>
    <p:sldLayoutId id="2147483655" r:id="rId10"/>
  </p:sldLayoutIdLst>
  <p:transition>
    <p:fade/>
  </p:transition>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981200"/>
            <a:ext cx="8686800" cy="1470025"/>
          </a:xfrm>
        </p:spPr>
        <p:txBody>
          <a:bodyPr>
            <a:normAutofit/>
          </a:bodyPr>
          <a:lstStyle/>
          <a:p>
            <a:r>
              <a:rPr lang="en-US" dirty="0"/>
              <a:t>Exegesis and Ideological </a:t>
            </a:r>
            <a:r>
              <a:rPr lang="en-US" dirty="0" smtClean="0"/>
              <a:t>Analysis</a:t>
            </a:r>
            <a:endParaRPr lang="en-US" dirty="0"/>
          </a:p>
        </p:txBody>
      </p:sp>
      <p:sp>
        <p:nvSpPr>
          <p:cNvPr id="3" name="Subtitle 2"/>
          <p:cNvSpPr>
            <a:spLocks noGrp="1"/>
          </p:cNvSpPr>
          <p:nvPr>
            <p:ph type="subTitle" idx="1"/>
          </p:nvPr>
        </p:nvSpPr>
        <p:spPr/>
        <p:txBody>
          <a:bodyPr/>
          <a:lstStyle/>
          <a:p>
            <a:r>
              <a:rPr lang="en-US" i="1" dirty="0"/>
              <a:t>The </a:t>
            </a:r>
            <a:r>
              <a:rPr lang="en-US" i="1"/>
              <a:t>New </a:t>
            </a:r>
            <a:r>
              <a:rPr lang="en-US" i="1" smtClean="0"/>
              <a:t>Testament</a:t>
            </a:r>
            <a:endParaRPr lang="en-US" dirty="0"/>
          </a:p>
        </p:txBody>
      </p:sp>
      <p:sp>
        <p:nvSpPr>
          <p:cNvPr id="4" name="Text Placeholder 8"/>
          <p:cNvSpPr>
            <a:spLocks noGrp="1"/>
          </p:cNvSpPr>
          <p:nvPr>
            <p:ph type="body" sz="quarter" idx="10"/>
          </p:nvPr>
        </p:nvSpPr>
        <p:spPr>
          <a:xfrm>
            <a:off x="7620000" y="6019800"/>
            <a:ext cx="1295400" cy="152400"/>
          </a:xfrm>
        </p:spPr>
        <p:txBody>
          <a:bodyPr>
            <a:noAutofit/>
          </a:bodyPr>
          <a:lstStyle>
            <a:lvl1pPr>
              <a:buNone/>
              <a:defRPr sz="800">
                <a:solidFill>
                  <a:schemeClr val="bg1">
                    <a:lumMod val="50000"/>
                  </a:schemeClr>
                </a:solidFill>
              </a:defRPr>
            </a:lvl1pPr>
          </a:lstStyle>
          <a:p>
            <a:pPr lvl="0"/>
            <a:r>
              <a:rPr lang="en-US" dirty="0" smtClean="0"/>
              <a:t>Document #: TX002212</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84235" y="2743200"/>
            <a:ext cx="2175529" cy="3637484"/>
          </a:xfrm>
          <a:prstGeom prst="rect">
            <a:avLst/>
          </a:prstGeom>
        </p:spPr>
      </p:pic>
      <p:sp>
        <p:nvSpPr>
          <p:cNvPr id="3" name="TextBox 2"/>
          <p:cNvSpPr txBox="1"/>
          <p:nvPr/>
        </p:nvSpPr>
        <p:spPr bwMode="auto">
          <a:xfrm>
            <a:off x="1219200" y="2108044"/>
            <a:ext cx="7239000" cy="646331"/>
          </a:xfrm>
          <a:prstGeom prst="rect">
            <a:avLst/>
          </a:prstGeom>
          <a:noFill/>
          <a:ln w="9525">
            <a:noFill/>
            <a:miter lim="800000"/>
            <a:headEnd/>
            <a:tailEnd/>
          </a:ln>
        </p:spPr>
        <p:txBody>
          <a:bodyPr wrap="square" rtlCol="0">
            <a:spAutoFit/>
          </a:bodyPr>
          <a:lstStyle/>
          <a:p>
            <a:r>
              <a:rPr lang="en-US" dirty="0">
                <a:latin typeface="Arial" pitchFamily="34" charset="0"/>
                <a:cs typeface="Arial" pitchFamily="34" charset="0"/>
              </a:rPr>
              <a:t>In what way might this text be used by one group of people in society to dominate or oppress another group?</a:t>
            </a:r>
            <a:endParaRPr lang="en-US" dirty="0">
              <a:solidFill>
                <a:schemeClr val="bg1">
                  <a:lumMod val="65000"/>
                </a:schemeClr>
              </a:solidFill>
              <a:latin typeface="Arial" pitchFamily="34" charset="0"/>
              <a:cs typeface="Arial" pitchFamily="34" charset="0"/>
            </a:endParaRPr>
          </a:p>
        </p:txBody>
      </p:sp>
    </p:spTree>
    <p:extLst>
      <p:ext uri="{BB962C8B-B14F-4D97-AF65-F5344CB8AC3E}">
        <p14:creationId xmlns:p14="http://schemas.microsoft.com/office/powerpoint/2010/main" val="5662659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84235" y="2743200"/>
            <a:ext cx="2175529" cy="3637484"/>
          </a:xfrm>
          <a:prstGeom prst="rect">
            <a:avLst/>
          </a:prstGeom>
        </p:spPr>
      </p:pic>
      <p:sp>
        <p:nvSpPr>
          <p:cNvPr id="3" name="TextBox 2"/>
          <p:cNvSpPr txBox="1"/>
          <p:nvPr/>
        </p:nvSpPr>
        <p:spPr bwMode="auto">
          <a:xfrm>
            <a:off x="1219200" y="2108044"/>
            <a:ext cx="7239000" cy="646331"/>
          </a:xfrm>
          <a:prstGeom prst="rect">
            <a:avLst/>
          </a:prstGeom>
          <a:noFill/>
          <a:ln w="9525">
            <a:noFill/>
            <a:miter lim="800000"/>
            <a:headEnd/>
            <a:tailEnd/>
          </a:ln>
        </p:spPr>
        <p:txBody>
          <a:bodyPr wrap="square" rtlCol="0">
            <a:spAutoFit/>
          </a:bodyPr>
          <a:lstStyle/>
          <a:p>
            <a:r>
              <a:rPr lang="en-US">
                <a:latin typeface="Arial" pitchFamily="34" charset="0"/>
                <a:cs typeface="Arial" pitchFamily="34" charset="0"/>
              </a:rPr>
              <a:t>In what way might this text be used by a particular group in society to support its opinions or perceptions of a particular issue?</a:t>
            </a:r>
            <a:endParaRPr lang="en-US" dirty="0">
              <a:solidFill>
                <a:schemeClr val="bg1">
                  <a:lumMod val="65000"/>
                </a:schemeClr>
              </a:solidFill>
              <a:latin typeface="Arial" pitchFamily="34" charset="0"/>
              <a:cs typeface="Arial" pitchFamily="34" charset="0"/>
            </a:endParaRPr>
          </a:p>
        </p:txBody>
      </p:sp>
    </p:spTree>
    <p:extLst>
      <p:ext uri="{BB962C8B-B14F-4D97-AF65-F5344CB8AC3E}">
        <p14:creationId xmlns:p14="http://schemas.microsoft.com/office/powerpoint/2010/main" val="5662659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479507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UN\Shared Data\Projects\100215-New TestamentTG\Working folder\design\C - Power Points to Proofing\Unit 2\images\shutterstock_8105264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199" y="1143000"/>
            <a:ext cx="6738433" cy="4495800"/>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09E8E84-426E-40DD-AFC4-6F175D3DCCD1}">
              <a14:hiddenFill xmlns:a14="http://schemas.microsoft.com/office/drawing/2010/main">
                <a:solidFill>
                  <a:srgbClr val="FFFFFF"/>
                </a:solidFill>
              </a14:hiddenFill>
            </a:ext>
          </a:extLst>
        </p:spPr>
      </p:pic>
      <p:sp>
        <p:nvSpPr>
          <p:cNvPr id="5" name="TextBox 4"/>
          <p:cNvSpPr txBox="1"/>
          <p:nvPr/>
        </p:nvSpPr>
        <p:spPr bwMode="auto">
          <a:xfrm>
            <a:off x="6231985" y="5715000"/>
            <a:ext cx="1921415" cy="215444"/>
          </a:xfrm>
          <a:prstGeom prst="rect">
            <a:avLst/>
          </a:prstGeom>
          <a:noFill/>
          <a:ln w="9525">
            <a:noFill/>
            <a:miter lim="800000"/>
            <a:headEnd/>
            <a:tailEnd/>
          </a:ln>
        </p:spPr>
        <p:txBody>
          <a:bodyPr wrap="square" rtlCol="0">
            <a:spAutoFit/>
          </a:bodyPr>
          <a:lstStyle/>
          <a:p>
            <a:r>
              <a:rPr lang="en-US" sz="800" dirty="0" smtClean="0">
                <a:latin typeface="Arial" pitchFamily="34" charset="0"/>
                <a:cs typeface="Arial" pitchFamily="34" charset="0"/>
              </a:rPr>
              <a:t>© </a:t>
            </a:r>
            <a:r>
              <a:rPr lang="en-US" sz="800" dirty="0"/>
              <a:t>Michal </a:t>
            </a:r>
            <a:r>
              <a:rPr lang="en-US" sz="800" dirty="0" smtClean="0"/>
              <a:t>Kowalski/s</a:t>
            </a:r>
            <a:r>
              <a:rPr lang="en-US" sz="800" dirty="0" smtClean="0">
                <a:latin typeface="Arial" pitchFamily="34" charset="0"/>
                <a:cs typeface="Arial" pitchFamily="34" charset="0"/>
              </a:rPr>
              <a:t>hutterstock.com</a:t>
            </a:r>
            <a:endParaRPr lang="en-US" sz="800" dirty="0">
              <a:latin typeface="Arial" pitchFamily="34" charset="0"/>
              <a:cs typeface="Arial" pitchFamily="34" charset="0"/>
            </a:endParaRPr>
          </a:p>
        </p:txBody>
      </p:sp>
    </p:spTree>
    <p:extLst>
      <p:ext uri="{BB962C8B-B14F-4D97-AF65-F5344CB8AC3E}">
        <p14:creationId xmlns:p14="http://schemas.microsoft.com/office/powerpoint/2010/main" val="211507380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134203" y="990600"/>
            <a:ext cx="8991600" cy="1625289"/>
          </a:xfrm>
          <a:prstGeom prst="rect">
            <a:avLst/>
          </a:prstGeom>
        </p:spPr>
        <p:txBody>
          <a:bodyPr>
            <a:noAutofit/>
          </a:bodyPr>
          <a:lstStyle/>
          <a:p>
            <a:pPr algn="ctr"/>
            <a:endParaRPr lang="en-US" sz="2400" b="1" dirty="0" smtClean="0">
              <a:latin typeface="Arial" pitchFamily="34" charset="0"/>
              <a:cs typeface="Arial" pitchFamily="34" charset="0"/>
            </a:endParaRPr>
          </a:p>
          <a:p>
            <a:pPr algn="ctr"/>
            <a:r>
              <a:rPr lang="en-US" sz="2400" b="1" dirty="0" smtClean="0">
                <a:latin typeface="Arial" pitchFamily="34" charset="0"/>
                <a:cs typeface="Arial" pitchFamily="34" charset="0"/>
              </a:rPr>
              <a:t>What </a:t>
            </a:r>
            <a:r>
              <a:rPr lang="en-US" sz="2400" b="1" dirty="0">
                <a:latin typeface="Arial" pitchFamily="34" charset="0"/>
                <a:cs typeface="Arial" pitchFamily="34" charset="0"/>
              </a:rPr>
              <a:t>different backgrounds are we talking about?</a:t>
            </a:r>
          </a:p>
        </p:txBody>
      </p:sp>
      <p:sp>
        <p:nvSpPr>
          <p:cNvPr id="2" name="TextBox 1"/>
          <p:cNvSpPr txBox="1"/>
          <p:nvPr/>
        </p:nvSpPr>
        <p:spPr bwMode="auto">
          <a:xfrm>
            <a:off x="1066800" y="1676400"/>
            <a:ext cx="7010400" cy="3970318"/>
          </a:xfrm>
          <a:prstGeom prst="rect">
            <a:avLst/>
          </a:prstGeom>
          <a:noFill/>
          <a:ln w="9525">
            <a:noFill/>
            <a:miter lim="800000"/>
            <a:headEnd/>
            <a:tailEnd/>
          </a:ln>
        </p:spPr>
        <p:txBody>
          <a:bodyPr wrap="square" rtlCol="0">
            <a:spAutoFit/>
          </a:bodyPr>
          <a:lstStyle/>
          <a:p>
            <a:endParaRPr lang="en-US" dirty="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socioeconomic</a:t>
            </a:r>
            <a:r>
              <a:rPr lang="en-US" dirty="0">
                <a:latin typeface="Arial" pitchFamily="34" charset="0"/>
                <a:cs typeface="Arial" pitchFamily="34" charset="0"/>
              </a:rPr>
              <a:t>: the rich and the </a:t>
            </a:r>
            <a:r>
              <a:rPr lang="en-US" dirty="0" smtClean="0">
                <a:latin typeface="Arial" pitchFamily="34" charset="0"/>
                <a:cs typeface="Arial" pitchFamily="34" charset="0"/>
              </a:rPr>
              <a:t>poor</a:t>
            </a:r>
          </a:p>
          <a:p>
            <a:pPr marL="285750" indent="-285750">
              <a:buFont typeface="Arial" pitchFamily="34" charset="0"/>
              <a:buChar char="•"/>
            </a:pPr>
            <a:endParaRPr lang="en-US" dirty="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culture, race, ethnicity: </a:t>
            </a:r>
            <a:r>
              <a:rPr lang="en-US" dirty="0">
                <a:latin typeface="Arial" pitchFamily="34" charset="0"/>
                <a:cs typeface="Arial" pitchFamily="34" charset="0"/>
              </a:rPr>
              <a:t>people of </a:t>
            </a:r>
            <a:r>
              <a:rPr lang="en-US" dirty="0" smtClean="0">
                <a:latin typeface="Arial" pitchFamily="34" charset="0"/>
                <a:cs typeface="Arial" pitchFamily="34" charset="0"/>
              </a:rPr>
              <a:t>majority and minority </a:t>
            </a:r>
            <a:r>
              <a:rPr lang="en-US" dirty="0">
                <a:latin typeface="Arial" pitchFamily="34" charset="0"/>
                <a:cs typeface="Arial" pitchFamily="34" charset="0"/>
              </a:rPr>
              <a:t>groups, especially those who have experienced racism and other systematic oppression</a:t>
            </a:r>
          </a:p>
          <a:p>
            <a:pPr marL="285750" indent="-285750">
              <a:buFont typeface="Arial" pitchFamily="34" charset="0"/>
              <a:buChar char="•"/>
            </a:pPr>
            <a:endParaRPr lang="en-US" dirty="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gender</a:t>
            </a:r>
            <a:r>
              <a:rPr lang="en-US" dirty="0">
                <a:latin typeface="Arial" pitchFamily="34" charset="0"/>
                <a:cs typeface="Arial" pitchFamily="34" charset="0"/>
              </a:rPr>
              <a:t>: </a:t>
            </a:r>
            <a:r>
              <a:rPr lang="en-US" dirty="0" smtClean="0">
                <a:latin typeface="Arial" pitchFamily="34" charset="0"/>
                <a:cs typeface="Arial" pitchFamily="34" charset="0"/>
              </a:rPr>
              <a:t>women and men</a:t>
            </a:r>
          </a:p>
          <a:p>
            <a:pPr marL="285750" indent="-285750">
              <a:buFont typeface="Arial" pitchFamily="34" charset="0"/>
              <a:buChar char="•"/>
            </a:pPr>
            <a:endParaRPr lang="en-US" dirty="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sexuality</a:t>
            </a:r>
            <a:r>
              <a:rPr lang="en-US" dirty="0">
                <a:latin typeface="Arial" pitchFamily="34" charset="0"/>
                <a:cs typeface="Arial" pitchFamily="34" charset="0"/>
              </a:rPr>
              <a:t>: heterosexual and </a:t>
            </a:r>
            <a:r>
              <a:rPr lang="en-US" dirty="0" smtClean="0">
                <a:latin typeface="Arial" pitchFamily="34" charset="0"/>
                <a:cs typeface="Arial" pitchFamily="34" charset="0"/>
              </a:rPr>
              <a:t>homosexual</a:t>
            </a:r>
          </a:p>
          <a:p>
            <a:pPr marL="285750" indent="-285750">
              <a:buFont typeface="Arial" pitchFamily="34" charset="0"/>
              <a:buChar char="•"/>
            </a:pPr>
            <a:endParaRPr lang="en-US" dirty="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vocation</a:t>
            </a:r>
            <a:r>
              <a:rPr lang="en-US" dirty="0">
                <a:latin typeface="Arial" pitchFamily="34" charset="0"/>
                <a:cs typeface="Arial" pitchFamily="34" charset="0"/>
              </a:rPr>
              <a:t>: single, married, </a:t>
            </a:r>
            <a:r>
              <a:rPr lang="en-US" dirty="0" smtClean="0">
                <a:latin typeface="Arial" pitchFamily="34" charset="0"/>
                <a:cs typeface="Arial" pitchFamily="34" charset="0"/>
              </a:rPr>
              <a:t>celibate</a:t>
            </a:r>
          </a:p>
          <a:p>
            <a:pPr marL="285750" indent="-285750">
              <a:buFont typeface="Arial" pitchFamily="34" charset="0"/>
              <a:buChar char="•"/>
            </a:pPr>
            <a:endParaRPr lang="en-US" dirty="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religion: those who believe in </a:t>
            </a:r>
            <a:r>
              <a:rPr lang="en-US" dirty="0">
                <a:latin typeface="Arial" pitchFamily="34" charset="0"/>
                <a:cs typeface="Arial" pitchFamily="34" charset="0"/>
              </a:rPr>
              <a:t>one God </a:t>
            </a:r>
            <a:r>
              <a:rPr lang="en-US" dirty="0" smtClean="0">
                <a:latin typeface="Arial" pitchFamily="34" charset="0"/>
                <a:cs typeface="Arial" pitchFamily="34" charset="0"/>
              </a:rPr>
              <a:t>or in many </a:t>
            </a:r>
            <a:r>
              <a:rPr lang="en-US" dirty="0">
                <a:latin typeface="Arial" pitchFamily="34" charset="0"/>
                <a:cs typeface="Arial" pitchFamily="34" charset="0"/>
              </a:rPr>
              <a:t>gods</a:t>
            </a:r>
          </a:p>
        </p:txBody>
      </p:sp>
    </p:spTree>
    <p:extLst>
      <p:ext uri="{BB962C8B-B14F-4D97-AF65-F5344CB8AC3E}">
        <p14:creationId xmlns:p14="http://schemas.microsoft.com/office/powerpoint/2010/main" val="173878970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134203" y="990600"/>
            <a:ext cx="8991600" cy="1625289"/>
          </a:xfrm>
          <a:prstGeom prst="rect">
            <a:avLst/>
          </a:prstGeom>
        </p:spPr>
        <p:txBody>
          <a:bodyPr>
            <a:noAutofit/>
          </a:bodyPr>
          <a:lstStyle/>
          <a:p>
            <a:pPr algn="ctr"/>
            <a:r>
              <a:rPr lang="en-US" sz="2400" b="1" dirty="0">
                <a:latin typeface="Arial" pitchFamily="34" charset="0"/>
                <a:cs typeface="Arial" pitchFamily="34" charset="0"/>
              </a:rPr>
              <a:t>In Matthew 26:11, Jesus says “The poor you will always have with you </a:t>
            </a:r>
            <a:r>
              <a:rPr lang="en-US" sz="2400" b="1" dirty="0" smtClean="0">
                <a:latin typeface="Arial" pitchFamily="34" charset="0"/>
                <a:cs typeface="Arial" pitchFamily="34" charset="0"/>
              </a:rPr>
              <a:t> .  </a:t>
            </a:r>
            <a:r>
              <a:rPr lang="en-US" sz="2400" b="1" dirty="0">
                <a:latin typeface="Arial" pitchFamily="34" charset="0"/>
                <a:cs typeface="Arial" pitchFamily="34" charset="0"/>
              </a:rPr>
              <a:t>. </a:t>
            </a:r>
            <a:r>
              <a:rPr lang="en-US" sz="2400" b="1" dirty="0" smtClean="0">
                <a:latin typeface="Arial" pitchFamily="34" charset="0"/>
                <a:cs typeface="Arial" pitchFamily="34" charset="0"/>
              </a:rPr>
              <a:t> .”</a:t>
            </a:r>
            <a:endParaRPr lang="en-US" sz="2400" b="1" dirty="0">
              <a:latin typeface="Arial" pitchFamily="34" charset="0"/>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77303" y="1981200"/>
            <a:ext cx="5105400" cy="3927231"/>
          </a:xfrm>
          <a:prstGeom prst="rect">
            <a:avLst/>
          </a:prstGeom>
        </p:spPr>
      </p:pic>
    </p:spTree>
    <p:extLst>
      <p:ext uri="{BB962C8B-B14F-4D97-AF65-F5344CB8AC3E}">
        <p14:creationId xmlns:p14="http://schemas.microsoft.com/office/powerpoint/2010/main" val="144970731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180833" y="1143000"/>
            <a:ext cx="8991600" cy="1930089"/>
          </a:xfrm>
          <a:prstGeom prst="rect">
            <a:avLst/>
          </a:prstGeom>
        </p:spPr>
        <p:txBody>
          <a:bodyPr>
            <a:noAutofit/>
          </a:bodyPr>
          <a:lstStyle/>
          <a:p>
            <a:pPr algn="ctr"/>
            <a:r>
              <a:rPr lang="en-US" sz="2400" b="1" dirty="0">
                <a:latin typeface="Arial" pitchFamily="34" charset="0"/>
                <a:cs typeface="Arial" pitchFamily="34" charset="0"/>
              </a:rPr>
              <a:t>Ideological </a:t>
            </a:r>
            <a:r>
              <a:rPr lang="en-US" sz="2400" b="1" dirty="0" smtClean="0">
                <a:latin typeface="Arial" pitchFamily="34" charset="0"/>
                <a:cs typeface="Arial" pitchFamily="34" charset="0"/>
              </a:rPr>
              <a:t>analysis asks </a:t>
            </a:r>
            <a:r>
              <a:rPr lang="en-US" sz="2400" b="1" dirty="0">
                <a:latin typeface="Arial" pitchFamily="34" charset="0"/>
                <a:cs typeface="Arial" pitchFamily="34" charset="0"/>
              </a:rPr>
              <a:t>the following kinds of </a:t>
            </a:r>
            <a:endParaRPr lang="en-US" sz="2400" b="1" dirty="0" smtClean="0">
              <a:latin typeface="Arial" pitchFamily="34" charset="0"/>
              <a:cs typeface="Arial" pitchFamily="34" charset="0"/>
            </a:endParaRPr>
          </a:p>
          <a:p>
            <a:pPr algn="ctr"/>
            <a:r>
              <a:rPr lang="en-US" sz="2400" b="1" dirty="0" smtClean="0">
                <a:latin typeface="Arial" pitchFamily="34" charset="0"/>
                <a:cs typeface="Arial" pitchFamily="34" charset="0"/>
              </a:rPr>
              <a:t>questions </a:t>
            </a:r>
            <a:r>
              <a:rPr lang="en-US" sz="2400" b="1" dirty="0">
                <a:latin typeface="Arial" pitchFamily="34" charset="0"/>
                <a:cs typeface="Arial" pitchFamily="34" charset="0"/>
              </a:rPr>
              <a:t>of the text:</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84235" y="2743200"/>
            <a:ext cx="2175529" cy="3637484"/>
          </a:xfrm>
          <a:prstGeom prst="rect">
            <a:avLst/>
          </a:prstGeom>
        </p:spPr>
      </p:pic>
      <p:sp>
        <p:nvSpPr>
          <p:cNvPr id="3" name="TextBox 2"/>
          <p:cNvSpPr txBox="1"/>
          <p:nvPr/>
        </p:nvSpPr>
        <p:spPr bwMode="auto">
          <a:xfrm>
            <a:off x="1219200" y="2108044"/>
            <a:ext cx="7239000" cy="923330"/>
          </a:xfrm>
          <a:prstGeom prst="rect">
            <a:avLst/>
          </a:prstGeom>
          <a:noFill/>
          <a:ln w="9525">
            <a:noFill/>
            <a:miter lim="800000"/>
            <a:headEnd/>
            <a:tailEnd/>
          </a:ln>
        </p:spPr>
        <p:txBody>
          <a:bodyPr wrap="square" rtlCol="0">
            <a:spAutoFit/>
          </a:bodyPr>
          <a:lstStyle/>
          <a:p>
            <a:r>
              <a:rPr lang="en-US" dirty="0">
                <a:latin typeface="Arial" pitchFamily="34" charset="0"/>
                <a:cs typeface="Arial" pitchFamily="34" charset="0"/>
              </a:rPr>
              <a:t>What group of people might be viewed as superior in the text? What group of people might be viewed as inferior in the text?</a:t>
            </a:r>
          </a:p>
          <a:p>
            <a:endParaRPr lang="en-US" dirty="0">
              <a:solidFill>
                <a:schemeClr val="bg1">
                  <a:lumMod val="65000"/>
                </a:schemeClr>
              </a:solidFill>
              <a:latin typeface="Arial" pitchFamily="34" charset="0"/>
              <a:cs typeface="Arial" pitchFamily="34" charset="0"/>
            </a:endParaRPr>
          </a:p>
        </p:txBody>
      </p:sp>
    </p:spTree>
    <p:extLst>
      <p:ext uri="{BB962C8B-B14F-4D97-AF65-F5344CB8AC3E}">
        <p14:creationId xmlns:p14="http://schemas.microsoft.com/office/powerpoint/2010/main" val="96059396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84235" y="2743200"/>
            <a:ext cx="2175529" cy="3637484"/>
          </a:xfrm>
          <a:prstGeom prst="rect">
            <a:avLst/>
          </a:prstGeom>
        </p:spPr>
      </p:pic>
      <p:sp>
        <p:nvSpPr>
          <p:cNvPr id="3" name="TextBox 2"/>
          <p:cNvSpPr txBox="1"/>
          <p:nvPr/>
        </p:nvSpPr>
        <p:spPr bwMode="auto">
          <a:xfrm>
            <a:off x="1219200" y="2108044"/>
            <a:ext cx="7239000" cy="646331"/>
          </a:xfrm>
          <a:prstGeom prst="rect">
            <a:avLst/>
          </a:prstGeom>
          <a:noFill/>
          <a:ln w="9525">
            <a:noFill/>
            <a:miter lim="800000"/>
            <a:headEnd/>
            <a:tailEnd/>
          </a:ln>
        </p:spPr>
        <p:txBody>
          <a:bodyPr wrap="square" rtlCol="0">
            <a:spAutoFit/>
          </a:bodyPr>
          <a:lstStyle/>
          <a:p>
            <a:r>
              <a:rPr lang="en-US" dirty="0">
                <a:latin typeface="Arial" pitchFamily="34" charset="0"/>
                <a:cs typeface="Arial" pitchFamily="34" charset="0"/>
              </a:rPr>
              <a:t>How can this text be read and interpreted in such a way </a:t>
            </a:r>
            <a:r>
              <a:rPr lang="en-US" dirty="0" smtClean="0">
                <a:latin typeface="Arial" pitchFamily="34" charset="0"/>
                <a:cs typeface="Arial" pitchFamily="34" charset="0"/>
              </a:rPr>
              <a:t>as to </a:t>
            </a:r>
            <a:r>
              <a:rPr lang="en-US" dirty="0">
                <a:latin typeface="Arial" pitchFamily="34" charset="0"/>
                <a:cs typeface="Arial" pitchFamily="34" charset="0"/>
              </a:rPr>
              <a:t>liberate people who are dominated, oppressed, or marginalized?</a:t>
            </a:r>
            <a:endParaRPr lang="en-US" dirty="0">
              <a:solidFill>
                <a:schemeClr val="bg1">
                  <a:lumMod val="65000"/>
                </a:schemeClr>
              </a:solidFill>
              <a:latin typeface="Arial" pitchFamily="34" charset="0"/>
              <a:cs typeface="Arial" pitchFamily="34" charset="0"/>
            </a:endParaRPr>
          </a:p>
        </p:txBody>
      </p:sp>
    </p:spTree>
    <p:extLst>
      <p:ext uri="{BB962C8B-B14F-4D97-AF65-F5344CB8AC3E}">
        <p14:creationId xmlns:p14="http://schemas.microsoft.com/office/powerpoint/2010/main" val="14601772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84235" y="2743200"/>
            <a:ext cx="2175529" cy="3637484"/>
          </a:xfrm>
          <a:prstGeom prst="rect">
            <a:avLst/>
          </a:prstGeom>
        </p:spPr>
      </p:pic>
      <p:sp>
        <p:nvSpPr>
          <p:cNvPr id="3" name="TextBox 2"/>
          <p:cNvSpPr txBox="1"/>
          <p:nvPr/>
        </p:nvSpPr>
        <p:spPr bwMode="auto">
          <a:xfrm>
            <a:off x="1219200" y="2108044"/>
            <a:ext cx="7239000" cy="646331"/>
          </a:xfrm>
          <a:prstGeom prst="rect">
            <a:avLst/>
          </a:prstGeom>
          <a:noFill/>
          <a:ln w="9525">
            <a:noFill/>
            <a:miter lim="800000"/>
            <a:headEnd/>
            <a:tailEnd/>
          </a:ln>
        </p:spPr>
        <p:txBody>
          <a:bodyPr wrap="square" rtlCol="0">
            <a:spAutoFit/>
          </a:bodyPr>
          <a:lstStyle/>
          <a:p>
            <a:r>
              <a:rPr lang="en-US" dirty="0">
                <a:latin typeface="Arial" pitchFamily="34" charset="0"/>
                <a:cs typeface="Arial" pitchFamily="34" charset="0"/>
              </a:rPr>
              <a:t>Does a particular group of people or a character demonstrate faith, intelligence, or perseverance?</a:t>
            </a:r>
            <a:endParaRPr lang="en-US" dirty="0">
              <a:solidFill>
                <a:schemeClr val="bg1">
                  <a:lumMod val="65000"/>
                </a:schemeClr>
              </a:solidFill>
              <a:latin typeface="Arial" pitchFamily="34" charset="0"/>
              <a:cs typeface="Arial" pitchFamily="34" charset="0"/>
            </a:endParaRPr>
          </a:p>
        </p:txBody>
      </p:sp>
    </p:spTree>
    <p:extLst>
      <p:ext uri="{BB962C8B-B14F-4D97-AF65-F5344CB8AC3E}">
        <p14:creationId xmlns:p14="http://schemas.microsoft.com/office/powerpoint/2010/main" val="3198939602"/>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84235" y="2743200"/>
            <a:ext cx="2175529" cy="3637484"/>
          </a:xfrm>
          <a:prstGeom prst="rect">
            <a:avLst/>
          </a:prstGeom>
        </p:spPr>
      </p:pic>
      <p:sp>
        <p:nvSpPr>
          <p:cNvPr id="3" name="TextBox 2"/>
          <p:cNvSpPr txBox="1"/>
          <p:nvPr/>
        </p:nvSpPr>
        <p:spPr bwMode="auto">
          <a:xfrm>
            <a:off x="1219200" y="2108044"/>
            <a:ext cx="7239000" cy="646331"/>
          </a:xfrm>
          <a:prstGeom prst="rect">
            <a:avLst/>
          </a:prstGeom>
          <a:noFill/>
          <a:ln w="9525">
            <a:noFill/>
            <a:miter lim="800000"/>
            <a:headEnd/>
            <a:tailEnd/>
          </a:ln>
        </p:spPr>
        <p:txBody>
          <a:bodyPr wrap="square" rtlCol="0">
            <a:spAutoFit/>
          </a:bodyPr>
          <a:lstStyle/>
          <a:p>
            <a:r>
              <a:rPr lang="en-US" dirty="0">
                <a:latin typeface="Arial" pitchFamily="34" charset="0"/>
                <a:cs typeface="Arial" pitchFamily="34" charset="0"/>
              </a:rPr>
              <a:t>What do you notice about the way Jesus speaks about or interacts with this particular person or group of people?</a:t>
            </a:r>
            <a:endParaRPr lang="en-US" dirty="0">
              <a:solidFill>
                <a:schemeClr val="bg1">
                  <a:lumMod val="65000"/>
                </a:schemeClr>
              </a:solidFill>
              <a:latin typeface="Arial" pitchFamily="34" charset="0"/>
              <a:cs typeface="Arial" pitchFamily="34" charset="0"/>
            </a:endParaRPr>
          </a:p>
        </p:txBody>
      </p:sp>
    </p:spTree>
    <p:extLst>
      <p:ext uri="{BB962C8B-B14F-4D97-AF65-F5344CB8AC3E}">
        <p14:creationId xmlns:p14="http://schemas.microsoft.com/office/powerpoint/2010/main" val="312095584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IC Presentation template-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template-New</Template>
  <TotalTime>1208</TotalTime>
  <Words>546</Words>
  <Application>Microsoft Office PowerPoint</Application>
  <PresentationFormat>On-screen Show (4:3)</PresentationFormat>
  <Paragraphs>43</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LIC Presentation template-New</vt:lpstr>
      <vt:lpstr>Exegesis and Ideological Analysis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bmartinka</dc:creator>
  <cp:lastModifiedBy>pintern</cp:lastModifiedBy>
  <cp:revision>224</cp:revision>
  <dcterms:created xsi:type="dcterms:W3CDTF">2011-06-08T19:56:13Z</dcterms:created>
  <dcterms:modified xsi:type="dcterms:W3CDTF">2012-02-24T18:09:43Z</dcterms:modified>
</cp:coreProperties>
</file>