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75" r:id="rId4"/>
    <p:sldId id="276" r:id="rId5"/>
    <p:sldId id="277" r:id="rId6"/>
    <p:sldId id="278" r:id="rId7"/>
    <p:sldId id="266" r:id="rId8"/>
    <p:sldId id="279" r:id="rId9"/>
    <p:sldId id="280" r:id="rId10"/>
    <p:sldId id="28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Singer-Towns" initials="bst" lastIdx="2" clrIdx="0"/>
  <p:cmAuthor id="1" name="lberg" initials="l"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04" autoAdjust="0"/>
    <p:restoredTop sz="82460" autoAdjust="0"/>
  </p:normalViewPr>
  <p:slideViewPr>
    <p:cSldViewPr>
      <p:cViewPr>
        <p:scale>
          <a:sx n="90" d="100"/>
          <a:sy n="90" d="100"/>
        </p:scale>
        <p:origin x="-1842"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58396-7F3C-418A-A7F3-9E8EE033637A}" type="datetimeFigureOut">
              <a:rPr lang="en-US" smtClean="0"/>
              <a:pPr/>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D797C-81A0-4169-8DE1-DF1E0532C5DA}" type="slidenum">
              <a:rPr lang="en-US" smtClean="0"/>
              <a:pPr/>
              <a:t>‹#›</a:t>
            </a:fld>
            <a:endParaRPr lang="en-US"/>
          </a:p>
        </p:txBody>
      </p:sp>
    </p:spTree>
    <p:extLst>
      <p:ext uri="{BB962C8B-B14F-4D97-AF65-F5344CB8AC3E}">
        <p14:creationId xmlns:p14="http://schemas.microsoft.com/office/powerpoint/2010/main" val="875506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i="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5"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1" y="199"/>
            <a:ext cx="9145586" cy="6859190"/>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solidFill>
                  <a:schemeClr val="bg1"/>
                </a:solidFill>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Bullets-2line">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6" r:id="rId4"/>
    <p:sldLayoutId id="2147483673" r:id="rId5"/>
    <p:sldLayoutId id="2147483672" r:id="rId6"/>
    <p:sldLayoutId id="2147483651" r:id="rId7"/>
    <p:sldLayoutId id="2147483674" r:id="rId8"/>
    <p:sldLayoutId id="2147483652" r:id="rId9"/>
    <p:sldLayoutId id="2147483655" r:id="rId10"/>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The Social Dimension of the Paschal Mystery</a:t>
            </a:r>
          </a:p>
        </p:txBody>
      </p:sp>
      <p:sp>
        <p:nvSpPr>
          <p:cNvPr id="3" name="Subtitle 2"/>
          <p:cNvSpPr>
            <a:spLocks noGrp="1"/>
          </p:cNvSpPr>
          <p:nvPr>
            <p:ph type="subTitle" idx="1"/>
          </p:nvPr>
        </p:nvSpPr>
        <p:spPr/>
        <p:txBody>
          <a:bodyPr/>
          <a:lstStyle/>
          <a:p>
            <a:r>
              <a:rPr lang="en-US" i="1" dirty="0" smtClean="0"/>
              <a:t>Catholic </a:t>
            </a:r>
            <a:r>
              <a:rPr lang="en-US" i="1" smtClean="0"/>
              <a:t>Social </a:t>
            </a:r>
            <a:r>
              <a:rPr lang="en-US" i="1" smtClean="0"/>
              <a:t>Teaching</a:t>
            </a:r>
            <a:endParaRPr lang="en-US" dirty="0"/>
          </a:p>
        </p:txBody>
      </p:sp>
      <p:sp>
        <p:nvSpPr>
          <p:cNvPr id="4" name="Text Placeholder 8"/>
          <p:cNvSpPr>
            <a:spLocks noGrp="1"/>
          </p:cNvSpPr>
          <p:nvPr>
            <p:ph type="body" sz="quarter" idx="10"/>
          </p:nvPr>
        </p:nvSpPr>
        <p:spPr>
          <a:xfrm>
            <a:off x="7620000" y="6019800"/>
            <a:ext cx="1295400" cy="152400"/>
          </a:xfrm>
        </p:spPr>
        <p:txBody>
          <a:bodyPr>
            <a:noAutofit/>
          </a:bodyPr>
          <a:lstStyle>
            <a:lvl1pPr>
              <a:buNone/>
              <a:defRPr sz="800">
                <a:solidFill>
                  <a:schemeClr val="bg1">
                    <a:lumMod val="50000"/>
                  </a:schemeClr>
                </a:solidFill>
              </a:defRPr>
            </a:lvl1pPr>
          </a:lstStyle>
          <a:p>
            <a:pPr lvl="0"/>
            <a:r>
              <a:rPr lang="en-US" dirty="0" smtClean="0"/>
              <a:t>Document #: TX001944</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1295400"/>
            <a:ext cx="5867400" cy="5181600"/>
          </a:xfrm>
        </p:spPr>
        <p:txBody>
          <a:bodyPr>
            <a:noAutofit/>
          </a:bodyPr>
          <a:lstStyle/>
          <a:p>
            <a:r>
              <a:rPr lang="en-US" sz="3200" dirty="0"/>
              <a:t>The communal dimension of salvation is based in community. We are united as one family through the Sacraments and are therefore called to take care of all our brothers and sisters in Christ.</a:t>
            </a:r>
            <a:br>
              <a:rPr lang="en-US" sz="3200" dirty="0"/>
            </a:br>
            <a:r>
              <a:rPr lang="en-US" sz="3200" dirty="0"/>
              <a:t/>
            </a:r>
            <a:br>
              <a:rPr lang="en-US" sz="3200" dirty="0"/>
            </a:br>
            <a:endParaRPr lang="en-US" sz="3200" dirty="0"/>
          </a:p>
        </p:txBody>
      </p:sp>
      <p:sp>
        <p:nvSpPr>
          <p:cNvPr id="4" name="TextBox 5"/>
          <p:cNvSpPr txBox="1">
            <a:spLocks noChangeArrowheads="1"/>
          </p:cNvSpPr>
          <p:nvPr/>
        </p:nvSpPr>
        <p:spPr bwMode="auto">
          <a:xfrm>
            <a:off x="393192" y="4885238"/>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192" y="1761038"/>
            <a:ext cx="2033016" cy="30480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186052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00600"/>
            <a:ext cx="8229600" cy="838200"/>
          </a:xfrm>
        </p:spPr>
        <p:txBody>
          <a:bodyPr>
            <a:noAutofit/>
          </a:bodyPr>
          <a:lstStyle/>
          <a:p>
            <a:r>
              <a:rPr lang="en-US" sz="3200" dirty="0"/>
              <a:t>True faith always has a social dimension.</a:t>
            </a:r>
          </a:p>
        </p:txBody>
      </p:sp>
      <p:sp>
        <p:nvSpPr>
          <p:cNvPr id="5" name="TextBox 5"/>
          <p:cNvSpPr txBox="1">
            <a:spLocks noChangeArrowheads="1"/>
          </p:cNvSpPr>
          <p:nvPr/>
        </p:nvSpPr>
        <p:spPr bwMode="auto">
          <a:xfrm>
            <a:off x="3276600" y="4724400"/>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00400" y="914400"/>
            <a:ext cx="2514600" cy="3770015"/>
          </a:xfrm>
          <a:effectLst>
            <a:reflection blurRad="6350" stA="50000" endA="300" endPos="11000" dist="50800" dir="5400000" sy="-100000" algn="bl" rotWithShape="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267200"/>
            <a:ext cx="8229600" cy="2209800"/>
          </a:xfrm>
        </p:spPr>
        <p:txBody>
          <a:bodyPr>
            <a:noAutofit/>
          </a:bodyPr>
          <a:lstStyle/>
          <a:p>
            <a:pPr algn="ctr"/>
            <a:r>
              <a:rPr lang="en-US" sz="3200" dirty="0"/>
              <a:t>God’s plan of salvation is both personal and communal. We need to care about others, not just ourselves.</a:t>
            </a:r>
            <a:br>
              <a:rPr lang="en-US" sz="3200" dirty="0"/>
            </a:br>
            <a:endParaRPr lang="en-US" sz="3200" dirty="0"/>
          </a:p>
        </p:txBody>
      </p:sp>
      <p:sp>
        <p:nvSpPr>
          <p:cNvPr id="4" name="TextBox 5"/>
          <p:cNvSpPr txBox="1">
            <a:spLocks noChangeArrowheads="1"/>
          </p:cNvSpPr>
          <p:nvPr/>
        </p:nvSpPr>
        <p:spPr bwMode="auto">
          <a:xfrm>
            <a:off x="3505200" y="4114800"/>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5200" y="990600"/>
            <a:ext cx="2033016" cy="30480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extLst>
      <p:ext uri="{BB962C8B-B14F-4D97-AF65-F5344CB8AC3E}">
        <p14:creationId xmlns:p14="http://schemas.microsoft.com/office/powerpoint/2010/main" val="204143462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1219200"/>
            <a:ext cx="6477000" cy="3505200"/>
          </a:xfrm>
        </p:spPr>
        <p:txBody>
          <a:bodyPr>
            <a:noAutofit/>
          </a:bodyPr>
          <a:lstStyle/>
          <a:p>
            <a:r>
              <a:rPr lang="en-US" sz="2400" b="0" dirty="0"/>
              <a:t>Christ gave us a New Law (the Sermon on the Mount) to teach us how to live as citizens of God’s Kingdom, completing the instruction that began with the Old Law.</a:t>
            </a:r>
            <a:r>
              <a:rPr lang="en-US" b="0" dirty="0"/>
              <a:t/>
            </a:r>
            <a:br>
              <a:rPr lang="en-US" b="0" dirty="0"/>
            </a:br>
            <a:endParaRPr lang="en-US" b="0" dirty="0"/>
          </a:p>
        </p:txBody>
      </p:sp>
      <p:sp>
        <p:nvSpPr>
          <p:cNvPr id="5" name="TextBox 5"/>
          <p:cNvSpPr txBox="1">
            <a:spLocks noChangeArrowheads="1"/>
          </p:cNvSpPr>
          <p:nvPr/>
        </p:nvSpPr>
        <p:spPr bwMode="auto">
          <a:xfrm>
            <a:off x="381000" y="3657600"/>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sp>
        <p:nvSpPr>
          <p:cNvPr id="3" name="TextBox 2"/>
          <p:cNvSpPr txBox="1"/>
          <p:nvPr/>
        </p:nvSpPr>
        <p:spPr bwMode="auto">
          <a:xfrm>
            <a:off x="1066800" y="4038600"/>
            <a:ext cx="6858000" cy="830997"/>
          </a:xfrm>
          <a:prstGeom prst="rect">
            <a:avLst/>
          </a:prstGeom>
          <a:noFill/>
          <a:ln w="9525">
            <a:noFill/>
            <a:miter lim="800000"/>
            <a:headEnd/>
            <a:tailEnd/>
          </a:ln>
        </p:spPr>
        <p:txBody>
          <a:bodyPr wrap="square" rtlCol="0">
            <a:spAutoFit/>
          </a:bodyPr>
          <a:lstStyle/>
          <a:p>
            <a:r>
              <a:rPr lang="en-US" sz="2400" dirty="0">
                <a:latin typeface="Arial" pitchFamily="34" charset="0"/>
                <a:cs typeface="Arial" pitchFamily="34" charset="0"/>
              </a:rPr>
              <a:t>The Holy Spirit empowers us to build the Kingdom of God here on earth.</a:t>
            </a:r>
            <a:endParaRPr lang="en-US" sz="2400" dirty="0">
              <a:solidFill>
                <a:schemeClr val="bg1">
                  <a:lumMod val="65000"/>
                </a:schemeClr>
              </a:solidFill>
              <a:latin typeface="Arial" pitchFamily="34" charset="0"/>
              <a:cs typeface="Arial" pitchFamily="34" charset="0"/>
            </a:endParaRPr>
          </a:p>
        </p:txBody>
      </p:sp>
      <p:sp>
        <p:nvSpPr>
          <p:cNvPr id="7" name="TextBox 6"/>
          <p:cNvSpPr txBox="1"/>
          <p:nvPr/>
        </p:nvSpPr>
        <p:spPr bwMode="auto">
          <a:xfrm>
            <a:off x="1060269" y="5257800"/>
            <a:ext cx="6858000" cy="830997"/>
          </a:xfrm>
          <a:prstGeom prst="rect">
            <a:avLst/>
          </a:prstGeom>
          <a:noFill/>
          <a:ln w="9525">
            <a:noFill/>
            <a:miter lim="800000"/>
            <a:headEnd/>
            <a:tailEnd/>
          </a:ln>
        </p:spPr>
        <p:txBody>
          <a:bodyPr wrap="square" rtlCol="0">
            <a:spAutoFit/>
          </a:bodyPr>
          <a:lstStyle/>
          <a:p>
            <a:r>
              <a:rPr lang="en-US" sz="2400" b="1" dirty="0" smtClean="0">
                <a:latin typeface="Arial" pitchFamily="34" charset="0"/>
                <a:cs typeface="Arial" pitchFamily="34" charset="0"/>
              </a:rPr>
              <a:t>Interesting </a:t>
            </a:r>
            <a:r>
              <a:rPr lang="en-US" sz="2400" b="1" dirty="0">
                <a:latin typeface="Arial" pitchFamily="34" charset="0"/>
                <a:cs typeface="Arial" pitchFamily="34" charset="0"/>
              </a:rPr>
              <a:t>Fact: </a:t>
            </a:r>
            <a:r>
              <a:rPr lang="en-US" sz="2400" dirty="0" smtClean="0">
                <a:latin typeface="Arial" pitchFamily="34" charset="0"/>
                <a:cs typeface="Arial" pitchFamily="34" charset="0"/>
              </a:rPr>
              <a:t>Matthew’s Gospel </a:t>
            </a:r>
            <a:r>
              <a:rPr lang="en-US" sz="2400" dirty="0">
                <a:latin typeface="Arial" pitchFamily="34" charset="0"/>
                <a:cs typeface="Arial" pitchFamily="34" charset="0"/>
              </a:rPr>
              <a:t>refers to the Kingdom of God four </a:t>
            </a:r>
            <a:r>
              <a:rPr lang="en-US" sz="2400" dirty="0" smtClean="0">
                <a:latin typeface="Arial" pitchFamily="34" charset="0"/>
                <a:cs typeface="Arial" pitchFamily="34" charset="0"/>
              </a:rPr>
              <a:t>times.</a:t>
            </a:r>
            <a:endParaRPr lang="en-US" sz="2400" dirty="0">
              <a:solidFill>
                <a:schemeClr val="bg1">
                  <a:lumMod val="65000"/>
                </a:schemeClr>
              </a:solidFill>
              <a:latin typeface="Arial" pitchFamily="34" charset="0"/>
              <a:cs typeface="Arial" pitchFamily="34" charset="0"/>
            </a:endParaRPr>
          </a:p>
        </p:txBody>
      </p:sp>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89965" y="582706"/>
            <a:ext cx="1865376" cy="3048000"/>
          </a:xfrm>
          <a:ln w="28575">
            <a:solidFill>
              <a:schemeClr val="tx1"/>
            </a:solidFill>
          </a:ln>
        </p:spPr>
      </p:pic>
    </p:spTree>
    <p:extLst>
      <p:ext uri="{BB962C8B-B14F-4D97-AF65-F5344CB8AC3E}">
        <p14:creationId xmlns:p14="http://schemas.microsoft.com/office/powerpoint/2010/main" val="4848892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2286000"/>
            <a:ext cx="5562600" cy="1752599"/>
          </a:xfrm>
        </p:spPr>
        <p:txBody>
          <a:bodyPr>
            <a:noAutofit/>
          </a:bodyPr>
          <a:lstStyle/>
          <a:p>
            <a:r>
              <a:rPr lang="en-US" sz="2400" b="0" dirty="0"/>
              <a:t>The New Testament teaches us that God’s love is fulfilled through the life and work of Jesus Christ.</a:t>
            </a:r>
            <a:r>
              <a:rPr lang="en-US" b="0" dirty="0"/>
              <a:t/>
            </a:r>
            <a:br>
              <a:rPr lang="en-US" b="0" dirty="0"/>
            </a:br>
            <a:endParaRPr lang="en-US" b="0" dirty="0"/>
          </a:p>
        </p:txBody>
      </p:sp>
      <p:sp>
        <p:nvSpPr>
          <p:cNvPr id="5" name="TextBox 5"/>
          <p:cNvSpPr txBox="1">
            <a:spLocks noChangeArrowheads="1"/>
          </p:cNvSpPr>
          <p:nvPr/>
        </p:nvSpPr>
        <p:spPr bwMode="auto">
          <a:xfrm>
            <a:off x="381000" y="3869323"/>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sp>
        <p:nvSpPr>
          <p:cNvPr id="3" name="TextBox 2"/>
          <p:cNvSpPr txBox="1"/>
          <p:nvPr/>
        </p:nvSpPr>
        <p:spPr bwMode="auto">
          <a:xfrm>
            <a:off x="1066800" y="4038600"/>
            <a:ext cx="6858000" cy="830997"/>
          </a:xfrm>
          <a:prstGeom prst="rect">
            <a:avLst/>
          </a:prstGeom>
          <a:noFill/>
          <a:ln w="9525">
            <a:noFill/>
            <a:miter lim="800000"/>
            <a:headEnd/>
            <a:tailEnd/>
          </a:ln>
        </p:spPr>
        <p:txBody>
          <a:bodyPr wrap="square" rtlCol="0">
            <a:spAutoFit/>
          </a:bodyPr>
          <a:lstStyle/>
          <a:p>
            <a:r>
              <a:rPr lang="en-US" sz="2400" dirty="0">
                <a:latin typeface="Arial" pitchFamily="34" charset="0"/>
                <a:cs typeface="Arial" pitchFamily="34" charset="0"/>
              </a:rPr>
              <a:t>We call this the Paschal Mystery—the life, death, </a:t>
            </a:r>
            <a:r>
              <a:rPr lang="en-US" sz="2400" dirty="0" smtClean="0">
                <a:latin typeface="Arial" pitchFamily="34" charset="0"/>
                <a:cs typeface="Arial" pitchFamily="34" charset="0"/>
              </a:rPr>
              <a:t>Resurrection, and Ascension </a:t>
            </a:r>
            <a:r>
              <a:rPr lang="en-US" sz="2400" dirty="0">
                <a:latin typeface="Arial" pitchFamily="34" charset="0"/>
                <a:cs typeface="Arial" pitchFamily="34" charset="0"/>
              </a:rPr>
              <a:t>of </a:t>
            </a:r>
            <a:r>
              <a:rPr lang="en-US" sz="2400" dirty="0" smtClean="0">
                <a:latin typeface="Arial" pitchFamily="34" charset="0"/>
                <a:cs typeface="Arial" pitchFamily="34" charset="0"/>
              </a:rPr>
              <a:t>Jesus Christ.</a:t>
            </a:r>
            <a:endParaRPr lang="en-US" sz="2400" dirty="0">
              <a:solidFill>
                <a:schemeClr val="bg1">
                  <a:lumMod val="65000"/>
                </a:schemeClr>
              </a:solidFill>
              <a:latin typeface="Arial" pitchFamily="34" charset="0"/>
              <a:cs typeface="Arial" pitchFamily="34" charset="0"/>
            </a:endParaRPr>
          </a:p>
        </p:txBody>
      </p:sp>
      <p:sp>
        <p:nvSpPr>
          <p:cNvPr id="7" name="TextBox 6"/>
          <p:cNvSpPr txBox="1"/>
          <p:nvPr/>
        </p:nvSpPr>
        <p:spPr bwMode="auto">
          <a:xfrm>
            <a:off x="1060269" y="5257800"/>
            <a:ext cx="6858000" cy="830997"/>
          </a:xfrm>
          <a:prstGeom prst="rect">
            <a:avLst/>
          </a:prstGeom>
          <a:noFill/>
          <a:ln w="9525">
            <a:noFill/>
            <a:miter lim="800000"/>
            <a:headEnd/>
            <a:tailEnd/>
          </a:ln>
        </p:spPr>
        <p:txBody>
          <a:bodyPr wrap="square" rtlCol="0">
            <a:spAutoFit/>
          </a:bodyPr>
          <a:lstStyle/>
          <a:p>
            <a:r>
              <a:rPr lang="en-US" sz="2400" dirty="0">
                <a:latin typeface="Arial" pitchFamily="34" charset="0"/>
                <a:cs typeface="Arial" pitchFamily="34" charset="0"/>
              </a:rPr>
              <a:t>The Paschal Mystery is the fulfillment of the New Covenant that God makes with all people.</a:t>
            </a:r>
            <a:endParaRPr lang="en-US" sz="2400" dirty="0">
              <a:solidFill>
                <a:schemeClr val="bg1">
                  <a:lumMod val="65000"/>
                </a:schemeClr>
              </a:solidFill>
              <a:latin typeface="Arial" pitchFamily="34" charset="0"/>
              <a:cs typeface="Arial" pitchFamily="34" charset="0"/>
            </a:endParaRPr>
          </a:p>
        </p:txBody>
      </p:sp>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76250" y="753561"/>
            <a:ext cx="2660904" cy="3048000"/>
          </a:xfrm>
          <a:effectLst>
            <a:glow>
              <a:schemeClr val="accent1">
                <a:alpha val="40000"/>
              </a:schemeClr>
            </a:glow>
            <a:softEdge rad="63500"/>
          </a:effectLst>
        </p:spPr>
      </p:pic>
    </p:spTree>
    <p:extLst>
      <p:ext uri="{BB962C8B-B14F-4D97-AF65-F5344CB8AC3E}">
        <p14:creationId xmlns:p14="http://schemas.microsoft.com/office/powerpoint/2010/main" val="41552872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6"/>
          <p:cNvSpPr txBox="1">
            <a:spLocks/>
          </p:cNvSpPr>
          <p:nvPr/>
        </p:nvSpPr>
        <p:spPr>
          <a:xfrm>
            <a:off x="982132" y="685800"/>
            <a:ext cx="6790267" cy="1676400"/>
          </a:xfrm>
          <a:prstGeom prst="rect">
            <a:avLst/>
          </a:prstGeom>
        </p:spPr>
        <p:txBody>
          <a:bodyPr>
            <a:noAutofit/>
          </a:bodyPr>
          <a:lstStyle/>
          <a:p>
            <a:pPr algn="ctr"/>
            <a:r>
              <a:rPr lang="en-US" sz="2800" dirty="0">
                <a:latin typeface="Arial" pitchFamily="34" charset="0"/>
                <a:cs typeface="Arial" pitchFamily="34" charset="0"/>
              </a:rPr>
              <a:t>For people to enter into the New Covenant, we must</a:t>
            </a:r>
          </a:p>
        </p:txBody>
      </p:sp>
      <p:sp>
        <p:nvSpPr>
          <p:cNvPr id="8" name="TextBox 5"/>
          <p:cNvSpPr txBox="1">
            <a:spLocks noChangeArrowheads="1"/>
          </p:cNvSpPr>
          <p:nvPr/>
        </p:nvSpPr>
        <p:spPr bwMode="auto">
          <a:xfrm>
            <a:off x="301096" y="4191000"/>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sp>
        <p:nvSpPr>
          <p:cNvPr id="9" name="TextBox 5"/>
          <p:cNvSpPr txBox="1">
            <a:spLocks noChangeArrowheads="1"/>
          </p:cNvSpPr>
          <p:nvPr/>
        </p:nvSpPr>
        <p:spPr bwMode="auto">
          <a:xfrm>
            <a:off x="5505450" y="4439567"/>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sp>
        <p:nvSpPr>
          <p:cNvPr id="10" name="Content Placeholder 6"/>
          <p:cNvSpPr txBox="1">
            <a:spLocks/>
          </p:cNvSpPr>
          <p:nvPr/>
        </p:nvSpPr>
        <p:spPr>
          <a:xfrm>
            <a:off x="0" y="4953000"/>
            <a:ext cx="3124201" cy="1295400"/>
          </a:xfrm>
          <a:prstGeom prst="rect">
            <a:avLst/>
          </a:prstGeom>
        </p:spPr>
        <p:txBody>
          <a:bodyPr>
            <a:noAutofit/>
          </a:bodyPr>
          <a:lstStyle/>
          <a:p>
            <a:pPr algn="ctr"/>
            <a:r>
              <a:rPr lang="en-US" dirty="0">
                <a:latin typeface="Arial" pitchFamily="34" charset="0"/>
                <a:cs typeface="Arial" pitchFamily="34" charset="0"/>
              </a:rPr>
              <a:t>p</a:t>
            </a:r>
            <a:r>
              <a:rPr lang="en-US" dirty="0" smtClean="0">
                <a:latin typeface="Arial" pitchFamily="34" charset="0"/>
                <a:cs typeface="Arial" pitchFamily="34" charset="0"/>
              </a:rPr>
              <a:t>lace </a:t>
            </a:r>
            <a:r>
              <a:rPr lang="en-US" dirty="0">
                <a:latin typeface="Arial" pitchFamily="34" charset="0"/>
                <a:cs typeface="Arial" pitchFamily="34" charset="0"/>
              </a:rPr>
              <a:t>our faith in Jesus</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
        <p:nvSpPr>
          <p:cNvPr id="11" name="Content Placeholder 6"/>
          <p:cNvSpPr txBox="1">
            <a:spLocks/>
          </p:cNvSpPr>
          <p:nvPr/>
        </p:nvSpPr>
        <p:spPr>
          <a:xfrm>
            <a:off x="2971800" y="4952999"/>
            <a:ext cx="2133600" cy="1473115"/>
          </a:xfrm>
          <a:prstGeom prst="rect">
            <a:avLst/>
          </a:prstGeom>
        </p:spPr>
        <p:txBody>
          <a:bodyPr>
            <a:noAutofit/>
          </a:bodyPr>
          <a:lstStyle/>
          <a:p>
            <a:pPr algn="ctr"/>
            <a:r>
              <a:rPr lang="en-US" dirty="0">
                <a:latin typeface="Arial" pitchFamily="34" charset="0"/>
                <a:cs typeface="Arial" pitchFamily="34" charset="0"/>
              </a:rPr>
              <a:t>be baptized,</a:t>
            </a:r>
            <a:endParaRPr lang="en-US" sz="2800" dirty="0">
              <a:latin typeface="Arial" pitchFamily="34" charset="0"/>
              <a:cs typeface="Arial" pitchFamily="34" charset="0"/>
            </a:endParaRPr>
          </a:p>
        </p:txBody>
      </p:sp>
      <p:sp>
        <p:nvSpPr>
          <p:cNvPr id="14" name="Content Placeholder 6"/>
          <p:cNvSpPr txBox="1">
            <a:spLocks/>
          </p:cNvSpPr>
          <p:nvPr/>
        </p:nvSpPr>
        <p:spPr>
          <a:xfrm>
            <a:off x="5486400" y="4953000"/>
            <a:ext cx="2133600" cy="1473115"/>
          </a:xfrm>
          <a:prstGeom prst="rect">
            <a:avLst/>
          </a:prstGeom>
        </p:spPr>
        <p:txBody>
          <a:bodyPr>
            <a:noAutofit/>
          </a:bodyPr>
          <a:lstStyle/>
          <a:p>
            <a:pPr algn="ctr"/>
            <a:r>
              <a:rPr lang="en-US" dirty="0">
                <a:latin typeface="Arial" pitchFamily="34" charset="0"/>
                <a:cs typeface="Arial" pitchFamily="34" charset="0"/>
              </a:rPr>
              <a:t>and follow Christ’s New Law of Love.</a:t>
            </a:r>
            <a:endParaRPr lang="en-US" sz="2800" dirty="0">
              <a:latin typeface="Arial" pitchFamily="34" charset="0"/>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1096" y="2376487"/>
            <a:ext cx="2617941" cy="1738313"/>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6600" y="1848767"/>
            <a:ext cx="1720291" cy="25908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15" name="TextBox 5"/>
          <p:cNvSpPr txBox="1">
            <a:spLocks noChangeArrowheads="1"/>
          </p:cNvSpPr>
          <p:nvPr/>
        </p:nvSpPr>
        <p:spPr bwMode="auto">
          <a:xfrm>
            <a:off x="3238500" y="4512677"/>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05450" y="2242622"/>
            <a:ext cx="3048000" cy="2033016"/>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extLst>
      <p:ext uri="{BB962C8B-B14F-4D97-AF65-F5344CB8AC3E}">
        <p14:creationId xmlns:p14="http://schemas.microsoft.com/office/powerpoint/2010/main" val="24357141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505200"/>
            <a:ext cx="7772400" cy="2895600"/>
          </a:xfrm>
        </p:spPr>
        <p:txBody>
          <a:bodyPr>
            <a:noAutofit/>
          </a:bodyPr>
          <a:lstStyle/>
          <a:p>
            <a:pPr>
              <a:tabLst>
                <a:tab pos="169863" algn="l"/>
              </a:tabLst>
            </a:pPr>
            <a:r>
              <a:rPr lang="en-US" sz="1800" b="0" dirty="0" smtClean="0"/>
              <a:t>• be </a:t>
            </a:r>
            <a:r>
              <a:rPr lang="en-US" sz="1800" b="0" dirty="0"/>
              <a:t>compassionate toward others, </a:t>
            </a:r>
            <a:r>
              <a:rPr lang="en-US" sz="1800" b="0" dirty="0" smtClean="0"/>
              <a:t/>
            </a:r>
            <a:br>
              <a:rPr lang="en-US" sz="1800" b="0" dirty="0" smtClean="0"/>
            </a:br>
            <a:r>
              <a:rPr lang="en-US" sz="1800" b="0" dirty="0" smtClean="0"/>
              <a:t/>
            </a:r>
            <a:br>
              <a:rPr lang="en-US" sz="1800" b="0" dirty="0" smtClean="0"/>
            </a:br>
            <a:r>
              <a:rPr lang="en-US" sz="1800" b="0" dirty="0"/>
              <a:t>• live justly</a:t>
            </a:r>
            <a:r>
              <a:rPr lang="en-US" sz="1800" b="0" dirty="0" smtClean="0"/>
              <a:t>,</a:t>
            </a:r>
            <a:br>
              <a:rPr lang="en-US" sz="1800" b="0" dirty="0" smtClean="0"/>
            </a:br>
            <a:r>
              <a:rPr lang="en-US" sz="1800" b="0" dirty="0" smtClean="0"/>
              <a:t> </a:t>
            </a:r>
            <a:br>
              <a:rPr lang="en-US" sz="1800" b="0" dirty="0" smtClean="0"/>
            </a:br>
            <a:r>
              <a:rPr lang="en-US" sz="1800" b="0" dirty="0"/>
              <a:t>• respect the life and dignity of every person, </a:t>
            </a:r>
            <a:r>
              <a:rPr lang="en-US" sz="1800" b="0" dirty="0" smtClean="0"/>
              <a:t/>
            </a:r>
            <a:br>
              <a:rPr lang="en-US" sz="1800" b="0" dirty="0" smtClean="0"/>
            </a:br>
            <a:r>
              <a:rPr lang="en-US" sz="1800" b="0" dirty="0" smtClean="0"/>
              <a:t/>
            </a:r>
            <a:br>
              <a:rPr lang="en-US" sz="1800" b="0" dirty="0" smtClean="0"/>
            </a:br>
            <a:r>
              <a:rPr lang="en-US" sz="1800" b="0" dirty="0"/>
              <a:t>• share our material goods to help others </a:t>
            </a:r>
            <a:r>
              <a:rPr lang="en-US" sz="1800" b="0" dirty="0" smtClean="0"/>
              <a:t>in</a:t>
            </a:r>
            <a:r>
              <a:rPr lang="en-US" sz="1800" b="0" dirty="0"/>
              <a:t> </a:t>
            </a:r>
            <a:r>
              <a:rPr lang="en-US" sz="1800" b="0" dirty="0" smtClean="0"/>
              <a:t>need</a:t>
            </a:r>
            <a:r>
              <a:rPr lang="en-US" sz="1800" b="0" dirty="0"/>
              <a:t>, </a:t>
            </a:r>
            <a:r>
              <a:rPr lang="en-US" sz="1800" b="0" dirty="0" smtClean="0"/>
              <a:t/>
            </a:r>
            <a:br>
              <a:rPr lang="en-US" sz="1800" b="0" dirty="0" smtClean="0"/>
            </a:br>
            <a:r>
              <a:rPr lang="en-US" sz="1800" b="0" dirty="0" smtClean="0"/>
              <a:t/>
            </a:r>
            <a:br>
              <a:rPr lang="en-US" sz="1800" b="0" dirty="0" smtClean="0"/>
            </a:br>
            <a:r>
              <a:rPr lang="en-US" sz="1800" b="0" dirty="0"/>
              <a:t>• and build just societies that protect </a:t>
            </a:r>
            <a:r>
              <a:rPr lang="en-US" sz="1800" b="0" dirty="0" smtClean="0"/>
              <a:t>the</a:t>
            </a:r>
            <a:r>
              <a:rPr lang="en-US" sz="1800" b="0" dirty="0"/>
              <a:t> </a:t>
            </a:r>
            <a:r>
              <a:rPr lang="en-US" sz="1800" b="0" dirty="0" smtClean="0"/>
              <a:t>essential </a:t>
            </a:r>
            <a:r>
              <a:rPr lang="en-US" sz="1800" b="0" dirty="0"/>
              <a:t>rights of all people.</a:t>
            </a:r>
          </a:p>
        </p:txBody>
      </p:sp>
      <p:sp>
        <p:nvSpPr>
          <p:cNvPr id="5" name="TextBox 5"/>
          <p:cNvSpPr txBox="1">
            <a:spLocks noChangeArrowheads="1"/>
          </p:cNvSpPr>
          <p:nvPr/>
        </p:nvSpPr>
        <p:spPr bwMode="auto">
          <a:xfrm>
            <a:off x="3276600" y="2650123"/>
            <a:ext cx="2590800" cy="246221"/>
          </a:xfrm>
          <a:prstGeom prst="rect">
            <a:avLst/>
          </a:prstGeom>
          <a:noFill/>
          <a:ln w="9525">
            <a:noFill/>
            <a:miter lim="800000"/>
            <a:headEnd/>
            <a:tailEnd/>
          </a:ln>
        </p:spPr>
        <p:txBody>
          <a:bodyPr wrap="square">
            <a:spAutoFit/>
          </a:bodyPr>
          <a:lstStyle/>
          <a:p>
            <a:r>
              <a:rPr lang="en-US" sz="500" dirty="0"/>
              <a:t>By Leon </a:t>
            </a:r>
            <a:r>
              <a:rPr lang="en-US" sz="500" dirty="0" err="1"/>
              <a:t>Brocard</a:t>
            </a:r>
            <a:r>
              <a:rPr lang="en-US" sz="500" dirty="0"/>
              <a:t> (originally posted to Flickr as IXS_2631) [CC-BY-2.0 (www.creativecommons.org/licenses/by/2.0)], via Wikimedia Commons</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76600" y="685800"/>
            <a:ext cx="2540000" cy="1905000"/>
          </a:xfrm>
          <a:effectLst>
            <a:reflection blurRad="6350" stA="50000" endA="300" endPos="29000" dist="50800" dir="5400000" sy="-100000" algn="bl" rotWithShape="0"/>
          </a:effectLst>
        </p:spPr>
      </p:pic>
      <p:sp>
        <p:nvSpPr>
          <p:cNvPr id="3" name="TextBox 2"/>
          <p:cNvSpPr txBox="1"/>
          <p:nvPr/>
        </p:nvSpPr>
        <p:spPr bwMode="auto">
          <a:xfrm>
            <a:off x="914400" y="2971800"/>
            <a:ext cx="7620000" cy="584775"/>
          </a:xfrm>
          <a:prstGeom prst="rect">
            <a:avLst/>
          </a:prstGeom>
          <a:noFill/>
          <a:ln w="9525">
            <a:noFill/>
            <a:miter lim="800000"/>
            <a:headEnd/>
            <a:tailEnd/>
          </a:ln>
        </p:spPr>
        <p:txBody>
          <a:bodyPr wrap="square" rtlCol="0">
            <a:spAutoFit/>
          </a:bodyPr>
          <a:lstStyle/>
          <a:p>
            <a:pPr algn="ctr"/>
            <a:r>
              <a:rPr lang="en-US" sz="3200" b="1" dirty="0">
                <a:latin typeface="Arial" pitchFamily="34" charset="0"/>
                <a:cs typeface="Arial" pitchFamily="34" charset="0"/>
              </a:rPr>
              <a:t>The New Law of Christ requires us to</a:t>
            </a:r>
            <a:endParaRPr lang="en-US" sz="3200" b="1" dirty="0">
              <a:solidFill>
                <a:schemeClr val="bg1">
                  <a:lumMod val="65000"/>
                </a:schemeClr>
              </a:solidFill>
              <a:latin typeface="Arial" pitchFamily="34" charset="0"/>
              <a:cs typeface="Arial" pitchFamily="34" charset="0"/>
            </a:endParaRPr>
          </a:p>
        </p:txBody>
      </p:sp>
    </p:spTree>
    <p:extLst>
      <p:ext uri="{BB962C8B-B14F-4D97-AF65-F5344CB8AC3E}">
        <p14:creationId xmlns:p14="http://schemas.microsoft.com/office/powerpoint/2010/main" val="16957014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05200"/>
            <a:ext cx="8915400" cy="2209800"/>
          </a:xfrm>
        </p:spPr>
        <p:txBody>
          <a:bodyPr>
            <a:noAutofit/>
          </a:bodyPr>
          <a:lstStyle/>
          <a:p>
            <a:pPr algn="ctr"/>
            <a:r>
              <a:rPr lang="en-US" b="0" dirty="0"/>
              <a:t>The Holy Spirit calls us to conversion, empowers </a:t>
            </a:r>
            <a:r>
              <a:rPr lang="en-US" b="0" dirty="0" smtClean="0"/>
              <a:t/>
            </a:r>
            <a:br>
              <a:rPr lang="en-US" b="0" dirty="0" smtClean="0"/>
            </a:br>
            <a:r>
              <a:rPr lang="en-US" b="0" dirty="0" smtClean="0"/>
              <a:t>us </a:t>
            </a:r>
            <a:r>
              <a:rPr lang="en-US" b="0" dirty="0"/>
              <a:t>for service, and helps us to grow in holiness.</a:t>
            </a:r>
          </a:p>
        </p:txBody>
      </p:sp>
      <p:sp>
        <p:nvSpPr>
          <p:cNvPr id="5" name="TextBox 5"/>
          <p:cNvSpPr txBox="1">
            <a:spLocks noChangeArrowheads="1"/>
          </p:cNvSpPr>
          <p:nvPr/>
        </p:nvSpPr>
        <p:spPr bwMode="auto">
          <a:xfrm>
            <a:off x="3076575" y="3886200"/>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505035" y="870316"/>
            <a:ext cx="4048165" cy="3015883"/>
          </a:xfrm>
          <a:ln>
            <a:noFill/>
          </a:ln>
          <a:effectLst/>
          <a:scene3d>
            <a:camera prst="orthographicFront">
              <a:rot lat="0" lon="0" rev="0"/>
            </a:camera>
            <a:lightRig rig="glow" dir="t">
              <a:rot lat="0" lon="0" rev="14100000"/>
            </a:lightRig>
          </a:scene3d>
          <a:sp3d prstMaterial="softEdge">
            <a:bevelT w="127000" prst="artDeco"/>
          </a:sp3d>
        </p:spPr>
      </p:pic>
    </p:spTree>
    <p:extLst>
      <p:ext uri="{BB962C8B-B14F-4D97-AF65-F5344CB8AC3E}">
        <p14:creationId xmlns:p14="http://schemas.microsoft.com/office/powerpoint/2010/main" val="12272286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026902"/>
            <a:ext cx="8534400" cy="1828800"/>
          </a:xfrm>
        </p:spPr>
        <p:txBody>
          <a:bodyPr>
            <a:noAutofit/>
          </a:bodyPr>
          <a:lstStyle/>
          <a:p>
            <a:pPr algn="ctr"/>
            <a:r>
              <a:rPr lang="en-US" b="0" dirty="0"/>
              <a:t>Each person’s salvation is based on his or her personal decision and actions. We must commit to being a member of the Body of Christ, make decisions to partake in the Sacraments, make good moral choices, serve others, and live a just life.</a:t>
            </a:r>
          </a:p>
        </p:txBody>
      </p:sp>
      <p:sp>
        <p:nvSpPr>
          <p:cNvPr id="5" name="TextBox 5"/>
          <p:cNvSpPr txBox="1">
            <a:spLocks noChangeArrowheads="1"/>
          </p:cNvSpPr>
          <p:nvPr/>
        </p:nvSpPr>
        <p:spPr bwMode="auto">
          <a:xfrm>
            <a:off x="3581400" y="3657600"/>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581400" y="609600"/>
            <a:ext cx="2033016" cy="3048000"/>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extLst>
      <p:ext uri="{BB962C8B-B14F-4D97-AF65-F5344CB8AC3E}">
        <p14:creationId xmlns:p14="http://schemas.microsoft.com/office/powerpoint/2010/main" val="1269706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LIC Presentation template-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template-New</Template>
  <TotalTime>345</TotalTime>
  <Words>354</Words>
  <Application>Microsoft Office PowerPoint</Application>
  <PresentationFormat>On-screen Show (4:3)</PresentationFormat>
  <Paragraphs>41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LIC Presentation template-New</vt:lpstr>
      <vt:lpstr>The Social Dimension of the Paschal Mystery</vt:lpstr>
      <vt:lpstr>True faith always has a social dimension.</vt:lpstr>
      <vt:lpstr>God’s plan of salvation is both personal and communal. We need to care about others, not just ourselves. </vt:lpstr>
      <vt:lpstr>Christ gave us a New Law (the Sermon on the Mount) to teach us how to live as citizens of God’s Kingdom, completing the instruction that began with the Old Law. </vt:lpstr>
      <vt:lpstr>The New Testament teaches us that God’s love is fulfilled through the life and work of Jesus Christ. </vt:lpstr>
      <vt:lpstr>PowerPoint Presentation</vt:lpstr>
      <vt:lpstr>• be compassionate toward others,   • live justly,   • respect the life and dignity of every person,   • share our material goods to help others in need,   • and build just societies that protect the essential rights of all people.</vt:lpstr>
      <vt:lpstr>The Holy Spirit calls us to conversion, empowers  us for service, and helps us to grow in holiness.</vt:lpstr>
      <vt:lpstr>Each person’s salvation is based on his or her personal decision and actions. We must commit to being a member of the Body of Christ, make decisions to partake in the Sacraments, make good moral choices, serve others, and live a just life.</vt:lpstr>
      <vt:lpstr>The communal dimension of salvation is based in community. We are united as one family through the Sacraments and are therefore called to take care of all our brothers and sisters in Christ.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bmartinka</dc:creator>
  <cp:lastModifiedBy>pintern</cp:lastModifiedBy>
  <cp:revision>61</cp:revision>
  <dcterms:created xsi:type="dcterms:W3CDTF">2011-06-08T19:56:13Z</dcterms:created>
  <dcterms:modified xsi:type="dcterms:W3CDTF">2012-02-15T17:21:17Z</dcterms:modified>
</cp:coreProperties>
</file>