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5" r:id="rId17"/>
    <p:sldId id="27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9643" autoAdjust="0"/>
  </p:normalViewPr>
  <p:slideViewPr>
    <p:cSldViewPr>
      <p:cViewPr varScale="1">
        <p:scale>
          <a:sx n="93" d="100"/>
          <a:sy n="93" d="100"/>
        </p:scale>
        <p:origin x="8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210AE85-3EB5-4455-92F9-E10F3833FFD3}" type="datetimeFigureOut">
              <a:rPr lang="en-US"/>
              <a:pPr>
                <a:defRPr/>
              </a:pPr>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5533CC-D4BD-4D38-8689-A678E9DD432F}" type="slidenum">
              <a:rPr lang="en-US"/>
              <a:pPr>
                <a:defRPr/>
              </a:pPr>
              <a:t>‹#›</a:t>
            </a:fld>
            <a:endParaRPr lang="en-US"/>
          </a:p>
        </p:txBody>
      </p:sp>
    </p:spTree>
    <p:extLst>
      <p:ext uri="{BB962C8B-B14F-4D97-AF65-F5344CB8AC3E}">
        <p14:creationId xmlns:p14="http://schemas.microsoft.com/office/powerpoint/2010/main" val="305120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The</a:t>
            </a:r>
            <a:r>
              <a:rPr lang="en-US" baseline="0" dirty="0" smtClean="0"/>
              <a:t> notes on the slides, which are review from the student text, provide context for a reflection on the mystery of suffering and how we are a part of it. </a:t>
            </a:r>
            <a:r>
              <a:rPr lang="en-US" dirty="0" smtClean="0"/>
              <a:t>Every fourth slide has</a:t>
            </a:r>
            <a:r>
              <a:rPr lang="en-US" baseline="0" dirty="0" smtClean="0"/>
              <a:t> a question for journaling. You can play the presentation automatically, or advance from slide to slide based on students’ responses (e.g., do they need more time to write, are they examining the image, or do they look bored?).</a:t>
            </a:r>
            <a:endParaRPr lang="en-US" dirty="0" smtClean="0"/>
          </a:p>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8CCBA0-677D-4AAA-8D9E-E6B9F5B7928B}"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12217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In Jesus, God even experiences the ultimate human suffering: death. In truly living </a:t>
            </a:r>
            <a:r>
              <a:rPr lang="en-US" i="1" dirty="0" smtClean="0"/>
              <a:t>and dying</a:t>
            </a:r>
            <a:r>
              <a:rPr lang="en-US" dirty="0" smtClean="0"/>
              <a:t> as a real human being, Jesus forever united heaven and earth and gave us the grace of redemption.</a:t>
            </a:r>
          </a:p>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B5C4E4-D76A-4624-9F37-24A7493DBAFE}"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49914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When we experience suffering—big or small—we can take courage and comfort in the knowledge that Jesus himself has gone before us.</a:t>
            </a:r>
          </a:p>
          <a:p>
            <a:pPr>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D667A3-7CE3-4EDD-9269-651FE9C49D25}"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218124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7DE7A-560A-438B-BE3C-FC2DB1471D08}"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51571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5E7A5A-1DAE-48E8-851A-698F38E80C57}"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52211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We are called to follow the example of Jesus with a readiness to take on suffering for the good of others. This does </a:t>
            </a:r>
            <a:r>
              <a:rPr lang="en-US" i="1" dirty="0" smtClean="0"/>
              <a:t>not</a:t>
            </a:r>
            <a:r>
              <a:rPr lang="en-US" dirty="0" smtClean="0"/>
              <a:t> mean that we are to seek out suffering intentionally or try to make ourselves miserable. It </a:t>
            </a:r>
            <a:r>
              <a:rPr lang="en-US" i="1" dirty="0" smtClean="0"/>
              <a:t>does</a:t>
            </a:r>
            <a:r>
              <a:rPr lang="en-US" dirty="0" smtClean="0"/>
              <a:t> mean that we must be willing, at least sometimes, to put aside our own needs, desires, or comfort in order to be of service to others, especially those most in need.</a:t>
            </a:r>
          </a:p>
          <a:p>
            <a:pPr>
              <a:spcBef>
                <a:spcPct val="0"/>
              </a:spcBef>
            </a:pP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CF7E49-9C70-49EC-8EDE-9BACDAF6E3C3}"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13776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C21585-2463-4E84-804C-741E86072AAE}"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47948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F1276C-5574-48E4-924E-AAF5341FC015}"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16257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D0D3B8-E992-460E-8468-475FC82DB9CE}"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89323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The Incarnation was an act of </a:t>
            </a:r>
            <a:r>
              <a:rPr lang="en-US" b="0" dirty="0" smtClean="0"/>
              <a:t>solidarity</a:t>
            </a:r>
            <a:r>
              <a:rPr lang="en-US" dirty="0" smtClean="0"/>
              <a:t> God undertook for humanity’s salvation.</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BC9F34-7B5C-4B7D-8BF3-1B2EFB95153F}"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295973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a:t>
            </a:r>
            <a:r>
              <a:rPr lang="en-US" i="1" dirty="0" smtClean="0"/>
              <a:t>Solidarity</a:t>
            </a:r>
            <a:r>
              <a:rPr lang="en-US" dirty="0" smtClean="0"/>
              <a:t> is defined as “a union of one’s heart and mind with those who are poor or powerless or who face an injustice.”</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27E799-BEDB-4654-BEAA-D6AF94B9B0D2}"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39951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2445BB-44B3-4708-B138-90954785E215}"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59888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FE2335-8EC8-415B-9FB5-36B65953C5E3}"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245542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Notes:</a:t>
            </a:r>
            <a:r>
              <a:rPr lang="en-US" dirty="0" smtClean="0"/>
              <a:t> In becoming human in the Person of Jesus, God enters into true solidarity with us: in Jesus, God shares in and</a:t>
            </a:r>
            <a:r>
              <a:rPr lang="en-US" b="1" dirty="0" smtClean="0"/>
              <a:t> </a:t>
            </a:r>
            <a:r>
              <a:rPr lang="en-US" b="0" dirty="0" smtClean="0"/>
              <a:t>sanctifies</a:t>
            </a:r>
            <a:r>
              <a:rPr lang="en-US" dirty="0" smtClean="0"/>
              <a:t> (makes holy) all the realities of our lives, including our suffering.</a:t>
            </a:r>
          </a:p>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0FA23F-7AB6-40AE-BCA2-83A56A16087E}"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94816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C585EA-3B18-4D95-9C41-7E0293508C00}"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45076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F4C0CC-2318-45FA-9043-6B73FBE82916}"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201884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FD9D05-2DEC-45D8-A6B9-2FF048E65E8A}"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60945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8"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5"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8"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
        <p:nvSpPr>
          <p:cNvPr id="9"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4F2562-D07A-49AD-9D84-370F980F5A01}" type="datetimeFigureOut">
              <a:rPr lang="en-US"/>
              <a:pPr>
                <a:defRPr/>
              </a:pPr>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F4B5C3B-621B-4E29-B4FF-C237129462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transition>
    <p:fade/>
  </p:transition>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066800" y="1981200"/>
            <a:ext cx="7772400" cy="1470025"/>
          </a:xfrm>
        </p:spPr>
        <p:txBody>
          <a:bodyPr/>
          <a:lstStyle/>
          <a:p>
            <a:r>
              <a:rPr lang="en-US" dirty="0" smtClean="0">
                <a:solidFill>
                  <a:srgbClr val="000000"/>
                </a:solidFill>
                <a:latin typeface="Arial" charset="0"/>
                <a:cs typeface="Arial" charset="0"/>
              </a:rPr>
              <a:t>The Mystery of Suffering</a:t>
            </a:r>
          </a:p>
        </p:txBody>
      </p:sp>
      <p:sp>
        <p:nvSpPr>
          <p:cNvPr id="10243" name="Subtitle 2"/>
          <p:cNvSpPr>
            <a:spLocks noGrp="1"/>
          </p:cNvSpPr>
          <p:nvPr>
            <p:ph type="subTitle" idx="1"/>
          </p:nvPr>
        </p:nvSpPr>
        <p:spPr>
          <a:xfrm>
            <a:off x="1371600" y="3962400"/>
            <a:ext cx="7467600" cy="990600"/>
          </a:xfrm>
        </p:spPr>
        <p:txBody>
          <a:bodyPr/>
          <a:lstStyle/>
          <a:p>
            <a:r>
              <a:rPr lang="en-US" b="0" i="1" dirty="0">
                <a:solidFill>
                  <a:schemeClr val="tx1"/>
                </a:solidFill>
              </a:rPr>
              <a:t>The Paschal </a:t>
            </a:r>
            <a:r>
              <a:rPr lang="en-US" b="0" i="1" dirty="0" smtClean="0">
                <a:solidFill>
                  <a:schemeClr val="tx1"/>
                </a:solidFill>
              </a:rPr>
              <a:t>Mystery</a:t>
            </a:r>
          </a:p>
          <a:p>
            <a:r>
              <a:rPr lang="en-US" sz="2000" b="0" dirty="0" smtClean="0">
                <a:solidFill>
                  <a:schemeClr val="tx1"/>
                </a:solidFill>
              </a:rPr>
              <a:t>Unit 4, Chapter 10</a:t>
            </a:r>
            <a:endParaRPr lang="en-US" sz="2000" b="0" dirty="0">
              <a:solidFill>
                <a:schemeClr val="tx1"/>
              </a:solidFill>
            </a:endParaRPr>
          </a:p>
        </p:txBody>
      </p:sp>
      <p:sp>
        <p:nvSpPr>
          <p:cNvPr id="10244" name="Text Placeholder 8"/>
          <p:cNvSpPr>
            <a:spLocks noGrp="1"/>
          </p:cNvSpPr>
          <p:nvPr>
            <p:ph type="body" sz="quarter" idx="10"/>
          </p:nvPr>
        </p:nvSpPr>
        <p:spPr/>
        <p:txBody>
          <a:bodyPr>
            <a:normAutofit fontScale="32500" lnSpcReduction="20000"/>
          </a:bodyPr>
          <a:lstStyle/>
          <a:p>
            <a:r>
              <a:rPr lang="en-US" sz="1600" dirty="0" smtClean="0">
                <a:solidFill>
                  <a:schemeClr val="tx1"/>
                </a:solidFill>
                <a:latin typeface="Arial" charset="0"/>
                <a:cs typeface="Arial" charset="0"/>
              </a:rPr>
              <a:t>Document #: TX005800</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7173128" y="4582328"/>
            <a:ext cx="2537877" cy="184666"/>
          </a:xfrm>
          <a:prstGeom prst="rect">
            <a:avLst/>
          </a:prstGeom>
        </p:spPr>
        <p:txBody>
          <a:bodyPr wrap="square">
            <a:spAutoFit/>
          </a:bodyPr>
          <a:lstStyle/>
          <a:p>
            <a:r>
              <a:rPr lang="en-US" sz="600" dirty="0">
                <a:solidFill>
                  <a:srgbClr val="A6A6A6"/>
                </a:solidFill>
              </a:rPr>
              <a:t>© </a:t>
            </a:r>
            <a:r>
              <a:rPr lang="en-US" sz="600" dirty="0" err="1">
                <a:solidFill>
                  <a:srgbClr val="A6A6A6"/>
                </a:solidFill>
              </a:rPr>
              <a:t>Photographee.eu</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0-shutterstock_21597177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838200"/>
            <a:ext cx="7543800" cy="50292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05600" y="5791200"/>
            <a:ext cx="1828800" cy="184666"/>
          </a:xfrm>
          <a:prstGeom prst="rect">
            <a:avLst/>
          </a:prstGeom>
        </p:spPr>
        <p:txBody>
          <a:bodyPr wrap="square">
            <a:spAutoFit/>
          </a:bodyPr>
          <a:lstStyle/>
          <a:p>
            <a:r>
              <a:rPr lang="en-US" sz="600" dirty="0">
                <a:solidFill>
                  <a:srgbClr val="A6A6A6"/>
                </a:solidFill>
              </a:rPr>
              <a:t>© Monkey Business Images / </a:t>
            </a:r>
            <a:r>
              <a:rPr lang="en-US" sz="600" dirty="0" err="1">
                <a:solidFill>
                  <a:srgbClr val="A6A6A6"/>
                </a:solidFill>
              </a:rPr>
              <a:t>Shutterstock.com</a:t>
            </a:r>
            <a:r>
              <a:rPr lang="en-US" sz="600" dirty="0">
                <a:solidFill>
                  <a:srgbClr val="A6A6A6"/>
                </a:solidFill>
              </a:rPr>
              <a:t> </a:t>
            </a:r>
          </a:p>
        </p:txBody>
      </p:sp>
      <p:pic>
        <p:nvPicPr>
          <p:cNvPr id="2" name="Picture 1" descr="slide 11-shutterstock_2003196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2000"/>
            <a:ext cx="7543800" cy="50292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7530484" y="4705449"/>
            <a:ext cx="1518364" cy="184666"/>
          </a:xfrm>
          <a:prstGeom prst="rect">
            <a:avLst/>
          </a:prstGeom>
        </p:spPr>
        <p:txBody>
          <a:bodyPr wrap="none">
            <a:spAutoFit/>
          </a:bodyPr>
          <a:lstStyle/>
          <a:p>
            <a:r>
              <a:rPr lang="en-US" sz="600" dirty="0">
                <a:solidFill>
                  <a:srgbClr val="A6A6A6"/>
                </a:solidFill>
              </a:rPr>
              <a:t>© Damian </a:t>
            </a:r>
            <a:r>
              <a:rPr lang="en-US" sz="600" dirty="0" err="1">
                <a:solidFill>
                  <a:srgbClr val="A6A6A6"/>
                </a:solidFill>
              </a:rPr>
              <a:t>Ryszawy</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2-shutterstock_2316118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609600"/>
            <a:ext cx="7315200" cy="48768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 you find it helpful to know that </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Jesus suffered as we do?</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6194235" y="5051235"/>
            <a:ext cx="2362063" cy="184666"/>
          </a:xfrm>
          <a:prstGeom prst="rect">
            <a:avLst/>
          </a:prstGeom>
        </p:spPr>
        <p:txBody>
          <a:bodyPr wrap="square">
            <a:spAutoFit/>
          </a:bodyPr>
          <a:lstStyle/>
          <a:p>
            <a:r>
              <a:rPr lang="en-US" sz="600" dirty="0">
                <a:solidFill>
                  <a:srgbClr val="A6A6A6"/>
                </a:solidFill>
              </a:rPr>
              <a:t>© </a:t>
            </a:r>
            <a:r>
              <a:rPr lang="en-US" sz="600" dirty="0" err="1">
                <a:solidFill>
                  <a:srgbClr val="A6A6A6"/>
                </a:solidFill>
              </a:rPr>
              <a:t>nito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4-shutterstock_1714645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33400"/>
            <a:ext cx="5712410" cy="571241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769303" y="5584636"/>
            <a:ext cx="1904862" cy="184666"/>
          </a:xfrm>
          <a:prstGeom prst="rect">
            <a:avLst/>
          </a:prstGeom>
        </p:spPr>
        <p:txBody>
          <a:bodyPr wrap="square">
            <a:spAutoFit/>
          </a:bodyPr>
          <a:lstStyle/>
          <a:p>
            <a:r>
              <a:rPr lang="en-US" sz="600" dirty="0">
                <a:solidFill>
                  <a:srgbClr val="A6A6A6"/>
                </a:solidFill>
              </a:rPr>
              <a:t>© </a:t>
            </a:r>
            <a:r>
              <a:rPr lang="en-US" sz="600" dirty="0" err="1">
                <a:solidFill>
                  <a:srgbClr val="A6A6A6"/>
                </a:solidFill>
              </a:rPr>
              <a:t>Cylonphoto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5-shutterstock_23584248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533400"/>
            <a:ext cx="4223074" cy="60198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7705627" y="5114827"/>
            <a:ext cx="1472879" cy="184666"/>
          </a:xfrm>
          <a:prstGeom prst="rect">
            <a:avLst/>
          </a:prstGeom>
        </p:spPr>
        <p:txBody>
          <a:bodyPr wrap="none">
            <a:spAutoFit/>
          </a:bodyPr>
          <a:lstStyle/>
          <a:p>
            <a:r>
              <a:rPr lang="en-US" sz="600" dirty="0">
                <a:solidFill>
                  <a:srgbClr val="A6A6A6"/>
                </a:solidFill>
              </a:rPr>
              <a:t>© Marcel </a:t>
            </a:r>
            <a:r>
              <a:rPr lang="en-US" sz="600" dirty="0" err="1">
                <a:solidFill>
                  <a:srgbClr val="A6A6A6"/>
                </a:solidFill>
              </a:rPr>
              <a:t>Jancovic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16-shutterstock_10081403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762000"/>
            <a:ext cx="7708152" cy="51054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 have you been called to put aside what you wanted, or to go beyond your comfort zone, to be of service?</a:t>
            </a: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965636" y="5813099"/>
            <a:ext cx="1447662" cy="184666"/>
          </a:xfrm>
          <a:prstGeom prst="rect">
            <a:avLst/>
          </a:prstGeom>
        </p:spPr>
        <p:txBody>
          <a:bodyPr wrap="square">
            <a:spAutoFit/>
          </a:bodyPr>
          <a:lstStyle/>
          <a:p>
            <a:r>
              <a:rPr lang="en-US" sz="600" dirty="0">
                <a:solidFill>
                  <a:srgbClr val="A6A6A6"/>
                </a:solidFill>
              </a:rPr>
              <a:t>© </a:t>
            </a:r>
            <a:r>
              <a:rPr lang="en-US" sz="600" dirty="0" err="1">
                <a:solidFill>
                  <a:srgbClr val="A6A6A6"/>
                </a:solidFill>
              </a:rPr>
              <a:t>Zvonimir</a:t>
            </a:r>
            <a:r>
              <a:rPr lang="en-US" sz="600" dirty="0">
                <a:solidFill>
                  <a:srgbClr val="A6A6A6"/>
                </a:solidFill>
              </a:rPr>
              <a:t> </a:t>
            </a:r>
            <a:r>
              <a:rPr lang="en-US" sz="600" dirty="0" err="1">
                <a:solidFill>
                  <a:srgbClr val="A6A6A6"/>
                </a:solidFill>
              </a:rPr>
              <a:t>Atletic</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2-shutterstock_4289805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533400"/>
            <a:ext cx="4419600" cy="6064284"/>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6346636" y="4974899"/>
            <a:ext cx="2514462" cy="184666"/>
          </a:xfrm>
          <a:prstGeom prst="rect">
            <a:avLst/>
          </a:prstGeom>
        </p:spPr>
        <p:txBody>
          <a:bodyPr wrap="square">
            <a:spAutoFit/>
          </a:bodyPr>
          <a:lstStyle/>
          <a:p>
            <a:r>
              <a:rPr lang="en-US" sz="600" dirty="0">
                <a:solidFill>
                  <a:srgbClr val="A6A6A6"/>
                </a:solidFill>
              </a:rPr>
              <a:t>© </a:t>
            </a:r>
            <a:r>
              <a:rPr lang="en-US" sz="600" dirty="0" err="1">
                <a:solidFill>
                  <a:srgbClr val="A6A6A6"/>
                </a:solidFill>
              </a:rPr>
              <a:t>CHOATphotographer</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3-shutterstock_24491368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1" y="609600"/>
            <a:ext cx="6159234" cy="56388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578803" y="4936936"/>
            <a:ext cx="2590662" cy="184666"/>
          </a:xfrm>
          <a:prstGeom prst="rect">
            <a:avLst/>
          </a:prstGeom>
        </p:spPr>
        <p:txBody>
          <a:bodyPr wrap="square">
            <a:spAutoFit/>
          </a:bodyPr>
          <a:lstStyle/>
          <a:p>
            <a:r>
              <a:rPr lang="en-US" sz="600" dirty="0">
                <a:solidFill>
                  <a:srgbClr val="A6A6A6"/>
                </a:solidFill>
              </a:rPr>
              <a:t>© Freedom Studio / </a:t>
            </a:r>
            <a:r>
              <a:rPr lang="en-US" sz="600" dirty="0" err="1">
                <a:solidFill>
                  <a:srgbClr val="A6A6A6"/>
                </a:solidFill>
              </a:rPr>
              <a:t>Shutterstock.com</a:t>
            </a:r>
            <a:r>
              <a:rPr lang="en-US" sz="600" dirty="0">
                <a:solidFill>
                  <a:srgbClr val="A6A6A6"/>
                </a:solidFill>
              </a:rPr>
              <a:t> </a:t>
            </a:r>
          </a:p>
        </p:txBody>
      </p:sp>
      <p:pic>
        <p:nvPicPr>
          <p:cNvPr id="2" name="Picture 1" descr="slide 4-shutterstock_26825635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533400"/>
            <a:ext cx="4838285" cy="57150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Jesus demonstrate solidarity with the poor, the powerless, or those who faced injustice?</a:t>
            </a: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7314915" y="4724685"/>
            <a:ext cx="1556836" cy="184666"/>
          </a:xfrm>
          <a:prstGeom prst="rect">
            <a:avLst/>
          </a:prstGeom>
        </p:spPr>
        <p:txBody>
          <a:bodyPr wrap="none">
            <a:spAutoFit/>
          </a:bodyPr>
          <a:lstStyle/>
          <a:p>
            <a:r>
              <a:rPr lang="en-US" sz="600" dirty="0">
                <a:solidFill>
                  <a:srgbClr val="A6A6A6"/>
                </a:solidFill>
              </a:rPr>
              <a:t>© </a:t>
            </a:r>
            <a:r>
              <a:rPr lang="en-US" sz="600" dirty="0" err="1">
                <a:solidFill>
                  <a:srgbClr val="A6A6A6"/>
                </a:solidFill>
              </a:rPr>
              <a:t>Mita</a:t>
            </a:r>
            <a:r>
              <a:rPr lang="en-US" sz="600" dirty="0">
                <a:solidFill>
                  <a:srgbClr val="A6A6A6"/>
                </a:solidFill>
              </a:rPr>
              <a:t> Stock Images / </a:t>
            </a:r>
            <a:r>
              <a:rPr lang="en-US" sz="600" dirty="0" err="1">
                <a:solidFill>
                  <a:srgbClr val="A6A6A6"/>
                </a:solidFill>
              </a:rPr>
              <a:t>Shutterstock.com</a:t>
            </a:r>
            <a:r>
              <a:rPr lang="en-US" sz="600" dirty="0">
                <a:solidFill>
                  <a:srgbClr val="A6A6A6"/>
                </a:solidFill>
              </a:rPr>
              <a:t> </a:t>
            </a:r>
          </a:p>
        </p:txBody>
      </p:sp>
      <p:pic>
        <p:nvPicPr>
          <p:cNvPr id="2" name="Picture 1" descr="slide 6-shutterstock_637760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2000"/>
            <a:ext cx="7132631" cy="4755087"/>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7032436" y="4365298"/>
            <a:ext cx="2209661" cy="184666"/>
          </a:xfrm>
          <a:prstGeom prst="rect">
            <a:avLst/>
          </a:prstGeom>
        </p:spPr>
        <p:txBody>
          <a:bodyPr wrap="square">
            <a:spAutoFit/>
          </a:bodyPr>
          <a:lstStyle/>
          <a:p>
            <a:r>
              <a:rPr lang="en-US" sz="600" dirty="0">
                <a:solidFill>
                  <a:srgbClr val="A6A6A6"/>
                </a:solidFill>
              </a:rPr>
              <a:t>© </a:t>
            </a:r>
            <a:r>
              <a:rPr lang="en-US" sz="600" dirty="0" err="1">
                <a:solidFill>
                  <a:srgbClr val="A6A6A6"/>
                </a:solidFill>
              </a:rPr>
              <a:t>Photographee.eu</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7-shutterstock_24370539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62000"/>
            <a:ext cx="7162800" cy="47752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6718883" y="5625518"/>
            <a:ext cx="1377300" cy="184666"/>
          </a:xfrm>
          <a:prstGeom prst="rect">
            <a:avLst/>
          </a:prstGeom>
        </p:spPr>
        <p:txBody>
          <a:bodyPr wrap="none">
            <a:spAutoFit/>
          </a:bodyPr>
          <a:lstStyle/>
          <a:p>
            <a:r>
              <a:rPr lang="en-US" sz="600" dirty="0">
                <a:solidFill>
                  <a:srgbClr val="A6A6A6"/>
                </a:solidFill>
              </a:rPr>
              <a:t>© Monika </a:t>
            </a:r>
            <a:r>
              <a:rPr lang="en-US" sz="600" dirty="0" err="1">
                <a:solidFill>
                  <a:srgbClr val="A6A6A6"/>
                </a:solidFill>
              </a:rPr>
              <a:t>Gniot</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pic>
        <p:nvPicPr>
          <p:cNvPr id="2" name="Picture 1" descr="slide 8-shutterstock_2047365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33400"/>
            <a:ext cx="5840988" cy="5831988"/>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 have you needed to know that </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God was standing by you in a </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time of suffering?</a:t>
            </a: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462</Words>
  <Application>Microsoft Office PowerPoint</Application>
  <PresentationFormat>On-screen Show (4:3)</PresentationFormat>
  <Paragraphs>44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LIC Presentation template</vt:lpstr>
      <vt:lpstr>The Mystery of Suffering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Brooke Saron</cp:lastModifiedBy>
  <cp:revision>55</cp:revision>
  <dcterms:created xsi:type="dcterms:W3CDTF">2010-11-09T17:53:50Z</dcterms:created>
  <dcterms:modified xsi:type="dcterms:W3CDTF">2015-12-04T15:46:51Z</dcterms:modified>
</cp:coreProperties>
</file>