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1382" autoAdjust="0"/>
    <p:restoredTop sz="84381" autoAdjust="0"/>
  </p:normalViewPr>
  <p:slideViewPr>
    <p:cSldViewPr>
      <p:cViewPr varScale="1">
        <p:scale>
          <a:sx n="111" d="100"/>
          <a:sy n="111" d="100"/>
        </p:scale>
        <p:origin x="-11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33F1C-30E5-4987-9570-3E8DC9AE8C92}" type="datetimeFigureOut">
              <a:rPr lang="en-US" smtClean="0"/>
              <a:t>1/12/15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BF7058-2539-4AFE-848A-BB4DA1DDEB1A}" type="slidenum">
              <a:rPr lang="en-US" smtClean="0"/>
              <a:t>‹#›</a:t>
            </a:fld>
            <a:endParaRPr lang="en-US"/>
          </a:p>
        </p:txBody>
      </p:sp>
    </p:spTree>
    <p:extLst>
      <p:ext uri="{BB962C8B-B14F-4D97-AF65-F5344CB8AC3E}">
        <p14:creationId xmlns:p14="http://schemas.microsoft.com/office/powerpoint/2010/main" val="3825036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More could be said about the Christian gospel, and of course variant summaries could be given. The fish symbol was used by early Christians as a means of self-identification, although the notion that they needed to live in constant fear of the Roman authorities sometimes is overemphasized; actual persecutions of Christians, especially in the first two centuries, were scattered and quite rare. The assertion that Jesus was “Son of God,” however, was a potential source of conflict, as the Romans already had their sons of gods in their emperors, some of whom—notably Augustus, Tiberius, Titus, and Domitian—were sons of, respectively, the deified Julius Caesar, Augustus, and Vespasian (Titus and Domitian were brothers).</a:t>
            </a:r>
          </a:p>
        </p:txBody>
      </p:sp>
      <p:sp>
        <p:nvSpPr>
          <p:cNvPr id="4" name="Slide Number Placeholder 3"/>
          <p:cNvSpPr>
            <a:spLocks noGrp="1"/>
          </p:cNvSpPr>
          <p:nvPr>
            <p:ph type="sldNum" sz="quarter" idx="10"/>
          </p:nvPr>
        </p:nvSpPr>
        <p:spPr/>
        <p:txBody>
          <a:bodyPr/>
          <a:lstStyle/>
          <a:p>
            <a:fld id="{2BBF7058-2539-4AFE-848A-BB4DA1DDEB1A}" type="slidenum">
              <a:rPr lang="en-US" smtClean="0"/>
              <a:t>2</a:t>
            </a:fld>
            <a:endParaRPr lang="en-US"/>
          </a:p>
        </p:txBody>
      </p:sp>
    </p:spTree>
    <p:extLst>
      <p:ext uri="{BB962C8B-B14F-4D97-AF65-F5344CB8AC3E}">
        <p14:creationId xmlns:p14="http://schemas.microsoft.com/office/powerpoint/2010/main" val="4115051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San Vitale was built by the order of Byzantine Emperor Justinian (reigned from 527 to 565), who is featured on this slide in a nearby mosaic along with twelve attendants—clearly drawing a parallel to Christ and his twelve disciples. The empress Theodora is featured, also with twelve attendants, in a mosaic that faces that of the emperor. A provocative book on artistic representations in the early centuries that includes consideration of San Vitale is Thomas F. </a:t>
            </a:r>
            <a:r>
              <a:rPr lang="en-US" sz="1200" kern="1200" dirty="0" err="1" smtClean="0">
                <a:solidFill>
                  <a:schemeClr val="tx1"/>
                </a:solidFill>
                <a:effectLst/>
                <a:latin typeface="+mn-lt"/>
                <a:ea typeface="+mn-ea"/>
                <a:cs typeface="+mn-cs"/>
              </a:rPr>
              <a:t>Mathews’s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Clash of Gods: A Reinterpretation of Early Christian Art </a:t>
            </a:r>
            <a:r>
              <a:rPr lang="en-US" sz="1200" kern="1200" dirty="0" smtClean="0">
                <a:solidFill>
                  <a:schemeClr val="tx1"/>
                </a:solidFill>
                <a:effectLst/>
                <a:latin typeface="+mn-lt"/>
                <a:ea typeface="+mn-ea"/>
                <a:cs typeface="+mn-cs"/>
              </a:rPr>
              <a:t>(Princeton, NJ: Princeton University Press, 1999).</a:t>
            </a:r>
          </a:p>
        </p:txBody>
      </p:sp>
      <p:sp>
        <p:nvSpPr>
          <p:cNvPr id="4" name="Slide Number Placeholder 3"/>
          <p:cNvSpPr>
            <a:spLocks noGrp="1"/>
          </p:cNvSpPr>
          <p:nvPr>
            <p:ph type="sldNum" sz="quarter" idx="10"/>
          </p:nvPr>
        </p:nvSpPr>
        <p:spPr/>
        <p:txBody>
          <a:bodyPr/>
          <a:lstStyle/>
          <a:p>
            <a:fld id="{2BBF7058-2539-4AFE-848A-BB4DA1DDEB1A}" type="slidenum">
              <a:rPr lang="en-US" smtClean="0"/>
              <a:t>11</a:t>
            </a:fld>
            <a:endParaRPr lang="en-US"/>
          </a:p>
        </p:txBody>
      </p:sp>
    </p:spTree>
    <p:extLst>
      <p:ext uri="{BB962C8B-B14F-4D97-AF65-F5344CB8AC3E}">
        <p14:creationId xmlns:p14="http://schemas.microsoft.com/office/powerpoint/2010/main" val="257640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We have no evidence with regard to the actual appearance of Jesus. The most famous ancient sculpture of Jesus as Good Shepherd is in the Vatican Museums. In </a:t>
            </a:r>
            <a:r>
              <a:rPr lang="en-US" sz="1200" i="1" kern="1200" dirty="0"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Clash of Gods, </a:t>
            </a:r>
            <a:r>
              <a:rPr lang="en-US" sz="1200" kern="1200" dirty="0" smtClean="0">
                <a:solidFill>
                  <a:schemeClr val="tx1"/>
                </a:solidFill>
                <a:effectLst/>
                <a:latin typeface="+mn-lt"/>
                <a:ea typeface="+mn-ea"/>
                <a:cs typeface="+mn-cs"/>
              </a:rPr>
              <a:t>Mathews includes consideration of this type of depiction.</a:t>
            </a:r>
          </a:p>
        </p:txBody>
      </p:sp>
      <p:sp>
        <p:nvSpPr>
          <p:cNvPr id="4" name="Slide Number Placeholder 3"/>
          <p:cNvSpPr>
            <a:spLocks noGrp="1"/>
          </p:cNvSpPr>
          <p:nvPr>
            <p:ph type="sldNum" sz="quarter" idx="10"/>
          </p:nvPr>
        </p:nvSpPr>
        <p:spPr/>
        <p:txBody>
          <a:bodyPr/>
          <a:lstStyle/>
          <a:p>
            <a:fld id="{2BBF7058-2539-4AFE-848A-BB4DA1DDEB1A}" type="slidenum">
              <a:rPr lang="en-US" smtClean="0"/>
              <a:t>12</a:t>
            </a:fld>
            <a:endParaRPr lang="en-US"/>
          </a:p>
        </p:txBody>
      </p:sp>
    </p:spTree>
    <p:extLst>
      <p:ext uri="{BB962C8B-B14F-4D97-AF65-F5344CB8AC3E}">
        <p14:creationId xmlns:p14="http://schemas.microsoft.com/office/powerpoint/2010/main" val="1370521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reversal of symbolic meaning of the cross is remarkable. Roman crucifixion was intended to be not only excruciatingly painful but also humiliating. To the Romans, the fact that Christians celebrated as triumphant the crucifixion of a condemned criminal was baffling (see Tacitus, </a:t>
            </a:r>
            <a:r>
              <a:rPr lang="en-US" sz="1200" i="1" kern="1200" dirty="0" smtClean="0">
                <a:solidFill>
                  <a:schemeClr val="tx1"/>
                </a:solidFill>
                <a:effectLst/>
                <a:latin typeface="+mn-lt"/>
                <a:ea typeface="+mn-ea"/>
                <a:cs typeface="+mn-cs"/>
              </a:rPr>
              <a:t>Annals,</a:t>
            </a:r>
            <a:r>
              <a:rPr lang="en-US" sz="1200" kern="1200" dirty="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15.44).</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BF7058-2539-4AFE-848A-BB4DA1DDEB1A}" type="slidenum">
              <a:rPr lang="en-US" smtClean="0"/>
              <a:t>13</a:t>
            </a:fld>
            <a:endParaRPr lang="en-US"/>
          </a:p>
        </p:txBody>
      </p:sp>
    </p:spTree>
    <p:extLst>
      <p:ext uri="{BB962C8B-B14F-4D97-AF65-F5344CB8AC3E}">
        <p14:creationId xmlns:p14="http://schemas.microsoft.com/office/powerpoint/2010/main" val="405509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mosaic shown on this slide is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Saint Vitus Cathedral, located in Prague, Czech Republic. It was completed in 1371 and is typical of many medieval and early modern portrayals of the Last Judgment. Most New Testament scholars contend that Christianity arose within the apocalyptic worldview that was prevalent among Jews living in Roman Palestine at the time of Jesus. The worldview holds that an </a:t>
            </a:r>
            <a:r>
              <a:rPr lang="en-US" sz="1200" i="1" kern="1200" dirty="0" smtClean="0">
                <a:solidFill>
                  <a:schemeClr val="tx1"/>
                </a:solidFill>
                <a:effectLst/>
                <a:latin typeface="+mn-lt"/>
                <a:ea typeface="+mn-ea"/>
                <a:cs typeface="+mn-cs"/>
              </a:rPr>
              <a:t>apocalypse, </a:t>
            </a:r>
            <a:r>
              <a:rPr lang="en-US" sz="1200" kern="1200" dirty="0" smtClean="0">
                <a:solidFill>
                  <a:schemeClr val="tx1"/>
                </a:solidFill>
                <a:effectLst/>
                <a:latin typeface="+mn-lt"/>
                <a:ea typeface="+mn-ea"/>
                <a:cs typeface="+mn-cs"/>
              </a:rPr>
              <a:t>“revelation,” is provided to the Elect, or those righteous enough to be chosen by God. The revelation told of the imminent end of the world (</a:t>
            </a:r>
            <a:r>
              <a:rPr lang="en-US" sz="1200" i="1" kern="1200" dirty="0" err="1" smtClean="0">
                <a:solidFill>
                  <a:schemeClr val="tx1"/>
                </a:solidFill>
                <a:effectLst/>
                <a:latin typeface="+mn-lt"/>
                <a:ea typeface="+mn-ea"/>
                <a:cs typeface="+mn-cs"/>
              </a:rPr>
              <a:t>eschaton</a:t>
            </a:r>
            <a:r>
              <a:rPr lang="en-US" sz="1200" kern="1200" dirty="0" smtClean="0">
                <a:solidFill>
                  <a:schemeClr val="tx1"/>
                </a:solidFill>
                <a:effectLst/>
                <a:latin typeface="+mn-lt"/>
                <a:ea typeface="+mn-ea"/>
                <a:cs typeface="+mn-cs"/>
              </a:rPr>
              <a:t> in Greek, commonly known as Armageddon or—in a nonliteral use of the term—the Apocalypse). This event would be accompanied by resurrection of the dead and divine judgment of all, with the righteous to be rewarded in Heaven and (according to some accounts) the wicked to be condemned to Hell. The Old Testament Book of Daniel, written about 165 B</a:t>
            </a:r>
            <a:r>
              <a:rPr lang="en-US" sz="1200" kern="1200" cap="small"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is an example of apocalyptic literature and is the earliest extant reference to resurrection of the dead.</a:t>
            </a:r>
          </a:p>
        </p:txBody>
      </p:sp>
      <p:sp>
        <p:nvSpPr>
          <p:cNvPr id="4" name="Slide Number Placeholder 3"/>
          <p:cNvSpPr>
            <a:spLocks noGrp="1"/>
          </p:cNvSpPr>
          <p:nvPr>
            <p:ph type="sldNum" sz="quarter" idx="10"/>
          </p:nvPr>
        </p:nvSpPr>
        <p:spPr/>
        <p:txBody>
          <a:bodyPr/>
          <a:lstStyle/>
          <a:p>
            <a:fld id="{2BBF7058-2539-4AFE-848A-BB4DA1DDEB1A}" type="slidenum">
              <a:rPr lang="en-US" smtClean="0"/>
              <a:t>3</a:t>
            </a:fld>
            <a:endParaRPr lang="en-US"/>
          </a:p>
        </p:txBody>
      </p:sp>
    </p:spTree>
    <p:extLst>
      <p:ext uri="{BB962C8B-B14F-4D97-AF65-F5344CB8AC3E}">
        <p14:creationId xmlns:p14="http://schemas.microsoft.com/office/powerpoint/2010/main" val="340795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The drawing shown on this slide by Gustave Dore is from a collection of illustrations of biblical stories published in 1855. Among the essential teachings is Matthew 5:43–45: “You have heard that it was said, ‘You shall love your neighbor and hate your enemy.’ But I say to you, Love your enemies and pray for those who persecute you, so that you may be children of your Father in heaven.” The Bible nowhere states “hate your enemy” (this must have been a common oral teaching at the time of Jesus), but Leviticus 19:18 states “.  .  .  you shall love your neighbor as yourself: I am the L</a:t>
            </a:r>
            <a:r>
              <a:rPr lang="en-US" sz="1200" kern="1200" cap="small" dirty="0" smtClean="0">
                <a:solidFill>
                  <a:schemeClr val="tx1"/>
                </a:solidFill>
                <a:effectLst/>
                <a:latin typeface="+mn-lt"/>
                <a:ea typeface="+mn-ea"/>
                <a:cs typeface="+mn-cs"/>
              </a:rPr>
              <a:t>ord</a:t>
            </a:r>
            <a:r>
              <a:rPr lang="en-US" sz="1200" kern="1200" dirty="0" smtClean="0">
                <a:solidFill>
                  <a:schemeClr val="tx1"/>
                </a:solidFill>
                <a:effectLst/>
                <a:latin typeface="+mn-lt"/>
                <a:ea typeface="+mn-ea"/>
                <a:cs typeface="+mn-cs"/>
              </a:rPr>
              <a:t>.” Among many cultural allusions to the parable are the hymn “Amazing Grace” (with the verse “I once was lost but now I am found”) and the Rolling Stones song “Prodigal Son” (“My son was lost but now he is found”) from their 1967 album </a:t>
            </a:r>
            <a:r>
              <a:rPr lang="en-US" sz="1200" i="1" kern="1200" dirty="0" smtClean="0">
                <a:solidFill>
                  <a:schemeClr val="tx1"/>
                </a:solidFill>
                <a:effectLst/>
                <a:latin typeface="+mn-lt"/>
                <a:ea typeface="+mn-ea"/>
                <a:cs typeface="+mn-cs"/>
              </a:rPr>
              <a:t>Beggar’s Banquet.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BF7058-2539-4AFE-848A-BB4DA1DDEB1A}" type="slidenum">
              <a:rPr lang="en-US" smtClean="0"/>
              <a:t>4</a:t>
            </a:fld>
            <a:endParaRPr lang="en-US"/>
          </a:p>
        </p:txBody>
      </p:sp>
    </p:spTree>
    <p:extLst>
      <p:ext uri="{BB962C8B-B14F-4D97-AF65-F5344CB8AC3E}">
        <p14:creationId xmlns:p14="http://schemas.microsoft.com/office/powerpoint/2010/main" val="197717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Paul’s speech in Athens is recounted in Acts 17:16–34; the scene is the subject of a painting by Raphael. The painting on this slide shows the </a:t>
            </a:r>
            <a:r>
              <a:rPr lang="en-US" sz="1200" kern="1200" dirty="0" err="1" smtClean="0">
                <a:solidFill>
                  <a:schemeClr val="tx1"/>
                </a:solidFill>
                <a:effectLst/>
                <a:latin typeface="+mn-lt"/>
                <a:ea typeface="+mn-ea"/>
                <a:cs typeface="+mn-cs"/>
              </a:rPr>
              <a:t>Areopagus</a:t>
            </a:r>
            <a:r>
              <a:rPr lang="en-US" sz="1200" kern="1200" dirty="0" smtClean="0">
                <a:solidFill>
                  <a:schemeClr val="tx1"/>
                </a:solidFill>
                <a:effectLst/>
                <a:latin typeface="+mn-lt"/>
                <a:ea typeface="+mn-ea"/>
                <a:cs typeface="+mn-cs"/>
              </a:rPr>
              <a:t> (“Hill of Ares”) as seen from the nearby Acropolis. Key New Testament passages regarding Paul’s call to be apostle to the Gentiles include Galatians 1:13–18, in which he reports his encounter with the Risen Christ. Acts 9:1–22 sets forth a varying account, undoubtedly embellished given what Paul himself says in Galatians.</a:t>
            </a:r>
          </a:p>
        </p:txBody>
      </p:sp>
      <p:sp>
        <p:nvSpPr>
          <p:cNvPr id="4" name="Slide Number Placeholder 3"/>
          <p:cNvSpPr>
            <a:spLocks noGrp="1"/>
          </p:cNvSpPr>
          <p:nvPr>
            <p:ph type="sldNum" sz="quarter" idx="10"/>
          </p:nvPr>
        </p:nvSpPr>
        <p:spPr/>
        <p:txBody>
          <a:bodyPr/>
          <a:lstStyle/>
          <a:p>
            <a:fld id="{2BBF7058-2539-4AFE-848A-BB4DA1DDEB1A}" type="slidenum">
              <a:rPr lang="en-US" smtClean="0"/>
              <a:t>5</a:t>
            </a:fld>
            <a:endParaRPr lang="en-US"/>
          </a:p>
        </p:txBody>
      </p:sp>
    </p:spTree>
    <p:extLst>
      <p:ext uri="{BB962C8B-B14F-4D97-AF65-F5344CB8AC3E}">
        <p14:creationId xmlns:p14="http://schemas.microsoft.com/office/powerpoint/2010/main" val="310957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Prayer is done either during public worship or in private, and sometimes it involves accompanying ritual practices and objects, such as, in Catholicism, the use of rosary beads. Incorporation with prayer of other practices and objects include the Catholic practice of visiting the Stations of the Cross, and the Orthodox Christian use of the </a:t>
            </a:r>
            <a:r>
              <a:rPr lang="en-US" sz="1200" i="1" kern="1200" dirty="0" err="1" smtClean="0">
                <a:solidFill>
                  <a:schemeClr val="tx1"/>
                </a:solidFill>
                <a:effectLst/>
                <a:latin typeface="+mn-lt"/>
                <a:ea typeface="+mn-ea"/>
                <a:cs typeface="+mn-cs"/>
              </a:rPr>
              <a:t>Philokalia</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 collection of texts compiled from the fourth through the fifteenth centuries. The Jesus Prayer is intended to be repeated continuously: “Lord Jesus Christ, Son of God, have mercy on me.”</a:t>
            </a:r>
          </a:p>
        </p:txBody>
      </p:sp>
      <p:sp>
        <p:nvSpPr>
          <p:cNvPr id="4" name="Slide Number Placeholder 3"/>
          <p:cNvSpPr>
            <a:spLocks noGrp="1"/>
          </p:cNvSpPr>
          <p:nvPr>
            <p:ph type="sldNum" sz="quarter" idx="10"/>
          </p:nvPr>
        </p:nvSpPr>
        <p:spPr/>
        <p:txBody>
          <a:bodyPr/>
          <a:lstStyle/>
          <a:p>
            <a:fld id="{2BBF7058-2539-4AFE-848A-BB4DA1DDEB1A}" type="slidenum">
              <a:rPr lang="en-US" smtClean="0"/>
              <a:t>6</a:t>
            </a:fld>
            <a:endParaRPr lang="en-US"/>
          </a:p>
        </p:txBody>
      </p:sp>
    </p:spTree>
    <p:extLst>
      <p:ext uri="{BB962C8B-B14F-4D97-AF65-F5344CB8AC3E}">
        <p14:creationId xmlns:p14="http://schemas.microsoft.com/office/powerpoint/2010/main" val="285411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Catholicism and Eastern Orthodoxy practice Seven Sacraments; most Protestants practice only two—Baptism and Holy Communion, or the Eucharist. Baptism usually involves a sprinkling of water but sometimes partial or even full immersion. The Greek word for </a:t>
            </a:r>
            <a:r>
              <a:rPr lang="en-US" sz="1200" i="1" kern="1200" dirty="0" smtClean="0">
                <a:solidFill>
                  <a:schemeClr val="tx1"/>
                </a:solidFill>
                <a:effectLst/>
                <a:latin typeface="+mn-lt"/>
                <a:ea typeface="+mn-ea"/>
                <a:cs typeface="+mn-cs"/>
              </a:rPr>
              <a:t>sacrament </a:t>
            </a:r>
            <a:r>
              <a:rPr lang="en-US" sz="1200" kern="1200" dirty="0" smtClean="0">
                <a:solidFill>
                  <a:schemeClr val="tx1"/>
                </a:solidFill>
                <a:effectLst/>
                <a:latin typeface="+mn-lt"/>
                <a:ea typeface="+mn-ea"/>
                <a:cs typeface="+mn-cs"/>
              </a:rPr>
              <a:t>is </a:t>
            </a:r>
            <a:r>
              <a:rPr lang="en-US" sz="1200" i="1" kern="1200" dirty="0" err="1" smtClean="0">
                <a:solidFill>
                  <a:schemeClr val="tx1"/>
                </a:solidFill>
                <a:effectLst/>
                <a:latin typeface="+mn-lt"/>
                <a:ea typeface="+mn-ea"/>
                <a:cs typeface="+mn-cs"/>
              </a:rPr>
              <a:t>mysterion</a:t>
            </a:r>
            <a:r>
              <a:rPr lang="en-US" sz="1200" kern="1200" dirty="0" smtClean="0">
                <a:solidFill>
                  <a:schemeClr val="tx1"/>
                </a:solidFill>
                <a:effectLst/>
                <a:latin typeface="+mn-lt"/>
                <a:ea typeface="+mn-ea"/>
                <a:cs typeface="+mn-cs"/>
              </a:rPr>
              <a:t> (“mystery”), an idea operative in such sacramental events as the consecration of bread and wine for the Eucharist. The other five Sacraments are: Confirmation, Marriage, Holy Orders, Penance and Reconciliation (or Confession), and Anointing of the Sick.</a:t>
            </a:r>
          </a:p>
        </p:txBody>
      </p:sp>
      <p:sp>
        <p:nvSpPr>
          <p:cNvPr id="4" name="Slide Number Placeholder 3"/>
          <p:cNvSpPr>
            <a:spLocks noGrp="1"/>
          </p:cNvSpPr>
          <p:nvPr>
            <p:ph type="sldNum" sz="quarter" idx="10"/>
          </p:nvPr>
        </p:nvSpPr>
        <p:spPr/>
        <p:txBody>
          <a:bodyPr/>
          <a:lstStyle/>
          <a:p>
            <a:fld id="{2BBF7058-2539-4AFE-848A-BB4DA1DDEB1A}" type="slidenum">
              <a:rPr lang="en-US" smtClean="0"/>
              <a:t>7</a:t>
            </a:fld>
            <a:endParaRPr lang="en-US"/>
          </a:p>
        </p:txBody>
      </p:sp>
    </p:spTree>
    <p:extLst>
      <p:ext uri="{BB962C8B-B14F-4D97-AF65-F5344CB8AC3E}">
        <p14:creationId xmlns:p14="http://schemas.microsoft.com/office/powerpoint/2010/main" val="71519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Protestants tend to regard the bread and wine as symbolic, whereas the Catholic act of Consecration by the priest is believed to transform them into the Body and Blood of Christ. The transformative act of consecrating the bread and wine is a good example of the “mystery” inherent in the Sacraments. Early Christian worship was modeled on that of Judaism, which featured three main aspects: a Scripture reading, a prayer, and a sermon. The Eucharist was added to this threefold model; hence there are two main liturgies.</a:t>
            </a:r>
          </a:p>
        </p:txBody>
      </p:sp>
      <p:sp>
        <p:nvSpPr>
          <p:cNvPr id="4" name="Slide Number Placeholder 3"/>
          <p:cNvSpPr>
            <a:spLocks noGrp="1"/>
          </p:cNvSpPr>
          <p:nvPr>
            <p:ph type="sldNum" sz="quarter" idx="10"/>
          </p:nvPr>
        </p:nvSpPr>
        <p:spPr/>
        <p:txBody>
          <a:bodyPr/>
          <a:lstStyle/>
          <a:p>
            <a:fld id="{2BBF7058-2539-4AFE-848A-BB4DA1DDEB1A}" type="slidenum">
              <a:rPr lang="en-US" smtClean="0"/>
              <a:t>8</a:t>
            </a:fld>
            <a:endParaRPr lang="en-US"/>
          </a:p>
        </p:txBody>
      </p:sp>
    </p:spTree>
    <p:extLst>
      <p:ext uri="{BB962C8B-B14F-4D97-AF65-F5344CB8AC3E}">
        <p14:creationId xmlns:p14="http://schemas.microsoft.com/office/powerpoint/2010/main" val="4265825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 </a:t>
            </a:r>
            <a:r>
              <a:rPr lang="en-US" sz="1200" kern="1200" dirty="0" smtClean="0">
                <a:solidFill>
                  <a:schemeClr val="tx1"/>
                </a:solidFill>
                <a:effectLst/>
                <a:latin typeface="+mn-lt"/>
                <a:ea typeface="+mn-ea"/>
                <a:cs typeface="+mn-cs"/>
              </a:rPr>
              <a:t> The statue of the Virgin Mary shown on this slide stands on San </a:t>
            </a:r>
            <a:r>
              <a:rPr lang="en-US" sz="1200" kern="1200" dirty="0" err="1" smtClean="0">
                <a:solidFill>
                  <a:schemeClr val="tx1"/>
                </a:solidFill>
                <a:effectLst/>
                <a:latin typeface="+mn-lt"/>
                <a:ea typeface="+mn-ea"/>
                <a:cs typeface="+mn-cs"/>
              </a:rPr>
              <a:t>Cristóbal</a:t>
            </a:r>
            <a:r>
              <a:rPr lang="en-US" sz="1200" kern="1200" dirty="0" smtClean="0">
                <a:solidFill>
                  <a:schemeClr val="tx1"/>
                </a:solidFill>
                <a:effectLst/>
                <a:latin typeface="+mn-lt"/>
                <a:ea typeface="+mn-ea"/>
                <a:cs typeface="+mn-cs"/>
              </a:rPr>
              <a:t> Hill, in Santiago, Chile. The veneration of saints is well known to Catholic and Orthodox Christians, less so to Protestants. This would be a good opportunity to delve into some related topics in more detail, such as martyrdom or the degree of correlation between saints and their festival days with pre-Christian deities and their worship. For example, Saint Valentine’s Day coincides almost exactly with the Roman festival of Lupercalia (February 13), which featured fertility rites.</a:t>
            </a:r>
          </a:p>
        </p:txBody>
      </p:sp>
      <p:sp>
        <p:nvSpPr>
          <p:cNvPr id="4" name="Slide Number Placeholder 3"/>
          <p:cNvSpPr>
            <a:spLocks noGrp="1"/>
          </p:cNvSpPr>
          <p:nvPr>
            <p:ph type="sldNum" sz="quarter" idx="10"/>
          </p:nvPr>
        </p:nvSpPr>
        <p:spPr/>
        <p:txBody>
          <a:bodyPr/>
          <a:lstStyle/>
          <a:p>
            <a:fld id="{2BBF7058-2539-4AFE-848A-BB4DA1DDEB1A}" type="slidenum">
              <a:rPr lang="en-US" smtClean="0"/>
              <a:t>9</a:t>
            </a:fld>
            <a:endParaRPr lang="en-US"/>
          </a:p>
        </p:txBody>
      </p:sp>
    </p:spTree>
    <p:extLst>
      <p:ext uri="{BB962C8B-B14F-4D97-AF65-F5344CB8AC3E}">
        <p14:creationId xmlns:p14="http://schemas.microsoft.com/office/powerpoint/2010/main" val="358818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Notes:</a:t>
            </a:r>
            <a:r>
              <a:rPr lang="en-US" sz="1200" kern="1200" dirty="0" smtClean="0">
                <a:solidFill>
                  <a:schemeClr val="tx1"/>
                </a:solidFill>
                <a:effectLst/>
                <a:latin typeface="+mn-lt"/>
                <a:ea typeface="+mn-ea"/>
                <a:cs typeface="+mn-cs"/>
              </a:rPr>
              <a:t>  The English term </a:t>
            </a:r>
            <a:r>
              <a:rPr lang="en-US" sz="1200" i="1" kern="1200" dirty="0" smtClean="0">
                <a:solidFill>
                  <a:schemeClr val="tx1"/>
                </a:solidFill>
                <a:effectLst/>
                <a:latin typeface="+mn-lt"/>
                <a:ea typeface="+mn-ea"/>
                <a:cs typeface="+mn-cs"/>
              </a:rPr>
              <a:t>church</a:t>
            </a:r>
            <a:r>
              <a:rPr lang="en-US" sz="1200" kern="1200" dirty="0" smtClean="0">
                <a:solidFill>
                  <a:schemeClr val="tx1"/>
                </a:solidFill>
                <a:effectLst/>
                <a:latin typeface="+mn-lt"/>
                <a:ea typeface="+mn-ea"/>
                <a:cs typeface="+mn-cs"/>
              </a:rPr>
              <a:t> is derived from the Greek </a:t>
            </a:r>
            <a:r>
              <a:rPr lang="en-US" sz="1200" i="1" kern="1200" dirty="0" err="1" smtClean="0">
                <a:solidFill>
                  <a:schemeClr val="tx1"/>
                </a:solidFill>
                <a:effectLst/>
                <a:latin typeface="+mn-lt"/>
                <a:ea typeface="+mn-ea"/>
                <a:cs typeface="+mn-cs"/>
              </a:rPr>
              <a:t>kuriakon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which belongs to the lord.” Obviously much more could be said and shown to present the exceedingly rich architectural traditions of Christianity. The integration of theological ideals with architectural advancements is particularly interesting; for example, the desire to let in more light, representative of the divine, and the astonishing architectural feats that produced the great Gothic cathedrals of Europe. The church shown on this slide is in the Gothic style and is located in Yorkshire, England.</a:t>
            </a:r>
          </a:p>
        </p:txBody>
      </p:sp>
      <p:sp>
        <p:nvSpPr>
          <p:cNvPr id="4" name="Slide Number Placeholder 3"/>
          <p:cNvSpPr>
            <a:spLocks noGrp="1"/>
          </p:cNvSpPr>
          <p:nvPr>
            <p:ph type="sldNum" sz="quarter" idx="10"/>
          </p:nvPr>
        </p:nvSpPr>
        <p:spPr/>
        <p:txBody>
          <a:bodyPr/>
          <a:lstStyle/>
          <a:p>
            <a:fld id="{2BBF7058-2539-4AFE-848A-BB4DA1DDEB1A}" type="slidenum">
              <a:rPr lang="en-US" smtClean="0"/>
              <a:t>10</a:t>
            </a:fld>
            <a:endParaRPr lang="en-US"/>
          </a:p>
        </p:txBody>
      </p:sp>
    </p:spTree>
    <p:extLst>
      <p:ext uri="{BB962C8B-B14F-4D97-AF65-F5344CB8AC3E}">
        <p14:creationId xmlns:p14="http://schemas.microsoft.com/office/powerpoint/2010/main" val="4277658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1/12/15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13: Christianity</a:t>
            </a:r>
          </a:p>
        </p:txBody>
      </p:sp>
      <p:sp>
        <p:nvSpPr>
          <p:cNvPr id="3" name="Subtitle 2"/>
          <p:cNvSpPr>
            <a:spLocks noGrp="1"/>
          </p:cNvSpPr>
          <p:nvPr>
            <p:ph type="subTitle" idx="1"/>
          </p:nvPr>
        </p:nvSpPr>
        <p:spPr/>
        <p:txBody>
          <a:bodyPr/>
          <a:lstStyle/>
          <a:p>
            <a:r>
              <a:rPr lang="en-US" i="1" dirty="0"/>
              <a:t>World Religions: A Voyage </a:t>
            </a:r>
            <a:r>
              <a:rPr lang="en-US" i="1"/>
              <a:t>of </a:t>
            </a:r>
            <a:r>
              <a:rPr lang="en-US" i="1" smtClean="0"/>
              <a:t>Discovery</a:t>
            </a:r>
            <a:endParaRPr lang="en-US" dirty="0"/>
          </a:p>
        </p:txBody>
      </p:sp>
      <p:sp>
        <p:nvSpPr>
          <p:cNvPr id="4" name="Rectangle 3"/>
          <p:cNvSpPr/>
          <p:nvPr/>
        </p:nvSpPr>
        <p:spPr>
          <a:xfrm>
            <a:off x="7543800" y="6096000"/>
            <a:ext cx="1281120" cy="230832"/>
          </a:xfrm>
          <a:prstGeom prst="rect">
            <a:avLst/>
          </a:prstGeom>
        </p:spPr>
        <p:txBody>
          <a:bodyPr wrap="none">
            <a:spAutoFit/>
          </a:bodyPr>
          <a:lstStyle/>
          <a:p>
            <a:r>
              <a:rPr lang="en-US" sz="900" dirty="0">
                <a:latin typeface="Arial" pitchFamily="34" charset="0"/>
                <a:cs typeface="Arial" pitchFamily="34" charset="0"/>
              </a:rPr>
              <a:t>DOC ID #: </a:t>
            </a:r>
            <a:r>
              <a:rPr lang="en-US" sz="900" dirty="0" smtClean="0">
                <a:latin typeface="Arial" pitchFamily="34" charset="0"/>
                <a:cs typeface="Arial" pitchFamily="34" charset="0"/>
              </a:rPr>
              <a:t>TX003950</a:t>
            </a:r>
            <a:endParaRPr lang="en-US" sz="9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Church Architecture</a:t>
            </a:r>
          </a:p>
        </p:txBody>
      </p:sp>
      <p:sp>
        <p:nvSpPr>
          <p:cNvPr id="3" name="Content Placeholder 2"/>
          <p:cNvSpPr>
            <a:spLocks noGrp="1"/>
          </p:cNvSpPr>
          <p:nvPr>
            <p:ph idx="1"/>
          </p:nvPr>
        </p:nvSpPr>
        <p:spPr>
          <a:xfrm>
            <a:off x="1371600" y="1752600"/>
            <a:ext cx="4800600" cy="4373563"/>
          </a:xfrm>
        </p:spPr>
        <p:txBody>
          <a:bodyPr>
            <a:normAutofit lnSpcReduction="10000"/>
          </a:bodyPr>
          <a:lstStyle/>
          <a:p>
            <a:pPr lvl="0"/>
            <a:r>
              <a:rPr lang="en-US" dirty="0"/>
              <a:t>Throughout the history of Christianity, the word </a:t>
            </a:r>
            <a:r>
              <a:rPr lang="en-US" i="1" dirty="0"/>
              <a:t>church</a:t>
            </a:r>
            <a:r>
              <a:rPr lang="en-US" dirty="0"/>
              <a:t> has connoted both the community of Christians and the distinctive place of worship.</a:t>
            </a:r>
          </a:p>
          <a:p>
            <a:pPr lvl="0"/>
            <a:r>
              <a:rPr lang="en-US" dirty="0"/>
              <a:t>Predominant architectural styles down through the Middle Ages include:</a:t>
            </a:r>
          </a:p>
          <a:p>
            <a:pPr lvl="1">
              <a:buFont typeface="Courier New" panose="02070309020205020404" pitchFamily="49" charset="0"/>
              <a:buChar char="o"/>
            </a:pPr>
            <a:r>
              <a:rPr lang="en-US" dirty="0"/>
              <a:t>Byzantine</a:t>
            </a:r>
          </a:p>
          <a:p>
            <a:pPr lvl="1">
              <a:buFont typeface="Courier New" panose="02070309020205020404" pitchFamily="49" charset="0"/>
              <a:buChar char="o"/>
            </a:pPr>
            <a:r>
              <a:rPr lang="en-US" dirty="0"/>
              <a:t>Romanesque</a:t>
            </a:r>
          </a:p>
          <a:p>
            <a:pPr lvl="1">
              <a:buFont typeface="Courier New" panose="02070309020205020404" pitchFamily="49" charset="0"/>
              <a:buChar char="o"/>
            </a:pPr>
            <a:r>
              <a:rPr lang="en-US" dirty="0" smtClean="0"/>
              <a:t>Gothic</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2474" y="1905000"/>
            <a:ext cx="2435962"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499952" y="556260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Khirman</a:t>
            </a:r>
            <a:r>
              <a:rPr lang="en-US" sz="600" dirty="0" smtClean="0"/>
              <a:t> </a:t>
            </a:r>
            <a:r>
              <a:rPr lang="en-US" sz="600" dirty="0"/>
              <a:t>Vladimir / www.shutterstock.com</a:t>
            </a:r>
          </a:p>
        </p:txBody>
      </p:sp>
    </p:spTree>
    <p:extLst>
      <p:ext uri="{BB962C8B-B14F-4D97-AF65-F5344CB8AC3E}">
        <p14:creationId xmlns:p14="http://schemas.microsoft.com/office/powerpoint/2010/main" val="131861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143000"/>
            <a:ext cx="7086600" cy="533400"/>
          </a:xfrm>
        </p:spPr>
        <p:txBody>
          <a:bodyPr/>
          <a:lstStyle/>
          <a:p>
            <a:r>
              <a:rPr lang="en-US" dirty="0"/>
              <a:t>An Early Depiction of Jesus</a:t>
            </a:r>
          </a:p>
        </p:txBody>
      </p:sp>
      <p:sp>
        <p:nvSpPr>
          <p:cNvPr id="3" name="Content Placeholder 2"/>
          <p:cNvSpPr>
            <a:spLocks noGrp="1"/>
          </p:cNvSpPr>
          <p:nvPr>
            <p:ph idx="1"/>
          </p:nvPr>
        </p:nvSpPr>
        <p:spPr>
          <a:xfrm>
            <a:off x="3657600" y="1752600"/>
            <a:ext cx="5029200" cy="4373563"/>
          </a:xfrm>
        </p:spPr>
        <p:txBody>
          <a:bodyPr/>
          <a:lstStyle/>
          <a:p>
            <a:pPr lvl="0"/>
            <a:r>
              <a:rPr lang="en-US" dirty="0"/>
              <a:t>San Vitale, a church in Ravenna, Italy, is famous for its exquisite mosaics.</a:t>
            </a:r>
          </a:p>
          <a:p>
            <a:pPr lvl="0"/>
            <a:r>
              <a:rPr lang="en-US" dirty="0"/>
              <a:t>Artistic depictions of Jesus through the centuries have varied widely.</a:t>
            </a:r>
          </a:p>
          <a:p>
            <a:pPr lvl="0"/>
            <a:r>
              <a:rPr lang="en-US" dirty="0"/>
              <a:t>The Byzantine versions typically present a youthful Jesus with short black hair</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28" y="3429000"/>
            <a:ext cx="3048000" cy="2033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228600" y="548640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Samot</a:t>
            </a:r>
            <a:r>
              <a:rPr lang="en-US" sz="600" dirty="0" smtClean="0"/>
              <a:t> </a:t>
            </a:r>
            <a:r>
              <a:rPr lang="en-US" sz="600" dirty="0"/>
              <a:t>/ www.shutterstock.com</a:t>
            </a:r>
          </a:p>
        </p:txBody>
      </p:sp>
    </p:spTree>
    <p:extLst>
      <p:ext uri="{BB962C8B-B14F-4D97-AF65-F5344CB8AC3E}">
        <p14:creationId xmlns:p14="http://schemas.microsoft.com/office/powerpoint/2010/main" val="1771623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143000"/>
            <a:ext cx="7543800" cy="533400"/>
          </a:xfrm>
        </p:spPr>
        <p:txBody>
          <a:bodyPr/>
          <a:lstStyle/>
          <a:p>
            <a:r>
              <a:rPr lang="en-US" dirty="0"/>
              <a:t>Jesus as Good Shepherd</a:t>
            </a:r>
          </a:p>
        </p:txBody>
      </p:sp>
      <p:sp>
        <p:nvSpPr>
          <p:cNvPr id="3" name="Content Placeholder 2"/>
          <p:cNvSpPr>
            <a:spLocks noGrp="1"/>
          </p:cNvSpPr>
          <p:nvPr>
            <p:ph idx="1"/>
          </p:nvPr>
        </p:nvSpPr>
        <p:spPr>
          <a:xfrm>
            <a:off x="3810000" y="1752600"/>
            <a:ext cx="4724400" cy="4373563"/>
          </a:xfrm>
        </p:spPr>
        <p:txBody>
          <a:bodyPr/>
          <a:lstStyle/>
          <a:p>
            <a:pPr lvl="0"/>
            <a:r>
              <a:rPr lang="en-US" dirty="0"/>
              <a:t>Jesus has been depicted as the Good Shepherd since the early centuries of Christianity.</a:t>
            </a:r>
          </a:p>
          <a:p>
            <a:pPr lvl="0"/>
            <a:r>
              <a:rPr lang="en-US" dirty="0"/>
              <a:t>Jesus compared himself to a shepherd who would give up his life to protect his sheep (see John 10:11</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2438400"/>
            <a:ext cx="3048000" cy="2727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457200" y="5157216"/>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Nancy </a:t>
            </a:r>
            <a:r>
              <a:rPr lang="en-US" sz="600" dirty="0"/>
              <a:t>Bauer / www.shutterstock.com</a:t>
            </a:r>
          </a:p>
        </p:txBody>
      </p:sp>
    </p:spTree>
    <p:extLst>
      <p:ext uri="{BB962C8B-B14F-4D97-AF65-F5344CB8AC3E}">
        <p14:creationId xmlns:p14="http://schemas.microsoft.com/office/powerpoint/2010/main" val="1689469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8229600" cy="533400"/>
          </a:xfrm>
        </p:spPr>
        <p:txBody>
          <a:bodyPr/>
          <a:lstStyle/>
          <a:p>
            <a:r>
              <a:rPr lang="en-US" dirty="0"/>
              <a:t>The Cross</a:t>
            </a:r>
          </a:p>
        </p:txBody>
      </p:sp>
      <p:sp>
        <p:nvSpPr>
          <p:cNvPr id="3" name="Content Placeholder 2"/>
          <p:cNvSpPr>
            <a:spLocks noGrp="1"/>
          </p:cNvSpPr>
          <p:nvPr>
            <p:ph idx="1"/>
          </p:nvPr>
        </p:nvSpPr>
        <p:spPr>
          <a:xfrm>
            <a:off x="1066800" y="1722437"/>
            <a:ext cx="4343400" cy="4373563"/>
          </a:xfrm>
        </p:spPr>
        <p:txBody>
          <a:bodyPr/>
          <a:lstStyle/>
          <a:p>
            <a:pPr lvl="0"/>
            <a:r>
              <a:rPr lang="en-US" dirty="0"/>
              <a:t>The cross, a Roman implement of execution, became for Christians a symbol of triumph.</a:t>
            </a:r>
          </a:p>
          <a:p>
            <a:pPr lvl="0"/>
            <a:r>
              <a:rPr lang="en-US" dirty="0"/>
              <a:t>Many different types of crosses have been developed.</a:t>
            </a:r>
          </a:p>
          <a:p>
            <a:pPr lvl="0"/>
            <a:r>
              <a:rPr lang="en-US" dirty="0"/>
              <a:t>Most are still popularly used in worship and as ornamental adornments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215" y="1223177"/>
            <a:ext cx="3106985" cy="46442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bwMode="auto">
          <a:xfrm>
            <a:off x="6858000" y="5956756"/>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Brasiliao</a:t>
            </a:r>
            <a:r>
              <a:rPr lang="en-US" sz="600" dirty="0" smtClean="0"/>
              <a:t> </a:t>
            </a:r>
            <a:r>
              <a:rPr lang="en-US" sz="600" dirty="0"/>
              <a:t>/ www.shutterstock.com</a:t>
            </a:r>
          </a:p>
        </p:txBody>
      </p:sp>
    </p:spTree>
    <p:extLst>
      <p:ext uri="{BB962C8B-B14F-4D97-AF65-F5344CB8AC3E}">
        <p14:creationId xmlns:p14="http://schemas.microsoft.com/office/powerpoint/2010/main" val="71704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14983"/>
            <a:ext cx="4495800" cy="585217"/>
          </a:xfrm>
        </p:spPr>
        <p:txBody>
          <a:bodyPr/>
          <a:lstStyle/>
          <a:p>
            <a:pPr algn="ctr"/>
            <a:r>
              <a:rPr lang="en-US" dirty="0" err="1"/>
              <a:t>IXThUS</a:t>
            </a:r>
            <a:endParaRPr lang="en-US" dirty="0"/>
          </a:p>
        </p:txBody>
      </p:sp>
      <p:sp>
        <p:nvSpPr>
          <p:cNvPr id="3" name="Content Placeholder 2"/>
          <p:cNvSpPr>
            <a:spLocks noGrp="1"/>
          </p:cNvSpPr>
          <p:nvPr>
            <p:ph idx="1"/>
          </p:nvPr>
        </p:nvSpPr>
        <p:spPr>
          <a:xfrm>
            <a:off x="685800" y="1752601"/>
            <a:ext cx="7696200" cy="2667000"/>
          </a:xfrm>
        </p:spPr>
        <p:txBody>
          <a:bodyPr/>
          <a:lstStyle/>
          <a:p>
            <a:pPr lvl="0"/>
            <a:r>
              <a:rPr lang="en-US" i="1" dirty="0" err="1"/>
              <a:t>Ixthus</a:t>
            </a:r>
            <a:r>
              <a:rPr lang="en-US" i="1" dirty="0"/>
              <a:t> </a:t>
            </a:r>
            <a:r>
              <a:rPr lang="en-US" dirty="0"/>
              <a:t>is Greek for </a:t>
            </a:r>
            <a:r>
              <a:rPr lang="en-US" i="1" dirty="0"/>
              <a:t>fish.</a:t>
            </a:r>
            <a:endParaRPr lang="en-US" dirty="0"/>
          </a:p>
          <a:p>
            <a:pPr lvl="0"/>
            <a:r>
              <a:rPr lang="en-US" dirty="0"/>
              <a:t>It summarizes the Christian gospel, or “Good News”:</a:t>
            </a:r>
          </a:p>
          <a:p>
            <a:pPr lvl="1">
              <a:buFont typeface="Courier New" panose="02070309020205020404" pitchFamily="49" charset="0"/>
              <a:buChar char="o"/>
            </a:pPr>
            <a:r>
              <a:rPr lang="en-US" dirty="0"/>
              <a:t>I (</a:t>
            </a:r>
            <a:r>
              <a:rPr lang="en-US" i="1" dirty="0" err="1"/>
              <a:t>Iesu</a:t>
            </a:r>
            <a:r>
              <a:rPr lang="en-US" i="1" dirty="0"/>
              <a:t>, </a:t>
            </a:r>
            <a:r>
              <a:rPr lang="en-US" dirty="0"/>
              <a:t>Jesus)</a:t>
            </a:r>
          </a:p>
          <a:p>
            <a:pPr lvl="1">
              <a:buFont typeface="Courier New" panose="02070309020205020404" pitchFamily="49" charset="0"/>
              <a:buChar char="o"/>
            </a:pPr>
            <a:r>
              <a:rPr lang="en-US" dirty="0"/>
              <a:t>X (</a:t>
            </a:r>
            <a:r>
              <a:rPr lang="en-US" i="1" dirty="0"/>
              <a:t>Christos, </a:t>
            </a:r>
            <a:r>
              <a:rPr lang="en-US" dirty="0"/>
              <a:t>Christ)</a:t>
            </a:r>
          </a:p>
          <a:p>
            <a:pPr lvl="1">
              <a:buFont typeface="Courier New" panose="02070309020205020404" pitchFamily="49" charset="0"/>
              <a:buChar char="o"/>
            </a:pPr>
            <a:r>
              <a:rPr lang="en-US" dirty="0" err="1"/>
              <a:t>ThU</a:t>
            </a:r>
            <a:r>
              <a:rPr lang="en-US" dirty="0"/>
              <a:t> (</a:t>
            </a:r>
            <a:r>
              <a:rPr lang="en-US" i="1" dirty="0" err="1"/>
              <a:t>theou</a:t>
            </a:r>
            <a:r>
              <a:rPr lang="en-US" i="1" dirty="0"/>
              <a:t> </a:t>
            </a:r>
            <a:r>
              <a:rPr lang="en-US" i="1" dirty="0" err="1"/>
              <a:t>uios</a:t>
            </a:r>
            <a:r>
              <a:rPr lang="en-US" i="1" dirty="0"/>
              <a:t>, </a:t>
            </a:r>
            <a:r>
              <a:rPr lang="en-US" dirty="0"/>
              <a:t>Son of God)</a:t>
            </a:r>
          </a:p>
          <a:p>
            <a:pPr lvl="1">
              <a:buFont typeface="Courier New" panose="02070309020205020404" pitchFamily="49" charset="0"/>
              <a:buChar char="o"/>
            </a:pPr>
            <a:r>
              <a:rPr lang="en-US" dirty="0"/>
              <a:t>S (</a:t>
            </a:r>
            <a:r>
              <a:rPr lang="en-US" i="1" dirty="0" err="1"/>
              <a:t>soter</a:t>
            </a:r>
            <a:r>
              <a:rPr lang="en-US" i="1" dirty="0"/>
              <a:t>, </a:t>
            </a:r>
            <a:r>
              <a:rPr lang="en-US" dirty="0"/>
              <a:t>Savior</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4114799"/>
            <a:ext cx="3655773" cy="2438401"/>
          </a:xfrm>
          <a:prstGeom prst="rect">
            <a:avLst/>
          </a:prstGeom>
          <a:ln>
            <a:noFill/>
          </a:ln>
          <a:effectLst>
            <a:softEdge rad="112500"/>
          </a:effectLst>
        </p:spPr>
      </p:pic>
      <p:sp>
        <p:nvSpPr>
          <p:cNvPr id="5" name="TextBox 4"/>
          <p:cNvSpPr txBox="1"/>
          <p:nvPr/>
        </p:nvSpPr>
        <p:spPr bwMode="auto">
          <a:xfrm>
            <a:off x="3657600" y="6446520"/>
            <a:ext cx="2667000" cy="184666"/>
          </a:xfrm>
          <a:prstGeom prst="rect">
            <a:avLst/>
          </a:prstGeom>
          <a:noFill/>
          <a:ln w="9525">
            <a:noFill/>
            <a:miter lim="800000"/>
            <a:headEnd/>
            <a:tailEnd/>
          </a:ln>
        </p:spPr>
        <p:txBody>
          <a:bodyPr wrap="square" lIns="0" rIns="914400" rtlCol="0">
            <a:spAutoFit/>
          </a:bodyPr>
          <a:lstStyle/>
          <a:p>
            <a:pPr algn="r"/>
            <a:r>
              <a:rPr lang="en-US" sz="600" dirty="0"/>
              <a:t>© </a:t>
            </a:r>
            <a:r>
              <a:rPr lang="en-US" sz="600" dirty="0" err="1" smtClean="0"/>
              <a:t>Pilar</a:t>
            </a:r>
            <a:r>
              <a:rPr lang="en-US" sz="600" dirty="0" smtClean="0"/>
              <a:t> </a:t>
            </a:r>
            <a:r>
              <a:rPr lang="en-US" sz="600" dirty="0" err="1"/>
              <a:t>Echevarria</a:t>
            </a:r>
            <a:r>
              <a:rPr lang="en-US" sz="600" dirty="0"/>
              <a:t> / www.shutterstock.com</a:t>
            </a:r>
          </a:p>
        </p:txBody>
      </p:sp>
    </p:spTree>
    <p:extLst>
      <p:ext uri="{BB962C8B-B14F-4D97-AF65-F5344CB8AC3E}">
        <p14:creationId xmlns:p14="http://schemas.microsoft.com/office/powerpoint/2010/main" val="1583900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Last Judgment: Christian Eschatology</a:t>
            </a:r>
          </a:p>
        </p:txBody>
      </p:sp>
      <p:sp>
        <p:nvSpPr>
          <p:cNvPr id="3" name="Content Placeholder 2"/>
          <p:cNvSpPr>
            <a:spLocks noGrp="1"/>
          </p:cNvSpPr>
          <p:nvPr>
            <p:ph idx="1"/>
          </p:nvPr>
        </p:nvSpPr>
        <p:spPr>
          <a:xfrm>
            <a:off x="3581400" y="1752600"/>
            <a:ext cx="5410200" cy="4373563"/>
          </a:xfrm>
        </p:spPr>
        <p:txBody>
          <a:bodyPr>
            <a:normAutofit/>
          </a:bodyPr>
          <a:lstStyle/>
          <a:p>
            <a:pPr lvl="0"/>
            <a:r>
              <a:rPr lang="en-US" i="1" dirty="0"/>
              <a:t>Eschatology </a:t>
            </a:r>
            <a:r>
              <a:rPr lang="en-US" dirty="0"/>
              <a:t>refers to teachings about “the last things” (</a:t>
            </a:r>
            <a:r>
              <a:rPr lang="en-US" i="1" dirty="0"/>
              <a:t>ta </a:t>
            </a:r>
            <a:r>
              <a:rPr lang="en-US" i="1" dirty="0" err="1"/>
              <a:t>eschata</a:t>
            </a:r>
            <a:r>
              <a:rPr lang="en-US" i="1" dirty="0"/>
              <a:t> </a:t>
            </a:r>
            <a:r>
              <a:rPr lang="en-US" dirty="0"/>
              <a:t> in Greek).</a:t>
            </a:r>
          </a:p>
          <a:p>
            <a:pPr lvl="0"/>
            <a:r>
              <a:rPr lang="en-US" dirty="0"/>
              <a:t>Christian eschatology includes several key doctrines:</a:t>
            </a:r>
          </a:p>
          <a:p>
            <a:pPr lvl="1">
              <a:buFont typeface="Courier New" panose="02070309020205020404" pitchFamily="49" charset="0"/>
              <a:buChar char="o"/>
            </a:pPr>
            <a:r>
              <a:rPr lang="en-US" dirty="0"/>
              <a:t>the Second Coming of Christ</a:t>
            </a:r>
          </a:p>
          <a:p>
            <a:pPr lvl="1">
              <a:buFont typeface="Courier New" panose="02070309020205020404" pitchFamily="49" charset="0"/>
              <a:buChar char="o"/>
            </a:pPr>
            <a:r>
              <a:rPr lang="en-US" dirty="0"/>
              <a:t>resurrection of the dead</a:t>
            </a:r>
          </a:p>
          <a:p>
            <a:pPr lvl="1">
              <a:buFont typeface="Courier New" panose="02070309020205020404" pitchFamily="49" charset="0"/>
              <a:buChar char="o"/>
            </a:pPr>
            <a:r>
              <a:rPr lang="en-US" dirty="0"/>
              <a:t>judgment of both the living and the dead</a:t>
            </a:r>
          </a:p>
          <a:p>
            <a:pPr lvl="1">
              <a:buFont typeface="Courier New" panose="02070309020205020404" pitchFamily="49" charset="0"/>
              <a:buChar char="o"/>
            </a:pPr>
            <a:r>
              <a:rPr lang="en-US" dirty="0"/>
              <a:t>Heaven / </a:t>
            </a:r>
            <a:r>
              <a:rPr lang="en-US" dirty="0" smtClean="0"/>
              <a:t>Hell</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200400"/>
            <a:ext cx="3048000" cy="2033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289560" y="5349240"/>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elvistudio</a:t>
            </a:r>
            <a:r>
              <a:rPr lang="en-US" sz="600" dirty="0" smtClean="0"/>
              <a:t> </a:t>
            </a:r>
            <a:r>
              <a:rPr lang="en-US" sz="600" dirty="0"/>
              <a:t>/ www.shutterstock.com</a:t>
            </a:r>
          </a:p>
        </p:txBody>
      </p:sp>
    </p:spTree>
    <p:extLst>
      <p:ext uri="{BB962C8B-B14F-4D97-AF65-F5344CB8AC3E}">
        <p14:creationId xmlns:p14="http://schemas.microsoft.com/office/powerpoint/2010/main" val="98706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705"/>
            <a:ext cx="8229600" cy="533400"/>
          </a:xfrm>
        </p:spPr>
        <p:txBody>
          <a:bodyPr/>
          <a:lstStyle/>
          <a:p>
            <a:r>
              <a:rPr lang="en-US" dirty="0"/>
              <a:t>Return of the Prodigal Son</a:t>
            </a:r>
          </a:p>
        </p:txBody>
      </p:sp>
      <p:sp>
        <p:nvSpPr>
          <p:cNvPr id="3" name="Content Placeholder 2"/>
          <p:cNvSpPr>
            <a:spLocks noGrp="1"/>
          </p:cNvSpPr>
          <p:nvPr>
            <p:ph idx="1"/>
          </p:nvPr>
        </p:nvSpPr>
        <p:spPr>
          <a:xfrm>
            <a:off x="533400" y="1752600"/>
            <a:ext cx="4724400" cy="4373563"/>
          </a:xfrm>
        </p:spPr>
        <p:txBody>
          <a:bodyPr/>
          <a:lstStyle/>
          <a:p>
            <a:pPr lvl="0"/>
            <a:r>
              <a:rPr lang="en-US" dirty="0"/>
              <a:t>The parable exemplifies the Christian ideal of </a:t>
            </a:r>
            <a:r>
              <a:rPr lang="en-US" i="1" dirty="0"/>
              <a:t>agape, </a:t>
            </a:r>
            <a:r>
              <a:rPr lang="en-US" dirty="0"/>
              <a:t>selfless, unconditional love.</a:t>
            </a:r>
          </a:p>
          <a:p>
            <a:pPr lvl="0"/>
            <a:r>
              <a:rPr lang="en-US" dirty="0"/>
              <a:t>The parable is recounted in the Gospel of Luke </a:t>
            </a:r>
            <a:r>
              <a:rPr lang="en-US" dirty="0" smtClean="0"/>
              <a:t>(</a:t>
            </a:r>
            <a:r>
              <a:rPr lang="en-US" dirty="0"/>
              <a:t>15:11–32).</a:t>
            </a:r>
          </a:p>
          <a:p>
            <a:pPr lvl="0"/>
            <a:r>
              <a:rPr lang="en-US" dirty="0"/>
              <a:t>Jesus’ central teachings about love are featured in the Gospel of Matthew’s Sermon on the Mount</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0701" y="3048000"/>
            <a:ext cx="3398499" cy="2739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6248400" y="5852160"/>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err="1" smtClean="0"/>
              <a:t>Nicku</a:t>
            </a:r>
            <a:r>
              <a:rPr lang="en-US" sz="600" dirty="0" smtClean="0"/>
              <a:t> </a:t>
            </a:r>
            <a:r>
              <a:rPr lang="en-US" sz="600" dirty="0"/>
              <a:t>/ www.shutterstock.com</a:t>
            </a:r>
          </a:p>
        </p:txBody>
      </p:sp>
    </p:spTree>
    <p:extLst>
      <p:ext uri="{BB962C8B-B14F-4D97-AF65-F5344CB8AC3E}">
        <p14:creationId xmlns:p14="http://schemas.microsoft.com/office/powerpoint/2010/main" val="173433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143000"/>
            <a:ext cx="7010400" cy="533400"/>
          </a:xfrm>
        </p:spPr>
        <p:txBody>
          <a:bodyPr/>
          <a:lstStyle/>
          <a:p>
            <a:r>
              <a:rPr lang="en-US" dirty="0"/>
              <a:t>The Apostle Paul</a:t>
            </a:r>
          </a:p>
        </p:txBody>
      </p:sp>
      <p:sp>
        <p:nvSpPr>
          <p:cNvPr id="3" name="Content Placeholder 2"/>
          <p:cNvSpPr>
            <a:spLocks noGrp="1"/>
          </p:cNvSpPr>
          <p:nvPr>
            <p:ph idx="1"/>
          </p:nvPr>
        </p:nvSpPr>
        <p:spPr>
          <a:xfrm>
            <a:off x="3810000" y="1752600"/>
            <a:ext cx="4648200" cy="4373563"/>
          </a:xfrm>
        </p:spPr>
        <p:txBody>
          <a:bodyPr/>
          <a:lstStyle/>
          <a:p>
            <a:pPr lvl="0"/>
            <a:r>
              <a:rPr lang="en-US" dirty="0"/>
              <a:t>According to the Acts of the Apostles, Paul preached the Christian message in Athens on the </a:t>
            </a:r>
            <a:r>
              <a:rPr lang="en-US" dirty="0" err="1"/>
              <a:t>Areopagus</a:t>
            </a:r>
            <a:r>
              <a:rPr lang="en-US" dirty="0"/>
              <a:t>.</a:t>
            </a:r>
          </a:p>
          <a:p>
            <a:pPr lvl="0"/>
            <a:r>
              <a:rPr lang="en-US" dirty="0"/>
              <a:t>He used ideas familiar to his audience to introduce a new perspective.</a:t>
            </a:r>
          </a:p>
          <a:p>
            <a:pPr lvl="0"/>
            <a:r>
              <a:rPr lang="en-US" dirty="0"/>
              <a:t>He preached throughout Greece, Asia Minor, Syria, and Malta in the first century</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155060"/>
            <a:ext cx="3276600" cy="21789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228600" y="5436512"/>
            <a:ext cx="2667000" cy="184666"/>
          </a:xfrm>
          <a:prstGeom prst="rect">
            <a:avLst/>
          </a:prstGeom>
          <a:noFill/>
          <a:ln w="9525">
            <a:noFill/>
            <a:miter lim="800000"/>
            <a:headEnd/>
            <a:tailEnd/>
          </a:ln>
        </p:spPr>
        <p:txBody>
          <a:bodyPr wrap="square" rtlCol="0">
            <a:spAutoFit/>
          </a:bodyPr>
          <a:lstStyle/>
          <a:p>
            <a:r>
              <a:rPr lang="en-US" sz="600" dirty="0"/>
              <a:t>© </a:t>
            </a:r>
            <a:r>
              <a:rPr lang="en-US" sz="600" dirty="0" err="1" smtClean="0"/>
              <a:t>Vovez</a:t>
            </a:r>
            <a:r>
              <a:rPr lang="en-US" sz="600" dirty="0" smtClean="0"/>
              <a:t> </a:t>
            </a:r>
            <a:r>
              <a:rPr lang="en-US" sz="600" dirty="0"/>
              <a:t>/ www.shutterstock.com</a:t>
            </a:r>
          </a:p>
        </p:txBody>
      </p:sp>
    </p:spTree>
    <p:extLst>
      <p:ext uri="{BB962C8B-B14F-4D97-AF65-F5344CB8AC3E}">
        <p14:creationId xmlns:p14="http://schemas.microsoft.com/office/powerpoint/2010/main" val="2969809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8229600" cy="533400"/>
          </a:xfrm>
        </p:spPr>
        <p:txBody>
          <a:bodyPr/>
          <a:lstStyle/>
          <a:p>
            <a:r>
              <a:rPr lang="en-US" dirty="0"/>
              <a:t>Christian Prayer</a:t>
            </a:r>
          </a:p>
        </p:txBody>
      </p:sp>
      <p:sp>
        <p:nvSpPr>
          <p:cNvPr id="3" name="Content Placeholder 2"/>
          <p:cNvSpPr>
            <a:spLocks noGrp="1"/>
          </p:cNvSpPr>
          <p:nvPr>
            <p:ph idx="1"/>
          </p:nvPr>
        </p:nvSpPr>
        <p:spPr>
          <a:xfrm>
            <a:off x="1219200" y="1752600"/>
            <a:ext cx="4724400" cy="4373563"/>
          </a:xfrm>
        </p:spPr>
        <p:txBody>
          <a:bodyPr/>
          <a:lstStyle/>
          <a:p>
            <a:pPr lvl="0"/>
            <a:r>
              <a:rPr lang="en-US" dirty="0"/>
              <a:t>Prayer is an essential worship practice for Christians.</a:t>
            </a:r>
          </a:p>
          <a:p>
            <a:pPr lvl="0"/>
            <a:r>
              <a:rPr lang="en-US" dirty="0"/>
              <a:t>The Gospel of Matthew </a:t>
            </a:r>
            <a:r>
              <a:rPr lang="en-US" dirty="0" smtClean="0"/>
              <a:t/>
            </a:r>
            <a:br>
              <a:rPr lang="en-US" dirty="0" smtClean="0"/>
            </a:br>
            <a:r>
              <a:rPr lang="en-US" dirty="0" smtClean="0"/>
              <a:t>(</a:t>
            </a:r>
            <a:r>
              <a:rPr lang="en-US" dirty="0"/>
              <a:t>6:9–13) presents Jesus instructing his followers on how to pray.</a:t>
            </a:r>
          </a:p>
          <a:p>
            <a:pPr lvl="0"/>
            <a:r>
              <a:rPr lang="en-US" dirty="0"/>
              <a:t>His words have been repeated in Christian services through the centuries as the Lord’s Prayer</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6327" y="1562229"/>
            <a:ext cx="2719073" cy="40765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a:off x="6465065" y="5638800"/>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Charlotte </a:t>
            </a:r>
            <a:r>
              <a:rPr lang="en-US" sz="600" dirty="0"/>
              <a:t>Purdy / www.shutterstock.com</a:t>
            </a:r>
          </a:p>
        </p:txBody>
      </p:sp>
    </p:spTree>
    <p:extLst>
      <p:ext uri="{BB962C8B-B14F-4D97-AF65-F5344CB8AC3E}">
        <p14:creationId xmlns:p14="http://schemas.microsoft.com/office/powerpoint/2010/main" val="76630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Christian Sacraments: Baptism</a:t>
            </a:r>
          </a:p>
        </p:txBody>
      </p:sp>
      <p:sp>
        <p:nvSpPr>
          <p:cNvPr id="3" name="Content Placeholder 2"/>
          <p:cNvSpPr>
            <a:spLocks noGrp="1"/>
          </p:cNvSpPr>
          <p:nvPr>
            <p:ph idx="1"/>
          </p:nvPr>
        </p:nvSpPr>
        <p:spPr>
          <a:xfrm>
            <a:off x="3048000" y="1752600"/>
            <a:ext cx="4800600" cy="4373563"/>
          </a:xfrm>
        </p:spPr>
        <p:txBody>
          <a:bodyPr/>
          <a:lstStyle/>
          <a:p>
            <a:pPr lvl="0"/>
            <a:r>
              <a:rPr lang="en-US" dirty="0"/>
              <a:t>A </a:t>
            </a:r>
            <a:r>
              <a:rPr lang="en-US" dirty="0" smtClean="0"/>
              <a:t>sacrament </a:t>
            </a:r>
            <a:r>
              <a:rPr lang="en-US" dirty="0"/>
              <a:t>is a ritual of special significance, believed to bestow God’s grace on the participants.</a:t>
            </a:r>
          </a:p>
          <a:p>
            <a:pPr lvl="0"/>
            <a:r>
              <a:rPr lang="en-US" dirty="0"/>
              <a:t>Baptism is believed to cleanse the person of sin and to mark the beginning of a new life in Christ</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20" y="1905000"/>
            <a:ext cx="2551380" cy="3842440"/>
          </a:xfrm>
          <a:prstGeom prst="rect">
            <a:avLst/>
          </a:prstGeom>
          <a:ln>
            <a:noFill/>
          </a:ln>
          <a:effectLst>
            <a:softEdge rad="112500"/>
          </a:effectLst>
        </p:spPr>
      </p:pic>
      <p:sp>
        <p:nvSpPr>
          <p:cNvPr id="5" name="TextBox 4"/>
          <p:cNvSpPr txBox="1"/>
          <p:nvPr/>
        </p:nvSpPr>
        <p:spPr bwMode="auto">
          <a:xfrm>
            <a:off x="457200" y="5638800"/>
            <a:ext cx="2667000" cy="184666"/>
          </a:xfrm>
          <a:prstGeom prst="rect">
            <a:avLst/>
          </a:prstGeom>
          <a:noFill/>
          <a:ln w="9525">
            <a:noFill/>
            <a:miter lim="800000"/>
            <a:headEnd/>
            <a:tailEnd/>
          </a:ln>
        </p:spPr>
        <p:txBody>
          <a:bodyPr wrap="square" rtlCol="0">
            <a:spAutoFit/>
          </a:bodyPr>
          <a:lstStyle/>
          <a:p>
            <a:r>
              <a:rPr lang="en-US" sz="600" dirty="0"/>
              <a:t>© </a:t>
            </a:r>
            <a:r>
              <a:rPr lang="en-US" sz="600" dirty="0" smtClean="0"/>
              <a:t>Dmitry </a:t>
            </a:r>
            <a:r>
              <a:rPr lang="en-US" sz="600" dirty="0" err="1"/>
              <a:t>Kalinovsky</a:t>
            </a:r>
            <a:r>
              <a:rPr lang="en-US" sz="600" dirty="0"/>
              <a:t> / www.shutterstock.com</a:t>
            </a:r>
          </a:p>
        </p:txBody>
      </p:sp>
    </p:spTree>
    <p:extLst>
      <p:ext uri="{BB962C8B-B14F-4D97-AF65-F5344CB8AC3E}">
        <p14:creationId xmlns:p14="http://schemas.microsoft.com/office/powerpoint/2010/main" val="864828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229600" cy="533400"/>
          </a:xfrm>
        </p:spPr>
        <p:txBody>
          <a:bodyPr>
            <a:normAutofit fontScale="90000"/>
          </a:bodyPr>
          <a:lstStyle/>
          <a:p>
            <a:r>
              <a:rPr lang="en-US" dirty="0"/>
              <a:t>Christian Sacraments: </a:t>
            </a:r>
            <a:r>
              <a:rPr lang="en-US" dirty="0" smtClean="0"/>
              <a:t/>
            </a:r>
            <a:br>
              <a:rPr lang="en-US" dirty="0" smtClean="0"/>
            </a:br>
            <a:r>
              <a:rPr lang="en-US" dirty="0" smtClean="0"/>
              <a:t>	Holy </a:t>
            </a:r>
            <a:r>
              <a:rPr lang="en-US" dirty="0"/>
              <a:t>Communion, or the Eucharist</a:t>
            </a:r>
          </a:p>
        </p:txBody>
      </p:sp>
      <p:sp>
        <p:nvSpPr>
          <p:cNvPr id="3" name="Content Placeholder 2"/>
          <p:cNvSpPr>
            <a:spLocks noGrp="1"/>
          </p:cNvSpPr>
          <p:nvPr>
            <p:ph idx="1"/>
          </p:nvPr>
        </p:nvSpPr>
        <p:spPr>
          <a:xfrm>
            <a:off x="3733800" y="1752600"/>
            <a:ext cx="4724400" cy="4373563"/>
          </a:xfrm>
        </p:spPr>
        <p:txBody>
          <a:bodyPr/>
          <a:lstStyle/>
          <a:p>
            <a:pPr lvl="0"/>
            <a:r>
              <a:rPr lang="en-US" dirty="0"/>
              <a:t>The Sacrament of the Eucharist recalls the Last Supper that Jesus held with his disciples.</a:t>
            </a:r>
          </a:p>
          <a:p>
            <a:pPr lvl="0"/>
            <a:r>
              <a:rPr lang="en-US" dirty="0"/>
              <a:t>The Gospel of Mark 14:22–24 (and parallels in Matthew and Luke) recounts this event, and in turn is the basis for the ritual</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514600"/>
            <a:ext cx="3048000" cy="2033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283779" y="4648200"/>
            <a:ext cx="2667000" cy="184666"/>
          </a:xfrm>
          <a:prstGeom prst="rect">
            <a:avLst/>
          </a:prstGeom>
          <a:noFill/>
          <a:ln w="9525">
            <a:noFill/>
            <a:miter lim="800000"/>
            <a:headEnd/>
            <a:tailEnd/>
          </a:ln>
        </p:spPr>
        <p:txBody>
          <a:bodyPr wrap="square" rtlCol="0">
            <a:spAutoFit/>
          </a:bodyPr>
          <a:lstStyle/>
          <a:p>
            <a:r>
              <a:rPr lang="en-US" sz="600" dirty="0" smtClean="0"/>
              <a:t>© </a:t>
            </a:r>
            <a:r>
              <a:rPr lang="en-US" sz="600" dirty="0" err="1" smtClean="0"/>
              <a:t>MattiaATH</a:t>
            </a:r>
            <a:r>
              <a:rPr lang="en-US" sz="600" dirty="0" smtClean="0"/>
              <a:t> / www.shutterstock.com</a:t>
            </a:r>
            <a:endParaRPr lang="en-US" sz="600" dirty="0"/>
          </a:p>
        </p:txBody>
      </p:sp>
    </p:spTree>
    <p:extLst>
      <p:ext uri="{BB962C8B-B14F-4D97-AF65-F5344CB8AC3E}">
        <p14:creationId xmlns:p14="http://schemas.microsoft.com/office/powerpoint/2010/main" val="363827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8229600" cy="533400"/>
          </a:xfrm>
        </p:spPr>
        <p:txBody>
          <a:bodyPr/>
          <a:lstStyle/>
          <a:p>
            <a:r>
              <a:rPr lang="en-US" dirty="0"/>
              <a:t>The Virgin Mary</a:t>
            </a:r>
          </a:p>
        </p:txBody>
      </p:sp>
      <p:sp>
        <p:nvSpPr>
          <p:cNvPr id="3" name="Content Placeholder 2"/>
          <p:cNvSpPr>
            <a:spLocks noGrp="1"/>
          </p:cNvSpPr>
          <p:nvPr>
            <p:ph idx="1"/>
          </p:nvPr>
        </p:nvSpPr>
        <p:spPr>
          <a:xfrm>
            <a:off x="1219200" y="1752600"/>
            <a:ext cx="4712208" cy="4373563"/>
          </a:xfrm>
        </p:spPr>
        <p:txBody>
          <a:bodyPr/>
          <a:lstStyle/>
          <a:p>
            <a:pPr lvl="0"/>
            <a:r>
              <a:rPr lang="en-US" dirty="0"/>
              <a:t>Mary is venerated by Christians as the Mother of God</a:t>
            </a:r>
          </a:p>
          <a:p>
            <a:pPr lvl="0"/>
            <a:r>
              <a:rPr lang="en-US" dirty="0"/>
              <a:t>Through the centuries, saints have been role models and patron benefactors.</a:t>
            </a:r>
          </a:p>
          <a:p>
            <a:pPr lvl="0"/>
            <a:r>
              <a:rPr lang="en-US" dirty="0"/>
              <a:t>Saints—most especially the Virgin Mary—have been the objects of great affection and veneration</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5454" y="1524000"/>
            <a:ext cx="2693746" cy="4038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6248400" y="5669280"/>
            <a:ext cx="2667000" cy="184666"/>
          </a:xfrm>
          <a:prstGeom prst="rect">
            <a:avLst/>
          </a:prstGeom>
          <a:noFill/>
          <a:ln w="9525">
            <a:noFill/>
            <a:miter lim="800000"/>
            <a:headEnd/>
            <a:tailEnd/>
          </a:ln>
        </p:spPr>
        <p:txBody>
          <a:bodyPr wrap="square" rtlCol="0">
            <a:spAutoFit/>
          </a:bodyPr>
          <a:lstStyle/>
          <a:p>
            <a:pPr algn="r"/>
            <a:r>
              <a:rPr lang="en-US" sz="600" dirty="0"/>
              <a:t>© </a:t>
            </a:r>
            <a:r>
              <a:rPr lang="en-US" sz="600" dirty="0" smtClean="0"/>
              <a:t>Paulo </a:t>
            </a:r>
            <a:r>
              <a:rPr lang="en-US" sz="600" dirty="0" err="1"/>
              <a:t>Neres</a:t>
            </a:r>
            <a:r>
              <a:rPr lang="en-US" sz="600" dirty="0"/>
              <a:t> / www.shutterstock.com</a:t>
            </a:r>
          </a:p>
        </p:txBody>
      </p:sp>
    </p:spTree>
    <p:extLst>
      <p:ext uri="{BB962C8B-B14F-4D97-AF65-F5344CB8AC3E}">
        <p14:creationId xmlns:p14="http://schemas.microsoft.com/office/powerpoint/2010/main" val="770168838"/>
      </p:ext>
    </p:extLst>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127</TotalTime>
  <Words>1962</Words>
  <Application>Microsoft Macintosh PowerPoint</Application>
  <PresentationFormat>On-screen Show (4:3)</PresentationFormat>
  <Paragraphs>92</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LIC Presentation template</vt:lpstr>
      <vt:lpstr>Chapter 13: Christianity</vt:lpstr>
      <vt:lpstr>IXThUS</vt:lpstr>
      <vt:lpstr>The Last Judgment: Christian Eschatology</vt:lpstr>
      <vt:lpstr>Return of the Prodigal Son</vt:lpstr>
      <vt:lpstr>The Apostle Paul</vt:lpstr>
      <vt:lpstr>Christian Prayer</vt:lpstr>
      <vt:lpstr>Christian Sacraments: Baptism</vt:lpstr>
      <vt:lpstr>Christian Sacraments:   Holy Communion, or the Eucharist</vt:lpstr>
      <vt:lpstr>The Virgin Mary</vt:lpstr>
      <vt:lpstr>Church Architecture</vt:lpstr>
      <vt:lpstr>An Early Depiction of Jesus</vt:lpstr>
      <vt:lpstr>Jesus as Good Shepherd</vt:lpstr>
      <vt:lpstr>The Cross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Kristin Gudmundson</cp:lastModifiedBy>
  <cp:revision>25</cp:revision>
  <dcterms:created xsi:type="dcterms:W3CDTF">2011-01-10T17:35:40Z</dcterms:created>
  <dcterms:modified xsi:type="dcterms:W3CDTF">2015-01-13T02:31:31Z</dcterms:modified>
</cp:coreProperties>
</file>