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20"/>
  </p:notesMasterIdLst>
  <p:sldIdLst>
    <p:sldId id="310" r:id="rId2"/>
    <p:sldId id="332" r:id="rId3"/>
    <p:sldId id="333"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Lst>
  <p:sldSz cx="9144000" cy="6858000" type="screen4x3"/>
  <p:notesSz cx="6858000" cy="9144000"/>
  <p:custDataLst>
    <p:tags r:id="rId21"/>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30027"/>
    <a:srgbClr val="0A5598"/>
    <a:srgbClr val="0000FF"/>
    <a:srgbClr val="008000"/>
    <a:srgbClr val="D60005"/>
    <a:srgbClr val="314BCD"/>
    <a:srgbClr val="FF0000"/>
    <a:srgbClr val="353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86425" autoAdjust="0"/>
  </p:normalViewPr>
  <p:slideViewPr>
    <p:cSldViewPr snapToGrid="0" snapToObjects="1">
      <p:cViewPr varScale="1">
        <p:scale>
          <a:sx n="117" d="100"/>
          <a:sy n="117" d="100"/>
        </p:scale>
        <p:origin x="84" y="102"/>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5/19/2015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5/19/2015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5/19/2015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420509"/>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C30027"/>
                </a:solidFill>
                <a:latin typeface="Arial" panose="020B0604020202020204" pitchFamily="34" charset="0"/>
                <a:cs typeface="Arial" panose="020B0604020202020204" pitchFamily="34" charset="0"/>
              </a:rPr>
              <a:t>“Before You Say ‘I Do’”</a:t>
            </a: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484–485)</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lnSpc>
                <a:spcPct val="110000"/>
              </a:lnSpc>
              <a:spcAft>
                <a:spcPts val="0"/>
              </a:spcAft>
            </a:pPr>
            <a:endParaRPr lang="en-US" sz="1800"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0200"/>
            <a:ext cx="8229600" cy="4525963"/>
          </a:xfrm>
        </p:spPr>
        <p:txBody>
          <a:bodyPr>
            <a:normAutofit/>
          </a:bodyPr>
          <a:lstStyle/>
          <a:p>
            <a:r>
              <a:rPr lang="en-US" sz="2400" dirty="0" smtClean="0">
                <a:latin typeface="Arial" pitchFamily="34" charset="0"/>
                <a:cs typeface="Arial" pitchFamily="34" charset="0"/>
              </a:rPr>
              <a:t>Marriage is a forever commitment and must be taken seriously.</a:t>
            </a:r>
          </a:p>
          <a:p>
            <a:r>
              <a:rPr lang="en-US" sz="2400" dirty="0" smtClean="0">
                <a:latin typeface="Arial" pitchFamily="34" charset="0"/>
                <a:cs typeface="Arial" pitchFamily="34" charset="0"/>
              </a:rPr>
              <a:t>Married couples are to remain faithful to their marriage vows.</a:t>
            </a:r>
          </a:p>
          <a:p>
            <a:r>
              <a:rPr lang="en-US" sz="2400" dirty="0" smtClean="0">
                <a:latin typeface="Arial" pitchFamily="34" charset="0"/>
                <a:cs typeface="Arial" pitchFamily="34" charset="0"/>
              </a:rPr>
              <a:t>Married couples are to accept children as gifts from God.</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20272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420509"/>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C30027"/>
                </a:solidFill>
                <a:latin typeface="Arial" panose="020B0604020202020204" pitchFamily="34" charset="0"/>
                <a:cs typeface="Arial" panose="020B0604020202020204" pitchFamily="34" charset="0"/>
              </a:rPr>
              <a:t>“Before You Say ‘I Do’”</a:t>
            </a: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484–485)</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lnSpc>
                <a:spcPct val="110000"/>
              </a:lnSpc>
              <a:spcAft>
                <a:spcPts val="0"/>
              </a:spcAft>
            </a:pPr>
            <a:endParaRPr lang="en-US" sz="1800"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457200" y="1469351"/>
            <a:ext cx="4038600" cy="4525963"/>
          </a:xfrm>
        </p:spPr>
        <p:txBody>
          <a:bodyPr>
            <a:normAutofit/>
          </a:bodyPr>
          <a:lstStyle/>
          <a:p>
            <a:pPr marL="0" indent="0">
              <a:buNone/>
            </a:pPr>
            <a:r>
              <a:rPr lang="en-US" sz="1700" b="1" dirty="0" smtClean="0">
                <a:latin typeface="Arial" panose="020B0604020202020204" pitchFamily="34" charset="0"/>
                <a:cs typeface="Arial" panose="020B0604020202020204" pitchFamily="34" charset="0"/>
              </a:rPr>
              <a:t>Activity: “Marriage Is for Life”</a:t>
            </a:r>
          </a:p>
          <a:p>
            <a:pPr marL="514350" indent="-514350">
              <a:buAutoNum type="arabicPeriod"/>
            </a:pPr>
            <a:r>
              <a:rPr lang="en-US" sz="1700" dirty="0" smtClean="0">
                <a:latin typeface="Arial" panose="020B0604020202020204" pitchFamily="34" charset="0"/>
                <a:cs typeface="Arial" panose="020B0604020202020204" pitchFamily="34" charset="0"/>
              </a:rPr>
              <a:t>Your teacher will arrange the class into pairs, giving each pair a Bible.</a:t>
            </a:r>
          </a:p>
          <a:p>
            <a:pPr marL="514350" indent="-514350">
              <a:buAutoNum type="arabicPeriod"/>
            </a:pPr>
            <a:r>
              <a:rPr lang="en-US" sz="1700" dirty="0" smtClean="0">
                <a:latin typeface="Arial" panose="020B0604020202020204" pitchFamily="34" charset="0"/>
                <a:cs typeface="Arial" panose="020B0604020202020204" pitchFamily="34" charset="0"/>
              </a:rPr>
              <a:t>Read and discuss Matthew</a:t>
            </a:r>
            <a:br>
              <a:rPr lang="en-US" sz="1700" dirty="0" smtClean="0">
                <a:latin typeface="Arial" panose="020B0604020202020204" pitchFamily="34" charset="0"/>
                <a:cs typeface="Arial" panose="020B0604020202020204" pitchFamily="34" charset="0"/>
              </a:rPr>
            </a:br>
            <a:r>
              <a:rPr lang="en-US" sz="1700" dirty="0" smtClean="0">
                <a:latin typeface="Arial" panose="020B0604020202020204" pitchFamily="34" charset="0"/>
                <a:cs typeface="Arial" panose="020B0604020202020204" pitchFamily="34" charset="0"/>
              </a:rPr>
              <a:t>19:3–12</a:t>
            </a:r>
            <a:r>
              <a:rPr lang="en-US" sz="1700" dirty="0" smtClean="0">
                <a:latin typeface="Arial" panose="020B0604020202020204" pitchFamily="34" charset="0"/>
                <a:cs typeface="Arial" panose="020B0604020202020204" pitchFamily="34" charset="0"/>
              </a:rPr>
              <a:t>, answering the following questions: </a:t>
            </a:r>
          </a:p>
          <a:p>
            <a:pPr marL="517525" indent="0">
              <a:buNone/>
            </a:pPr>
            <a:r>
              <a:rPr lang="en-US" sz="1700" b="1" dirty="0" smtClean="0">
                <a:latin typeface="Arial" panose="020B0604020202020204" pitchFamily="34" charset="0"/>
                <a:cs typeface="Arial" panose="020B0604020202020204" pitchFamily="34" charset="0"/>
              </a:rPr>
              <a:t>What is Jesus saying about marriage and divorce?</a:t>
            </a:r>
          </a:p>
          <a:p>
            <a:pPr marL="517525" indent="0">
              <a:buNone/>
            </a:pPr>
            <a:r>
              <a:rPr lang="en-US" sz="1700" b="1" dirty="0" smtClean="0">
                <a:latin typeface="Arial" panose="020B0604020202020204" pitchFamily="34" charset="0"/>
                <a:cs typeface="Arial" panose="020B0604020202020204" pitchFamily="34" charset="0"/>
              </a:rPr>
              <a:t>Is this the same view our modern world </a:t>
            </a:r>
            <a:r>
              <a:rPr lang="en-US" sz="1700" b="1" dirty="0" smtClean="0">
                <a:latin typeface="Arial" panose="020B0604020202020204" pitchFamily="34" charset="0"/>
                <a:cs typeface="Arial" panose="020B0604020202020204" pitchFamily="34" charset="0"/>
              </a:rPr>
              <a:t>has </a:t>
            </a:r>
            <a:r>
              <a:rPr lang="en-US" sz="1700" b="1" dirty="0" smtClean="0">
                <a:latin typeface="Arial" panose="020B0604020202020204" pitchFamily="34" charset="0"/>
                <a:cs typeface="Arial" panose="020B0604020202020204" pitchFamily="34" charset="0"/>
              </a:rPr>
              <a:t>of marriage and divorce? Why or why not?</a:t>
            </a:r>
          </a:p>
          <a:p>
            <a:pPr marL="517525" indent="0">
              <a:buNone/>
            </a:pPr>
            <a:r>
              <a:rPr lang="en-US" sz="1700" b="1" dirty="0" smtClean="0">
                <a:latin typeface="Arial" panose="020B0604020202020204" pitchFamily="34" charset="0"/>
                <a:cs typeface="Arial" panose="020B0604020202020204" pitchFamily="34" charset="0"/>
              </a:rPr>
              <a:t>Do you think married life is harder, easier, or about the same today as it was in Jesus’ time? Why?</a:t>
            </a:r>
            <a:endParaRPr lang="en-US" sz="1700" dirty="0" smtClean="0">
              <a:latin typeface="Arial" panose="020B0604020202020204" pitchFamily="34" charset="0"/>
              <a:cs typeface="Arial" panose="020B0604020202020204" pitchFamily="34" charset="0"/>
            </a:endParaRPr>
          </a:p>
          <a:p>
            <a:endParaRPr lang="en-US" sz="1700" dirty="0"/>
          </a:p>
        </p:txBody>
      </p:sp>
      <p:sp>
        <p:nvSpPr>
          <p:cNvPr id="6" name="Rectangle 5"/>
          <p:cNvSpPr/>
          <p:nvPr/>
        </p:nvSpPr>
        <p:spPr>
          <a:xfrm>
            <a:off x="7717006" y="4428214"/>
            <a:ext cx="1426994" cy="200055"/>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hidesy/www.istockphoto.com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7" name="Picture 6" descr="S7-iStock_000016369624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9092" y="1550011"/>
            <a:ext cx="4334908" cy="2889938"/>
          </a:xfrm>
          <a:prstGeom prst="rect">
            <a:avLst/>
          </a:prstGeom>
        </p:spPr>
      </p:pic>
    </p:spTree>
    <p:extLst>
      <p:ext uri="{BB962C8B-B14F-4D97-AF65-F5344CB8AC3E}">
        <p14:creationId xmlns:p14="http://schemas.microsoft.com/office/powerpoint/2010/main" val="3964605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8-iStock_000054447178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34" y="2119394"/>
            <a:ext cx="4908890" cy="2892982"/>
          </a:xfrm>
          <a:prstGeom prst="rect">
            <a:avLst/>
          </a:prstGeom>
        </p:spPr>
      </p:pic>
      <p:sp>
        <p:nvSpPr>
          <p:cNvPr id="4" name="Title 1"/>
          <p:cNvSpPr txBox="1">
            <a:spLocks/>
          </p:cNvSpPr>
          <p:nvPr/>
        </p:nvSpPr>
        <p:spPr>
          <a:xfrm>
            <a:off x="773724" y="260282"/>
            <a:ext cx="7676678"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800" b="1" dirty="0" smtClean="0">
                <a:solidFill>
                  <a:srgbClr val="0A5598"/>
                </a:solidFill>
                <a:latin typeface="Arial" panose="020B0604020202020204" pitchFamily="34" charset="0"/>
                <a:cs typeface="Arial" panose="020B0604020202020204" pitchFamily="34" charset="0"/>
              </a:rPr>
              <a:t>“The Ninth Commandment: Keeping Your Heart Clean”</a:t>
            </a:r>
          </a:p>
          <a:p>
            <a:pPr fontAlgn="auto">
              <a:spcAft>
                <a:spcPts val="0"/>
              </a:spcAft>
            </a:pPr>
            <a:r>
              <a:rPr lang="en-US" sz="2000" b="1" dirty="0">
                <a:solidFill>
                  <a:schemeClr val="tx1">
                    <a:lumMod val="50000"/>
                    <a:lumOff val="50000"/>
                  </a:schemeClr>
                </a:solidFill>
                <a:latin typeface="Arial" panose="020B0604020202020204" pitchFamily="34" charset="0"/>
                <a:cs typeface="Arial" panose="020B0604020202020204" pitchFamily="34" charset="0"/>
              </a:rPr>
              <a:t>(</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2000" b="1" dirty="0">
                <a:solidFill>
                  <a:schemeClr val="tx1">
                    <a:lumMod val="50000"/>
                    <a:lumOff val="50000"/>
                  </a:schemeClr>
                </a:solidFill>
                <a:latin typeface="Arial" panose="020B0604020202020204" pitchFamily="34" charset="0"/>
                <a:cs typeface="Arial" panose="020B0604020202020204" pitchFamily="34" charset="0"/>
              </a:rPr>
              <a:t>pages </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486–489)</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a:p>
            <a:pPr fontAlgn="auto">
              <a:spcAft>
                <a:spcPts val="0"/>
              </a:spcAft>
            </a:pPr>
            <a:endParaRPr lang="en-US" sz="4000" dirty="0">
              <a:latin typeface="Arial" panose="020B0604020202020204" pitchFamily="34" charset="0"/>
              <a:cs typeface="Arial" panose="020B0604020202020204" pitchFamily="34" charset="0"/>
            </a:endParaRPr>
          </a:p>
        </p:txBody>
      </p:sp>
      <p:sp>
        <p:nvSpPr>
          <p:cNvPr id="5" name="Rectangle 4"/>
          <p:cNvSpPr/>
          <p:nvPr/>
        </p:nvSpPr>
        <p:spPr>
          <a:xfrm>
            <a:off x="4288295" y="2539580"/>
            <a:ext cx="3941305" cy="1782026"/>
          </a:xfrm>
          <a:prstGeom prst="rect">
            <a:avLst/>
          </a:prstGeom>
        </p:spPr>
        <p:txBody>
          <a:bodyPr wrap="square">
            <a:spAutoFit/>
          </a:bodyPr>
          <a:lstStyle/>
          <a:p>
            <a:pPr marL="0" marR="0">
              <a:lnSpc>
                <a:spcPct val="115000"/>
              </a:lnSpc>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The </a:t>
            </a:r>
            <a:r>
              <a:rPr lang="en-US" dirty="0">
                <a:solidFill>
                  <a:srgbClr val="000000"/>
                </a:solidFill>
                <a:latin typeface="Arial" panose="020B0604020202020204" pitchFamily="34" charset="0"/>
                <a:ea typeface="Times New Roman" panose="02020603050405020304" pitchFamily="18" charset="0"/>
                <a:cs typeface="TimesNewRomanPSMT"/>
              </a:rPr>
              <a:t>Ninth Commandment acknowledges our concupiscence and </a:t>
            </a:r>
            <a:r>
              <a:rPr lang="en-US" dirty="0" smtClean="0">
                <a:solidFill>
                  <a:srgbClr val="000000"/>
                </a:solidFill>
                <a:latin typeface="Arial" panose="020B0604020202020204" pitchFamily="34" charset="0"/>
                <a:ea typeface="Times New Roman" panose="02020603050405020304" pitchFamily="18" charset="0"/>
                <a:cs typeface="TimesNewRomanPSMT"/>
              </a:rPr>
              <a:t>calls</a:t>
            </a:r>
            <a:br>
              <a:rPr lang="en-US" dirty="0" smtClean="0">
                <a:solidFill>
                  <a:srgbClr val="000000"/>
                </a:solidFill>
                <a:latin typeface="Arial" panose="020B0604020202020204" pitchFamily="34" charset="0"/>
                <a:ea typeface="Times New Roman" panose="02020603050405020304" pitchFamily="18" charset="0"/>
                <a:cs typeface="TimesNewRomanPSMT"/>
              </a:rPr>
            </a:br>
            <a:r>
              <a:rPr lang="en-US" dirty="0" smtClean="0">
                <a:solidFill>
                  <a:srgbClr val="000000"/>
                </a:solidFill>
                <a:latin typeface="Arial" panose="020B0604020202020204" pitchFamily="34" charset="0"/>
                <a:ea typeface="Times New Roman" panose="02020603050405020304" pitchFamily="18" charset="0"/>
                <a:cs typeface="TimesNewRomanPSMT"/>
              </a:rPr>
              <a:t>us </a:t>
            </a:r>
            <a:r>
              <a:rPr lang="en-US" dirty="0">
                <a:solidFill>
                  <a:srgbClr val="000000"/>
                </a:solidFill>
                <a:latin typeface="Arial" panose="020B0604020202020204" pitchFamily="34" charset="0"/>
                <a:ea typeface="Times New Roman" panose="02020603050405020304" pitchFamily="18" charset="0"/>
                <a:cs typeface="TimesNewRomanPSMT"/>
              </a:rPr>
              <a:t>to purity of heart.</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6" name="Rectangle 5"/>
          <p:cNvSpPr/>
          <p:nvPr/>
        </p:nvSpPr>
        <p:spPr>
          <a:xfrm>
            <a:off x="773724" y="4993851"/>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Luckeyman/www.istockphoto.com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294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944474"/>
            <a:ext cx="8229600" cy="4525963"/>
          </a:xfrm>
        </p:spPr>
        <p:txBody>
          <a:bodyPr>
            <a:noAutofit/>
          </a:bodyPr>
          <a:lstStyle/>
          <a:p>
            <a:r>
              <a:rPr lang="en-US" sz="1700" dirty="0" smtClean="0">
                <a:latin typeface="Arial" panose="020B0604020202020204" pitchFamily="34" charset="0"/>
                <a:cs typeface="Arial" panose="020B0604020202020204" pitchFamily="34" charset="0"/>
              </a:rPr>
              <a:t>The Ninth Commandment guides us to purity of heart, keeping our desires “in bounds” and working against </a:t>
            </a:r>
            <a:r>
              <a:rPr lang="en-US" sz="1700" b="1" dirty="0" smtClean="0">
                <a:latin typeface="Arial" panose="020B0604020202020204" pitchFamily="34" charset="0"/>
                <a:cs typeface="Arial" panose="020B0604020202020204" pitchFamily="34" charset="0"/>
              </a:rPr>
              <a:t>concupiscence,</a:t>
            </a:r>
            <a:r>
              <a:rPr lang="en-US" sz="1700" dirty="0" smtClean="0">
                <a:latin typeface="Arial" panose="020B0604020202020204" pitchFamily="34" charset="0"/>
                <a:cs typeface="Arial" panose="020B0604020202020204" pitchFamily="34" charset="0"/>
              </a:rPr>
              <a:t> or the tendency to sin as a result of Original Sin.</a:t>
            </a:r>
          </a:p>
          <a:p>
            <a:r>
              <a:rPr lang="en-US" sz="1700" dirty="0" smtClean="0">
                <a:latin typeface="Arial" panose="020B0604020202020204" pitchFamily="34" charset="0"/>
                <a:cs typeface="Arial" panose="020B0604020202020204" pitchFamily="34" charset="0"/>
              </a:rPr>
              <a:t>The Holy Spirit gives us the gift of </a:t>
            </a:r>
            <a:r>
              <a:rPr lang="en-US" sz="1700" b="1" dirty="0" smtClean="0">
                <a:latin typeface="Arial" panose="020B0604020202020204" pitchFamily="34" charset="0"/>
                <a:cs typeface="Arial" panose="020B0604020202020204" pitchFamily="34" charset="0"/>
              </a:rPr>
              <a:t>temperance</a:t>
            </a:r>
            <a:r>
              <a:rPr lang="en-US" sz="1700" dirty="0" smtClean="0">
                <a:latin typeface="Arial" panose="020B0604020202020204" pitchFamily="34" charset="0"/>
                <a:cs typeface="Arial" panose="020B0604020202020204" pitchFamily="34" charset="0"/>
              </a:rPr>
              <a:t> to fight concupiscence.</a:t>
            </a:r>
          </a:p>
          <a:p>
            <a:r>
              <a:rPr lang="en-US" sz="1700" b="1" dirty="0" smtClean="0">
                <a:latin typeface="Arial" panose="020B0604020202020204" pitchFamily="34" charset="0"/>
                <a:cs typeface="Arial" panose="020B0604020202020204" pitchFamily="34" charset="0"/>
              </a:rPr>
              <a:t>Purity of heart </a:t>
            </a:r>
            <a:r>
              <a:rPr lang="en-US" sz="1700" dirty="0" smtClean="0">
                <a:latin typeface="Arial" panose="020B0604020202020204" pitchFamily="34" charset="0"/>
                <a:cs typeface="Arial" panose="020B0604020202020204" pitchFamily="34" charset="0"/>
              </a:rPr>
              <a:t>keeps us honest and helps us see things from God’s perspective. With purity of heart, we see our body and the bodies of others as God’s creation and a dwelling place of the Holy Spirit. We don’t blindly follow the crowd but think through our decisions with patience and discipline, including “what not to wear” (or modesty in dress) and “how not to act” (or modesty in words and deeds).</a:t>
            </a:r>
          </a:p>
          <a:p>
            <a:r>
              <a:rPr lang="en-US" sz="1700" dirty="0" smtClean="0">
                <a:latin typeface="Arial" panose="020B0604020202020204" pitchFamily="34" charset="0"/>
                <a:cs typeface="Arial" panose="020B0604020202020204" pitchFamily="34" charset="0"/>
              </a:rPr>
              <a:t>Purity of heart is a grace from God to which we can open ourselves.</a:t>
            </a:r>
          </a:p>
          <a:p>
            <a:r>
              <a:rPr lang="en-US" sz="1700" dirty="0" smtClean="0">
                <a:latin typeface="Arial" panose="020B0604020202020204" pitchFamily="34" charset="0"/>
                <a:cs typeface="Arial" panose="020B0604020202020204" pitchFamily="34" charset="0"/>
              </a:rPr>
              <a:t>We gain purity of heart through prayer and receiving the Sacraments, especially the Eucharist and </a:t>
            </a:r>
            <a:r>
              <a:rPr lang="en-US" sz="1700" dirty="0" smtClean="0">
                <a:latin typeface="Arial" panose="020B0604020202020204" pitchFamily="34" charset="0"/>
                <a:cs typeface="Arial" panose="020B0604020202020204" pitchFamily="34" charset="0"/>
              </a:rPr>
              <a:t>Penance </a:t>
            </a:r>
            <a:r>
              <a:rPr lang="en-US" sz="1700" dirty="0" smtClean="0">
                <a:latin typeface="Arial" panose="020B0604020202020204" pitchFamily="34" charset="0"/>
                <a:cs typeface="Arial" panose="020B0604020202020204" pitchFamily="34" charset="0"/>
              </a:rPr>
              <a:t>and Reconciliation.</a:t>
            </a:r>
            <a:endParaRPr lang="en-US" sz="1700" dirty="0">
              <a:latin typeface="Arial" panose="020B0604020202020204" pitchFamily="34" charset="0"/>
              <a:cs typeface="Arial" panose="020B0604020202020204" pitchFamily="34" charset="0"/>
            </a:endParaRPr>
          </a:p>
        </p:txBody>
      </p:sp>
      <p:sp>
        <p:nvSpPr>
          <p:cNvPr id="6" name="Title 1"/>
          <p:cNvSpPr txBox="1">
            <a:spLocks/>
          </p:cNvSpPr>
          <p:nvPr/>
        </p:nvSpPr>
        <p:spPr>
          <a:xfrm>
            <a:off x="773724" y="260282"/>
            <a:ext cx="7676678"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800" b="1" dirty="0" smtClean="0">
                <a:solidFill>
                  <a:srgbClr val="0A5598"/>
                </a:solidFill>
                <a:latin typeface="Arial" panose="020B0604020202020204" pitchFamily="34" charset="0"/>
                <a:cs typeface="Arial" panose="020B0604020202020204" pitchFamily="34" charset="0"/>
              </a:rPr>
              <a:t>“The Ninth Commandment: Keeping Your Heart Clean”</a:t>
            </a:r>
          </a:p>
          <a:p>
            <a:pPr fontAlgn="auto">
              <a:spcAft>
                <a:spcPts val="0"/>
              </a:spcAft>
            </a:pPr>
            <a:r>
              <a:rPr lang="en-US" sz="2000" b="1" dirty="0">
                <a:solidFill>
                  <a:schemeClr val="tx1">
                    <a:lumMod val="50000"/>
                    <a:lumOff val="50000"/>
                  </a:schemeClr>
                </a:solidFill>
                <a:latin typeface="Arial" panose="020B0604020202020204" pitchFamily="34" charset="0"/>
                <a:cs typeface="Arial" panose="020B0604020202020204" pitchFamily="34" charset="0"/>
              </a:rPr>
              <a:t>(</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2000" b="1" dirty="0">
                <a:solidFill>
                  <a:schemeClr val="tx1">
                    <a:lumMod val="50000"/>
                    <a:lumOff val="50000"/>
                  </a:schemeClr>
                </a:solidFill>
                <a:latin typeface="Arial" panose="020B0604020202020204" pitchFamily="34" charset="0"/>
                <a:cs typeface="Arial" panose="020B0604020202020204" pitchFamily="34" charset="0"/>
              </a:rPr>
              <a:t>pages </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486–489)</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a:p>
            <a:pPr fontAlgn="auto">
              <a:spcAft>
                <a:spcPts val="0"/>
              </a:spcAft>
            </a:pP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3925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73724" y="260282"/>
            <a:ext cx="7676678"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800" b="1" dirty="0" smtClean="0">
                <a:solidFill>
                  <a:srgbClr val="0A5598"/>
                </a:solidFill>
                <a:latin typeface="Arial" panose="020B0604020202020204" pitchFamily="34" charset="0"/>
                <a:cs typeface="Arial" panose="020B0604020202020204" pitchFamily="34" charset="0"/>
              </a:rPr>
              <a:t>“The Ninth Commandment: Keeping Your Heart Clean”</a:t>
            </a:r>
          </a:p>
          <a:p>
            <a:pPr fontAlgn="auto">
              <a:spcAft>
                <a:spcPts val="0"/>
              </a:spcAft>
            </a:pPr>
            <a:r>
              <a:rPr lang="en-US" sz="2000" b="1" dirty="0">
                <a:solidFill>
                  <a:schemeClr val="tx1">
                    <a:lumMod val="50000"/>
                    <a:lumOff val="50000"/>
                  </a:schemeClr>
                </a:solidFill>
                <a:latin typeface="Arial" panose="020B0604020202020204" pitchFamily="34" charset="0"/>
                <a:cs typeface="Arial" panose="020B0604020202020204" pitchFamily="34" charset="0"/>
              </a:rPr>
              <a:t>(</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2000" b="1" dirty="0">
                <a:solidFill>
                  <a:schemeClr val="tx1">
                    <a:lumMod val="50000"/>
                    <a:lumOff val="50000"/>
                  </a:schemeClr>
                </a:solidFill>
                <a:latin typeface="Arial" panose="020B0604020202020204" pitchFamily="34" charset="0"/>
                <a:cs typeface="Arial" panose="020B0604020202020204" pitchFamily="34" charset="0"/>
              </a:rPr>
              <a:t>pages </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486–489)</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a:p>
            <a:pPr fontAlgn="auto">
              <a:spcAft>
                <a:spcPts val="0"/>
              </a:spcAft>
            </a:pPr>
            <a:endParaRPr lang="en-US" sz="4000" dirty="0">
              <a:latin typeface="Arial" panose="020B0604020202020204" pitchFamily="34" charset="0"/>
              <a:cs typeface="Arial" panose="020B0604020202020204" pitchFamily="34" charset="0"/>
            </a:endParaRPr>
          </a:p>
        </p:txBody>
      </p:sp>
      <p:sp>
        <p:nvSpPr>
          <p:cNvPr id="6" name="Rectangle 5"/>
          <p:cNvSpPr/>
          <p:nvPr/>
        </p:nvSpPr>
        <p:spPr>
          <a:xfrm>
            <a:off x="217357" y="2013494"/>
            <a:ext cx="4572000" cy="4062651"/>
          </a:xfrm>
          <a:prstGeom prst="rect">
            <a:avLst/>
          </a:prstGeom>
        </p:spPr>
        <p:txBody>
          <a:bodyPr wrap="square">
            <a:spAutoFit/>
          </a:bodyPr>
          <a:lstStyle/>
          <a:p>
            <a:pPr marL="228600" indent="-228600"/>
            <a:r>
              <a:rPr lang="en-US" sz="1600" b="1" dirty="0" smtClean="0">
                <a:latin typeface="Arial" panose="020B0604020202020204" pitchFamily="34" charset="0"/>
                <a:ea typeface="Times New Roman" panose="02020603050405020304" pitchFamily="18" charset="0"/>
                <a:cs typeface="Times New Roman" panose="02020603050405020304" pitchFamily="18" charset="0"/>
              </a:rPr>
              <a:t>Activity: “Crossword Creation”</a:t>
            </a:r>
          </a:p>
          <a:p>
            <a:pPr marL="228600" indent="-228600">
              <a:buFont typeface="+mj-lt"/>
              <a:buAutoNum type="arabicPeriod"/>
            </a:pPr>
            <a:r>
              <a:rPr lang="en-US" sz="1600" dirty="0" smtClean="0">
                <a:latin typeface="Arial" panose="020B0604020202020204" pitchFamily="34" charset="0"/>
                <a:ea typeface="Times New Roman" panose="02020603050405020304" pitchFamily="18" charset="0"/>
                <a:cs typeface="Times New Roman" panose="02020603050405020304" pitchFamily="18" charset="0"/>
              </a:rPr>
              <a:t>Review important </a:t>
            </a:r>
            <a:r>
              <a:rPr lang="en-US" sz="1600" dirty="0">
                <a:latin typeface="Arial" panose="020B0604020202020204" pitchFamily="34" charset="0"/>
                <a:ea typeface="Times New Roman" panose="02020603050405020304" pitchFamily="18" charset="0"/>
                <a:cs typeface="Times New Roman" panose="02020603050405020304" pitchFamily="18" charset="0"/>
              </a:rPr>
              <a:t>words from </a:t>
            </a:r>
            <a:r>
              <a:rPr lang="en-US" sz="1600" dirty="0" smtClean="0">
                <a:latin typeface="Arial" panose="020B0604020202020204" pitchFamily="34" charset="0"/>
                <a:ea typeface="Times New Roman" panose="02020603050405020304" pitchFamily="18" charset="0"/>
                <a:cs typeface="Times New Roman" panose="02020603050405020304" pitchFamily="18" charset="0"/>
              </a:rPr>
              <a:t>chapter 44. This includes </a:t>
            </a:r>
            <a:r>
              <a:rPr lang="en-US" sz="1600" dirty="0">
                <a:latin typeface="Arial" panose="020B0604020202020204" pitchFamily="34" charset="0"/>
                <a:ea typeface="Times New Roman" panose="02020603050405020304" pitchFamily="18" charset="0"/>
                <a:cs typeface="Times New Roman" panose="02020603050405020304" pitchFamily="18" charset="0"/>
              </a:rPr>
              <a:t>the </a:t>
            </a:r>
            <a:r>
              <a:rPr lang="en-US" sz="1600" dirty="0" smtClean="0">
                <a:latin typeface="Arial" panose="020B0604020202020204" pitchFamily="34" charset="0"/>
                <a:ea typeface="Times New Roman" panose="02020603050405020304" pitchFamily="18" charset="0"/>
                <a:cs typeface="Times New Roman" panose="02020603050405020304" pitchFamily="18" charset="0"/>
              </a:rPr>
              <a:t>Key Words </a:t>
            </a:r>
            <a:r>
              <a:rPr lang="en-US" sz="1600" dirty="0">
                <a:latin typeface="Arial" panose="020B0604020202020204" pitchFamily="34" charset="0"/>
                <a:ea typeface="Times New Roman" panose="02020603050405020304" pitchFamily="18" charset="0"/>
                <a:cs typeface="Times New Roman" panose="02020603050405020304" pitchFamily="18" charset="0"/>
              </a:rPr>
              <a:t>from page 478 in the Handbook as well as a few </a:t>
            </a:r>
            <a:r>
              <a:rPr lang="en-US" sz="1600" dirty="0" smtClean="0">
                <a:latin typeface="Arial" panose="020B0604020202020204" pitchFamily="34" charset="0"/>
                <a:ea typeface="Times New Roman" panose="02020603050405020304" pitchFamily="18" charset="0"/>
                <a:cs typeface="Times New Roman" panose="02020603050405020304" pitchFamily="18" charset="0"/>
              </a:rPr>
              <a:t>others:</a:t>
            </a:r>
          </a:p>
          <a:p>
            <a:pPr lvl="1"/>
            <a:r>
              <a:rPr lang="en-US" sz="1600" b="1" dirty="0" smtClean="0">
                <a:latin typeface="Arial" panose="020B0604020202020204" pitchFamily="34" charset="0"/>
                <a:ea typeface="Times New Roman" panose="02020603050405020304" pitchFamily="18" charset="0"/>
                <a:cs typeface="Times New Roman" panose="02020603050405020304" pitchFamily="18" charset="0"/>
              </a:rPr>
              <a:t>s</a:t>
            </a:r>
            <a:r>
              <a:rPr lang="en-US" sz="1600" b="1" dirty="0" smtClean="0">
                <a:effectLst/>
                <a:latin typeface="Arial" panose="020B0604020202020204" pitchFamily="34" charset="0"/>
                <a:ea typeface="Times New Roman" panose="02020603050405020304" pitchFamily="18" charset="0"/>
                <a:cs typeface="Times New Roman" panose="02020603050405020304" pitchFamily="18" charset="0"/>
              </a:rPr>
              <a:t>exuality, chastity, adultery, fornication, masturbation, pornography, homosexuality, concupiscence, temperance, purity of heart, modesty, patience</a:t>
            </a:r>
          </a:p>
          <a:p>
            <a:pPr marL="233363" indent="-233363"/>
            <a:r>
              <a:rPr lang="en-US" sz="1600" dirty="0" smtClean="0">
                <a:latin typeface="Arial" panose="020B0604020202020204" pitchFamily="34" charset="0"/>
                <a:ea typeface="Times New Roman" panose="02020603050405020304" pitchFamily="18" charset="0"/>
                <a:cs typeface="Times New Roman" panose="02020603050405020304" pitchFamily="18" charset="0"/>
              </a:rPr>
              <a:t>2. Your teacher will arrange you into groups of two or three.</a:t>
            </a:r>
          </a:p>
          <a:p>
            <a:pPr marL="233363" indent="-233363"/>
            <a:r>
              <a:rPr lang="en-US" sz="1600" dirty="0" smtClean="0">
                <a:latin typeface="Arial" panose="020B0604020202020204" pitchFamily="34" charset="0"/>
                <a:ea typeface="Times New Roman" panose="02020603050405020304" pitchFamily="18" charset="0"/>
                <a:cs typeface="Times New Roman" panose="02020603050405020304" pitchFamily="18" charset="0"/>
              </a:rPr>
              <a:t>3. Using graph paper and the important words, make a crossword puzzle—with definitions of the words as clues. Make an answer key as well.</a:t>
            </a:r>
          </a:p>
          <a:p>
            <a:pPr algn="ct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Picture 6" descr="S9-iStock_000000842500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9920" y="2013703"/>
            <a:ext cx="3859492" cy="2572994"/>
          </a:xfrm>
          <a:prstGeom prst="rect">
            <a:avLst/>
          </a:prstGeom>
        </p:spPr>
      </p:pic>
      <p:sp>
        <p:nvSpPr>
          <p:cNvPr id="8" name="Rectangle 7"/>
          <p:cNvSpPr/>
          <p:nvPr/>
        </p:nvSpPr>
        <p:spPr>
          <a:xfrm>
            <a:off x="7362268" y="4582011"/>
            <a:ext cx="1507144" cy="200055"/>
          </a:xfrm>
          <a:prstGeom prst="rect">
            <a:avLst/>
          </a:prstGeom>
        </p:spPr>
        <p:txBody>
          <a:bodyPr wrap="none">
            <a:spAutoFit/>
          </a:bodyPr>
          <a:lstStyle/>
          <a:p>
            <a:pPr algn="r"/>
            <a:r>
              <a:rPr lang="en-US" sz="700" dirty="0" smtClean="0">
                <a:solidFill>
                  <a:srgbClr val="A6A6A6"/>
                </a:solidFill>
                <a:latin typeface="Arial" panose="020B0604020202020204" pitchFamily="34" charset="0"/>
                <a:cs typeface="Arial" panose="020B0604020202020204" pitchFamily="34" charset="0"/>
              </a:rPr>
              <a:t>© blackred/www.istockphoto.com</a:t>
            </a:r>
            <a:endParaRPr lang="en-US" sz="700" dirty="0">
              <a:solidFill>
                <a:srgbClr val="A6A6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6329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3724" y="174476"/>
            <a:ext cx="7676678"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08000"/>
                </a:solidFill>
                <a:latin typeface="Arial" panose="020B0604020202020204" pitchFamily="34" charset="0"/>
                <a:cs typeface="Arial" panose="020B0604020202020204" pitchFamily="34" charset="0"/>
              </a:rPr>
              <a:t>Let’s Review!</a:t>
            </a:r>
          </a:p>
          <a:p>
            <a:pPr fontAlgn="auto">
              <a:lnSpc>
                <a:spcPct val="110000"/>
              </a:lnSpc>
              <a:spcAft>
                <a:spcPts val="0"/>
              </a:spcAft>
            </a:pP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483–489)</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lnSpc>
                <a:spcPct val="110000"/>
              </a:lnSpc>
              <a:spcAft>
                <a:spcPts val="0"/>
              </a:spcAft>
            </a:pPr>
            <a:endParaRPr lang="en-US" sz="4000" dirty="0">
              <a:latin typeface="Arial" panose="020B0604020202020204" pitchFamily="34" charset="0"/>
              <a:cs typeface="Arial" panose="020B0604020202020204" pitchFamily="34" charset="0"/>
            </a:endParaRPr>
          </a:p>
        </p:txBody>
      </p:sp>
      <p:sp>
        <p:nvSpPr>
          <p:cNvPr id="5" name="Rectangle 4"/>
          <p:cNvSpPr/>
          <p:nvPr/>
        </p:nvSpPr>
        <p:spPr>
          <a:xfrm>
            <a:off x="382249" y="2128635"/>
            <a:ext cx="4572000" cy="1083374"/>
          </a:xfrm>
          <a:prstGeom prst="rect">
            <a:avLst/>
          </a:prstGeom>
        </p:spPr>
        <p:txBody>
          <a:bodyPr>
            <a:spAutoFit/>
          </a:bodyPr>
          <a:lstStyle/>
          <a:p>
            <a:pPr marL="0" marR="0" algn="ctr">
              <a:lnSpc>
                <a:spcPct val="115000"/>
              </a:lnSpc>
              <a:spcBef>
                <a:spcPts val="0"/>
              </a:spcBef>
              <a:spcAft>
                <a:spcPts val="0"/>
              </a:spcAft>
            </a:pPr>
            <a:r>
              <a:rPr lang="en-US" sz="2800" dirty="0" smtClean="0">
                <a:solidFill>
                  <a:srgbClr val="000000"/>
                </a:solidFill>
                <a:latin typeface="Arial" panose="020B0604020202020204" pitchFamily="34" charset="0"/>
                <a:ea typeface="Times New Roman" panose="02020603050405020304" pitchFamily="18" charset="0"/>
                <a:cs typeface="TimesNewRomanPSMT"/>
              </a:rPr>
              <a:t>Review what you have learned in this </a:t>
            </a:r>
            <a:r>
              <a:rPr lang="en-US" sz="2800" dirty="0">
                <a:solidFill>
                  <a:srgbClr val="000000"/>
                </a:solidFill>
                <a:latin typeface="Arial" panose="020B0604020202020204" pitchFamily="34" charset="0"/>
                <a:ea typeface="Times New Roman" panose="02020603050405020304" pitchFamily="18" charset="0"/>
                <a:cs typeface="TimesNewRomanPSMT"/>
              </a:rPr>
              <a:t>chapter.</a:t>
            </a:r>
            <a:endParaRPr lang="en-US" sz="2800" dirty="0">
              <a:solidFill>
                <a:srgbClr val="000000"/>
              </a:solidFill>
              <a:effectLst/>
              <a:latin typeface="Arial" panose="020B0604020202020204" pitchFamily="34" charset="0"/>
              <a:ea typeface="Times New Roman" panose="02020603050405020304" pitchFamily="18" charset="0"/>
              <a:cs typeface="TimesNewRomanPSMT"/>
            </a:endParaRPr>
          </a:p>
        </p:txBody>
      </p:sp>
      <p:pic>
        <p:nvPicPr>
          <p:cNvPr id="7" name="Picture 6" descr="S10-14361109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5167" y="1317476"/>
            <a:ext cx="3976720" cy="3976720"/>
          </a:xfrm>
          <a:prstGeom prst="rect">
            <a:avLst/>
          </a:prstGeom>
        </p:spPr>
      </p:pic>
      <p:sp>
        <p:nvSpPr>
          <p:cNvPr id="6" name="Rectangle 5"/>
          <p:cNvSpPr/>
          <p:nvPr/>
        </p:nvSpPr>
        <p:spPr>
          <a:xfrm>
            <a:off x="5924343" y="5356962"/>
            <a:ext cx="1585690" cy="200055"/>
          </a:xfrm>
          <a:prstGeom prst="rect">
            <a:avLst/>
          </a:prstGeom>
        </p:spPr>
        <p:txBody>
          <a:bodyPr wrap="none">
            <a:spAutoFit/>
          </a:bodyPr>
          <a:lstStyle/>
          <a:p>
            <a:pPr algn="ctr"/>
            <a:r>
              <a:rPr lang="en-US" sz="700" dirty="0" smtClean="0">
                <a:solidFill>
                  <a:schemeClr val="bg1">
                    <a:lumMod val="65000"/>
                  </a:schemeClr>
                </a:solidFill>
                <a:latin typeface="Arial" panose="020B0604020202020204" pitchFamily="34" charset="0"/>
                <a:cs typeface="Arial" panose="020B0604020202020204" pitchFamily="34" charset="0"/>
              </a:rPr>
              <a:t>© iQoncept/www.shutterstock.com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1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3724" y="174476"/>
            <a:ext cx="7676678"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08000"/>
                </a:solidFill>
                <a:latin typeface="Arial" panose="020B0604020202020204" pitchFamily="34" charset="0"/>
                <a:cs typeface="Arial" panose="020B0604020202020204" pitchFamily="34" charset="0"/>
              </a:rPr>
              <a:t>Let’s Review!</a:t>
            </a:r>
            <a:endParaRPr lang="en-US" sz="4200" b="1" dirty="0" smtClean="0">
              <a:solidFill>
                <a:srgbClr val="008000"/>
              </a:solidFill>
              <a:latin typeface="Arial" panose="020B0604020202020204" pitchFamily="34" charset="0"/>
              <a:cs typeface="Arial" panose="020B0604020202020204" pitchFamily="34" charset="0"/>
            </a:endParaRP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483–489)</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lnSpc>
                <a:spcPct val="110000"/>
              </a:lnSpc>
              <a:spcAft>
                <a:spcPts val="0"/>
              </a:spcAft>
            </a:pPr>
            <a:endParaRPr lang="en-US" sz="4000"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0200"/>
            <a:ext cx="8229600" cy="4525963"/>
          </a:xfrm>
        </p:spPr>
        <p:txBody>
          <a:bodyPr>
            <a:normAutofit/>
          </a:bodyPr>
          <a:lstStyle/>
          <a:p>
            <a:r>
              <a:rPr lang="en-US" sz="2400" dirty="0" smtClean="0">
                <a:latin typeface="Arial" pitchFamily="34" charset="0"/>
                <a:cs typeface="Arial" pitchFamily="34" charset="0"/>
              </a:rPr>
              <a:t>We are all children of God.</a:t>
            </a:r>
          </a:p>
          <a:p>
            <a:r>
              <a:rPr lang="en-US" sz="2400" dirty="0" smtClean="0">
                <a:latin typeface="Arial" pitchFamily="34" charset="0"/>
                <a:cs typeface="Arial" pitchFamily="34" charset="0"/>
              </a:rPr>
              <a:t>Marriage is a lifelong commitment.</a:t>
            </a:r>
          </a:p>
          <a:p>
            <a:r>
              <a:rPr lang="en-US" sz="2400" dirty="0" smtClean="0">
                <a:latin typeface="Arial" pitchFamily="34" charset="0"/>
                <a:cs typeface="Arial" pitchFamily="34" charset="0"/>
              </a:rPr>
              <a:t>The Ninth Commitment acknowledges our concupiscence and calls us to purity of heart.</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065061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3724" y="174476"/>
            <a:ext cx="7676678"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008000"/>
                </a:solidFill>
                <a:latin typeface="Arial" panose="020B0604020202020204" pitchFamily="34" charset="0"/>
                <a:cs typeface="Arial" panose="020B0604020202020204" pitchFamily="34" charset="0"/>
              </a:rPr>
              <a:t>Let’s Review!</a:t>
            </a:r>
            <a:endParaRPr lang="en-US" sz="4200" b="1" dirty="0" smtClean="0">
              <a:solidFill>
                <a:srgbClr val="008000"/>
              </a:solidFill>
              <a:latin typeface="Arial" panose="020B0604020202020204" pitchFamily="34" charset="0"/>
              <a:cs typeface="Arial" panose="020B0604020202020204" pitchFamily="34" charset="0"/>
            </a:endParaRP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483–489)</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lnSpc>
                <a:spcPct val="110000"/>
              </a:lnSpc>
              <a:spcAft>
                <a:spcPts val="0"/>
              </a:spcAft>
            </a:pPr>
            <a:endParaRPr lang="en-US" sz="4000" dirty="0">
              <a:latin typeface="Arial" panose="020B0604020202020204" pitchFamily="34" charset="0"/>
              <a:cs typeface="Arial" panose="020B0604020202020204" pitchFamily="34" charset="0"/>
            </a:endParaRPr>
          </a:p>
        </p:txBody>
      </p:sp>
      <p:sp>
        <p:nvSpPr>
          <p:cNvPr id="5" name="TextBox 4"/>
          <p:cNvSpPr txBox="1"/>
          <p:nvPr/>
        </p:nvSpPr>
        <p:spPr>
          <a:xfrm>
            <a:off x="5002498" y="1795262"/>
            <a:ext cx="3897443" cy="3477875"/>
          </a:xfrm>
          <a:prstGeom prst="rect">
            <a:avLst/>
          </a:prstGeom>
          <a:noFill/>
        </p:spPr>
        <p:txBody>
          <a:bodyPr wrap="square" rtlCol="0">
            <a:spAutoFit/>
          </a:bodyPr>
          <a:lstStyle/>
          <a:p>
            <a:pPr marL="457200" indent="-457200"/>
            <a:r>
              <a:rPr lang="en-US" sz="2000" b="1" dirty="0" smtClean="0">
                <a:latin typeface="Arial" panose="020B0604020202020204" pitchFamily="34" charset="0"/>
                <a:cs typeface="Arial" panose="020B0604020202020204" pitchFamily="34" charset="0"/>
              </a:rPr>
              <a:t>Activity</a:t>
            </a:r>
          </a:p>
          <a:p>
            <a:pPr marL="457200" indent="-457200">
              <a:buAutoNum type="arabicPeriod"/>
            </a:pPr>
            <a:r>
              <a:rPr lang="en-US" sz="2000" dirty="0" smtClean="0">
                <a:latin typeface="Arial" panose="020B0604020202020204" pitchFamily="34" charset="0"/>
                <a:cs typeface="Arial" panose="020B0604020202020204" pitchFamily="34" charset="0"/>
              </a:rPr>
              <a:t>Your teacher will divide the class into three groups.</a:t>
            </a:r>
          </a:p>
          <a:p>
            <a:pPr marL="457200" indent="-457200">
              <a:buAutoNum type="arabicPeriod"/>
            </a:pPr>
            <a:r>
              <a:rPr lang="en-US" sz="2000" dirty="0" smtClean="0">
                <a:latin typeface="Arial" panose="020B0604020202020204" pitchFamily="34" charset="0"/>
                <a:cs typeface="Arial" panose="020B0604020202020204" pitchFamily="34" charset="0"/>
              </a:rPr>
              <a:t>Each group will be assigned a piece of information from the chapter.</a:t>
            </a:r>
          </a:p>
          <a:p>
            <a:pPr marL="457200" indent="-457200">
              <a:buAutoNum type="arabicPeriod"/>
            </a:pPr>
            <a:r>
              <a:rPr lang="en-US" sz="2000" dirty="0" smtClean="0">
                <a:latin typeface="Arial" panose="020B0604020202020204" pitchFamily="34" charset="0"/>
                <a:cs typeface="Arial" panose="020B0604020202020204" pitchFamily="34" charset="0"/>
              </a:rPr>
              <a:t>Prepare a skit that conveys the information you are assigned. </a:t>
            </a:r>
          </a:p>
          <a:p>
            <a:pPr marL="457200" indent="-457200">
              <a:buAutoNum type="arabicPeriod"/>
            </a:pPr>
            <a:r>
              <a:rPr lang="en-US" sz="2000" dirty="0" smtClean="0">
                <a:latin typeface="Arial" panose="020B0604020202020204" pitchFamily="34" charset="0"/>
                <a:cs typeface="Arial" panose="020B0604020202020204" pitchFamily="34" charset="0"/>
              </a:rPr>
              <a:t>Present your skit to the class!</a:t>
            </a:r>
            <a:endParaRPr lang="en-US" sz="2000" dirty="0">
              <a:latin typeface="Arial" panose="020B0604020202020204" pitchFamily="34" charset="0"/>
              <a:cs typeface="Arial" panose="020B0604020202020204" pitchFamily="34" charset="0"/>
            </a:endParaRPr>
          </a:p>
        </p:txBody>
      </p:sp>
      <p:sp>
        <p:nvSpPr>
          <p:cNvPr id="6" name="Rectangle 5"/>
          <p:cNvSpPr/>
          <p:nvPr/>
        </p:nvSpPr>
        <p:spPr>
          <a:xfrm>
            <a:off x="0" y="5143825"/>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TracyWhiteside/www.shutterstock.com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7" name="Picture 6" descr="S11-shutterstock_13554597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07280"/>
            <a:ext cx="5002498" cy="3334998"/>
          </a:xfrm>
          <a:prstGeom prst="rect">
            <a:avLst/>
          </a:prstGeom>
        </p:spPr>
      </p:pic>
    </p:spTree>
    <p:extLst>
      <p:ext uri="{BB962C8B-B14F-4D97-AF65-F5344CB8AC3E}">
        <p14:creationId xmlns:p14="http://schemas.microsoft.com/office/powerpoint/2010/main" val="2010734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sz="4200" b="1" dirty="0" smtClean="0">
                <a:solidFill>
                  <a:srgbClr val="C30027"/>
                </a:solidFill>
                <a:latin typeface="Arial"/>
                <a:cs typeface="Arial"/>
              </a:rPr>
              <a:t>Acknowledgments</a:t>
            </a:r>
            <a:endParaRPr lang="en-US" sz="4200" b="1" dirty="0">
              <a:solidFill>
                <a:srgbClr val="C30027"/>
              </a:solidFill>
            </a:endParaRPr>
          </a:p>
        </p:txBody>
      </p:sp>
      <p:sp>
        <p:nvSpPr>
          <p:cNvPr id="5" name="Content Placeholder 2"/>
          <p:cNvSpPr>
            <a:spLocks noGrp="1"/>
          </p:cNvSpPr>
          <p:nvPr>
            <p:ph idx="1"/>
          </p:nvPr>
        </p:nvSpPr>
        <p:spPr>
          <a:xfrm>
            <a:off x="457200" y="1417638"/>
            <a:ext cx="8229600" cy="4525963"/>
          </a:xfrm>
        </p:spPr>
        <p:txBody>
          <a:bodyPr>
            <a:noAutofit/>
          </a:bodyPr>
          <a:lstStyle/>
          <a:p>
            <a:pPr marL="0" indent="1588">
              <a:lnSpc>
                <a:spcPct val="80000"/>
              </a:lnSpc>
              <a:buNone/>
              <a:tabLst>
                <a:tab pos="457200" algn="l"/>
              </a:tabLst>
            </a:pPr>
            <a:r>
              <a:rPr lang="en-US" sz="1500" dirty="0" smtClean="0">
                <a:latin typeface="Arial" panose="020B0604020202020204" pitchFamily="34" charset="0"/>
                <a:cs typeface="Arial" panose="020B0604020202020204" pitchFamily="34" charset="0"/>
              </a:rPr>
              <a:t>The scriptural references and quotations in this presentation are from the </a:t>
            </a:r>
            <a:r>
              <a:rPr lang="en-US" sz="1500" i="1" dirty="0" smtClean="0">
                <a:latin typeface="Arial" panose="020B0604020202020204" pitchFamily="34" charset="0"/>
                <a:cs typeface="Arial" panose="020B0604020202020204" pitchFamily="34" charset="0"/>
              </a:rPr>
              <a:t>Good News Translation</a:t>
            </a:r>
            <a:r>
              <a:rPr lang="en-US" sz="1500" baseline="30000" dirty="0" smtClean="0">
                <a:latin typeface="Arial" panose="020B0604020202020204" pitchFamily="34" charset="0"/>
                <a:cs typeface="Arial" panose="020B0604020202020204" pitchFamily="34" charset="0"/>
              </a:rPr>
              <a:t>®</a:t>
            </a:r>
            <a:r>
              <a:rPr lang="en-US" sz="1500" dirty="0" smtClean="0">
                <a:latin typeface="Arial" panose="020B0604020202020204" pitchFamily="34" charset="0"/>
                <a:cs typeface="Arial" panose="020B0604020202020204" pitchFamily="34" charset="0"/>
              </a:rPr>
              <a:t> </a:t>
            </a:r>
            <a:r>
              <a:rPr lang="en-US" sz="1500" i="1" dirty="0" smtClean="0">
                <a:latin typeface="Arial" panose="020B0604020202020204" pitchFamily="34" charset="0"/>
                <a:cs typeface="Arial" panose="020B0604020202020204" pitchFamily="34" charset="0"/>
              </a:rPr>
              <a:t>(Today’s English Version, Second Edition)</a:t>
            </a:r>
            <a:r>
              <a:rPr lang="en-US" sz="1500" dirty="0" smtClean="0">
                <a:latin typeface="Arial" panose="020B0604020202020204" pitchFamily="34" charset="0"/>
                <a:cs typeface="Arial" panose="020B0604020202020204" pitchFamily="34" charset="0"/>
              </a:rPr>
              <a:t>. Copyright © 1992 by the American Bible Society. All rights reserved. Bible text from the </a:t>
            </a:r>
            <a:r>
              <a:rPr lang="en-US" sz="1500" i="1" dirty="0" smtClean="0">
                <a:latin typeface="Arial" panose="020B0604020202020204" pitchFamily="34" charset="0"/>
                <a:cs typeface="Arial" panose="020B0604020202020204" pitchFamily="34" charset="0"/>
              </a:rPr>
              <a:t>Good News Translation (GNT) </a:t>
            </a:r>
            <a:r>
              <a:rPr lang="en-US" sz="1500" dirty="0" smtClean="0">
                <a:latin typeface="Arial" panose="020B0604020202020204" pitchFamily="34" charset="0"/>
                <a:cs typeface="Arial" panose="020B0604020202020204" pitchFamily="34" charset="0"/>
              </a:rPr>
              <a:t>is not to be reproduced in copies or otherwise by any means except as permitted in writing by the American Bible Society, 1865 Broadway, New York, NY 10023 </a:t>
            </a:r>
            <a:r>
              <a:rPr lang="en-US" sz="1500" i="1" dirty="0" smtClean="0">
                <a:latin typeface="Arial" panose="020B0604020202020204" pitchFamily="34" charset="0"/>
                <a:cs typeface="Arial" panose="020B0604020202020204" pitchFamily="34" charset="0"/>
              </a:rPr>
              <a:t>(www.americanbible.org</a:t>
            </a:r>
            <a:r>
              <a:rPr lang="en-US" sz="1500" dirty="0" smtClean="0">
                <a:latin typeface="Arial" panose="020B0604020202020204" pitchFamily="34" charset="0"/>
                <a:cs typeface="Arial" panose="020B0604020202020204" pitchFamily="34" charset="0"/>
              </a:rPr>
              <a:t>).</a:t>
            </a:r>
          </a:p>
          <a:p>
            <a:pPr marL="0" indent="1588">
              <a:lnSpc>
                <a:spcPct val="80000"/>
              </a:lnSpc>
              <a:buNone/>
              <a:tabLst>
                <a:tab pos="457200" algn="l"/>
              </a:tabLst>
            </a:pPr>
            <a:r>
              <a:rPr lang="en-US" sz="1500" dirty="0" smtClean="0">
                <a:latin typeface="Arial" panose="020B0604020202020204" pitchFamily="34" charset="0"/>
                <a:cs typeface="Arial" panose="020B0604020202020204" pitchFamily="34" charset="0"/>
              </a:rPr>
              <a:t>	The first excerpt on slide 7 is from the English translation of the </a:t>
            </a:r>
            <a:r>
              <a:rPr lang="en-US" sz="1500" i="1" dirty="0" smtClean="0">
                <a:latin typeface="Arial" panose="020B0604020202020204" pitchFamily="34" charset="0"/>
                <a:cs typeface="Arial" panose="020B0604020202020204" pitchFamily="34" charset="0"/>
              </a:rPr>
              <a:t>Catechism of the Catholic Church</a:t>
            </a:r>
            <a:r>
              <a:rPr lang="en-US" sz="1500" dirty="0" smtClean="0">
                <a:latin typeface="Arial" panose="020B0604020202020204" pitchFamily="34" charset="0"/>
                <a:cs typeface="Arial" panose="020B0604020202020204" pitchFamily="34" charset="0"/>
              </a:rPr>
              <a:t> for use in the United States of America, second </a:t>
            </a:r>
            <a:r>
              <a:rPr lang="en-US" sz="1500" dirty="0" smtClean="0">
                <a:latin typeface="Arial" panose="020B0604020202020204" pitchFamily="34" charset="0"/>
                <a:cs typeface="Arial" panose="020B0604020202020204" pitchFamily="34" charset="0"/>
              </a:rPr>
              <a:t>edition, number 2347. Copyright </a:t>
            </a:r>
            <a:r>
              <a:rPr lang="en-US" sz="1500" dirty="0" smtClean="0">
                <a:latin typeface="Arial" panose="020B0604020202020204" pitchFamily="34" charset="0"/>
                <a:cs typeface="Arial" panose="020B0604020202020204" pitchFamily="34" charset="0"/>
              </a:rPr>
              <a:t>© 1994 by the United States Catholic Conference, Inc.—Libreria Editrice Vaticana (LEV). English translation of the </a:t>
            </a:r>
            <a:r>
              <a:rPr lang="en-US" sz="1500" i="1" dirty="0" smtClean="0">
                <a:latin typeface="Arial" panose="020B0604020202020204" pitchFamily="34" charset="0"/>
                <a:cs typeface="Arial" panose="020B0604020202020204" pitchFamily="34" charset="0"/>
              </a:rPr>
              <a:t>Catechism of the</a:t>
            </a:r>
            <a:r>
              <a:rPr lang="en-US" sz="1500" dirty="0" smtClean="0">
                <a:latin typeface="Arial" panose="020B0604020202020204" pitchFamily="34" charset="0"/>
                <a:cs typeface="Arial" panose="020B0604020202020204" pitchFamily="34" charset="0"/>
              </a:rPr>
              <a:t> </a:t>
            </a:r>
            <a:r>
              <a:rPr lang="en-US" sz="1500" i="1" dirty="0" smtClean="0">
                <a:latin typeface="Arial" panose="020B0604020202020204" pitchFamily="34" charset="0"/>
                <a:cs typeface="Arial" panose="020B0604020202020204" pitchFamily="34" charset="0"/>
              </a:rPr>
              <a:t>Catholic Church: Modifications from the Editio Typica</a:t>
            </a:r>
            <a:r>
              <a:rPr lang="en-US" sz="1500" dirty="0" smtClean="0">
                <a:latin typeface="Arial" panose="020B0604020202020204" pitchFamily="34" charset="0"/>
                <a:cs typeface="Arial" panose="020B0604020202020204" pitchFamily="34" charset="0"/>
              </a:rPr>
              <a:t> copyright © 1997 by the United States Catholic Conference, Inc.—LEV.</a:t>
            </a:r>
          </a:p>
          <a:p>
            <a:pPr marL="0" indent="1588">
              <a:lnSpc>
                <a:spcPct val="80000"/>
              </a:lnSpc>
              <a:buNone/>
              <a:tabLst>
                <a:tab pos="457200" algn="l"/>
              </a:tabLst>
            </a:pPr>
            <a:r>
              <a:rPr lang="en-US" sz="1500" dirty="0" smtClean="0">
                <a:latin typeface="Arial" panose="020B0604020202020204" pitchFamily="34" charset="0"/>
                <a:cs typeface="Arial" panose="020B0604020202020204" pitchFamily="34" charset="0"/>
              </a:rPr>
              <a:t>	The second excerpt on slide 7 is from “Ministry to Persons with a Homosexual Inclination: Guidelines for Pastoral Care,” issued by the United States Conference of Catholic Bishops (USCCB), November 14, 2006. Copyright © 2006, USCCB. All rights reserved. To order a copy of this statement, visit </a:t>
            </a:r>
            <a:r>
              <a:rPr lang="en-US" sz="1500" i="1" dirty="0" smtClean="0">
                <a:latin typeface="Arial" panose="020B0604020202020204" pitchFamily="34" charset="0"/>
                <a:cs typeface="Arial" panose="020B0604020202020204" pitchFamily="34" charset="0"/>
              </a:rPr>
              <a:t>usccbpublishing.org.</a:t>
            </a:r>
            <a:endParaRPr lang="en-US" sz="1500" dirty="0" smtClean="0">
              <a:latin typeface="Arial" panose="020B0604020202020204" pitchFamily="34" charset="0"/>
              <a:cs typeface="Arial" panose="020B0604020202020204" pitchFamily="34" charset="0"/>
            </a:endParaRPr>
          </a:p>
          <a:p>
            <a:pPr marL="0" indent="1588">
              <a:lnSpc>
                <a:spcPct val="80000"/>
              </a:lnSpc>
              <a:buNone/>
              <a:tabLst>
                <a:tab pos="457200" algn="l"/>
              </a:tabLst>
            </a:pPr>
            <a:r>
              <a:rPr lang="en-US" sz="1500" dirty="0" smtClean="0">
                <a:latin typeface="Arial" panose="020B0604020202020204" pitchFamily="34" charset="0"/>
                <a:cs typeface="Arial" panose="020B0604020202020204" pitchFamily="34" charset="0"/>
              </a:rPr>
              <a:t>		During this presentation’s preparation, all citations, facts, figures, names, addresses, telephone numbers, Internet URLs, and other pieces of information cited within were verified for accuracy. The authors and Saint Mary’s Press staff have made every attempt to reference current and valid sources, but we cannot guarantee the content of any source, and we are not responsible for any changes that may have occurred since our verification. If you find an error in, or have a question or concern about, any of the information or sources listed within, please contact Saint Mary’s Press.</a:t>
            </a:r>
          </a:p>
          <a:p>
            <a:pPr>
              <a:lnSpc>
                <a:spcPct val="80000"/>
              </a:lnSpc>
            </a:pPr>
            <a:endParaRPr lang="en-US" sz="1500" dirty="0" smtClean="0">
              <a:latin typeface="Arial" panose="020B0604020202020204" pitchFamily="34" charset="0"/>
              <a:cs typeface="Arial" panose="020B0604020202020204" pitchFamily="34" charset="0"/>
            </a:endParaRPr>
          </a:p>
          <a:p>
            <a:pPr>
              <a:lnSpc>
                <a:spcPct val="80000"/>
              </a:lnSpc>
            </a:pPr>
            <a:endParaRPr lang="en-US" sz="1500" dirty="0">
              <a:latin typeface="Arial" panose="020B0604020202020204" pitchFamily="34" charset="0"/>
              <a:cs typeface="Arial" panose="020B0604020202020204" pitchFamily="34" charset="0"/>
            </a:endParaRPr>
          </a:p>
          <a:p>
            <a:pPr>
              <a:lnSpc>
                <a:spcPct val="80000"/>
              </a:lnSpc>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90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063314"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b="1" dirty="0" smtClean="0">
                <a:solidFill>
                  <a:srgbClr val="0A5598"/>
                </a:solidFill>
                <a:latin typeface="Arial" panose="020B0604020202020204" pitchFamily="34" charset="0"/>
                <a:cs typeface="Arial" panose="020B0604020202020204" pitchFamily="34" charset="0"/>
              </a:rPr>
              <a:t>Christian Morality</a:t>
            </a:r>
            <a:endParaRPr lang="en-US" sz="66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2239818" y="1642221"/>
            <a:ext cx="7550727" cy="1107996"/>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and </a:t>
            </a:r>
            <a:r>
              <a:rPr lang="en-US" sz="6600" b="1" dirty="0" smtClean="0">
                <a:solidFill>
                  <a:srgbClr val="C30027"/>
                </a:solidFill>
                <a:latin typeface="Arial" panose="020B0604020202020204" pitchFamily="34" charset="0"/>
                <a:cs typeface="Arial" panose="020B0604020202020204" pitchFamily="34" charset="0"/>
              </a:rPr>
              <a:t>Social Justice</a:t>
            </a:r>
            <a:endParaRPr lang="en-US" sz="6600" b="1" dirty="0">
              <a:solidFill>
                <a:srgbClr val="C30027"/>
              </a:solidFill>
            </a:endParaRPr>
          </a:p>
        </p:txBody>
      </p:sp>
      <p:sp>
        <p:nvSpPr>
          <p:cNvPr id="6" name="TextBox 5"/>
          <p:cNvSpPr txBox="1"/>
          <p:nvPr/>
        </p:nvSpPr>
        <p:spPr>
          <a:xfrm>
            <a:off x="565727" y="3935752"/>
            <a:ext cx="8011454" cy="1323439"/>
          </a:xfrm>
          <a:prstGeom prst="rect">
            <a:avLst/>
          </a:prstGeom>
          <a:noFill/>
        </p:spPr>
        <p:txBody>
          <a:bodyPr wrap="square" rtlCol="0">
            <a:spAutoFit/>
          </a:bodyPr>
          <a:lstStyle/>
          <a:p>
            <a:pPr algn="ctr"/>
            <a:r>
              <a:rPr lang="en-US" sz="2000" dirty="0" smtClean="0">
                <a:solidFill>
                  <a:srgbClr val="178D34"/>
                </a:solidFill>
                <a:latin typeface="Arial" panose="020B0604020202020204" pitchFamily="34" charset="0"/>
                <a:cs typeface="Arial" panose="020B0604020202020204" pitchFamily="34" charset="0"/>
              </a:rPr>
              <a:t>Chapter C</a:t>
            </a:r>
          </a:p>
          <a:p>
            <a:pPr algn="ctr"/>
            <a:r>
              <a:rPr lang="en-US" sz="3600" dirty="0" smtClean="0">
                <a:solidFill>
                  <a:srgbClr val="178D34"/>
                </a:solidFill>
                <a:latin typeface="Arial"/>
                <a:cs typeface="Arial"/>
              </a:rPr>
              <a:t>Respecting Sexuality</a:t>
            </a:r>
          </a:p>
          <a:p>
            <a:endParaRPr lang="en-US" dirty="0"/>
          </a:p>
        </p:txBody>
      </p:sp>
    </p:spTree>
    <p:extLst>
      <p:ext uri="{BB962C8B-B14F-4D97-AF65-F5344CB8AC3E}">
        <p14:creationId xmlns:p14="http://schemas.microsoft.com/office/powerpoint/2010/main" val="1068871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800" b="1" dirty="0" smtClean="0">
                <a:latin typeface="Arial" panose="020B0604020202020204" pitchFamily="34" charset="0"/>
                <a:cs typeface="Arial" panose="020B0604020202020204" pitchFamily="34" charset="0"/>
              </a:rPr>
              <a:t>Chapter </a:t>
            </a:r>
            <a:r>
              <a:rPr lang="en-US" sz="3800" b="1" dirty="0" smtClean="0">
                <a:latin typeface="Arial" panose="020B0604020202020204" pitchFamily="34" charset="0"/>
                <a:cs typeface="Arial" panose="020B0604020202020204" pitchFamily="34" charset="0"/>
              </a:rPr>
              <a:t>Summary</a:t>
            </a:r>
            <a:endParaRPr lang="en-US" sz="3800" b="1" dirty="0" smtClean="0">
              <a:latin typeface="Arial" panose="020B0604020202020204" pitchFamily="34" charset="0"/>
              <a:cs typeface="Arial" panose="020B0604020202020204" pitchFamily="34" charset="0"/>
            </a:endParaRPr>
          </a:p>
          <a:p>
            <a:pPr fontAlgn="auto">
              <a:spcAft>
                <a:spcPts val="0"/>
              </a:spcAft>
            </a:pPr>
            <a:r>
              <a:rPr lang="en-US" sz="2800" b="1" dirty="0" smtClean="0">
                <a:latin typeface="Arial" panose="020B0604020202020204" pitchFamily="34" charset="0"/>
                <a:cs typeface="Arial" panose="020B0604020202020204" pitchFamily="34" charset="0"/>
              </a:rPr>
              <a:t>Respecting Sexuality</a:t>
            </a:r>
            <a:endParaRPr lang="en-US" sz="2800" b="1" dirty="0">
              <a:latin typeface="Arial" panose="020B0604020202020204" pitchFamily="34" charset="0"/>
              <a:cs typeface="Arial" panose="020B0604020202020204" pitchFamily="34" charset="0"/>
            </a:endParaRPr>
          </a:p>
        </p:txBody>
      </p:sp>
      <p:sp>
        <p:nvSpPr>
          <p:cNvPr id="6" name="Rectangle 5"/>
          <p:cNvSpPr/>
          <p:nvPr/>
        </p:nvSpPr>
        <p:spPr>
          <a:xfrm>
            <a:off x="344486" y="1695908"/>
            <a:ext cx="4627419" cy="3416320"/>
          </a:xfrm>
          <a:prstGeom prst="rect">
            <a:avLst/>
          </a:prstGeom>
        </p:spPr>
        <p:txBody>
          <a:bodyPr wrap="square">
            <a:spAutoFit/>
          </a:bodyPr>
          <a:lstStyle/>
          <a:p>
            <a:r>
              <a:rPr lang="en-US" sz="1800" dirty="0">
                <a:latin typeface="Arial" panose="020B0604020202020204" pitchFamily="34" charset="0"/>
                <a:cs typeface="Arial" panose="020B0604020202020204" pitchFamily="34" charset="0"/>
              </a:rPr>
              <a:t>In this chapter, the second half of chapter 44 in the Handbook, </a:t>
            </a:r>
            <a:r>
              <a:rPr lang="en-US" sz="1800" dirty="0" smtClean="0">
                <a:latin typeface="Arial" panose="020B0604020202020204" pitchFamily="34" charset="0"/>
                <a:cs typeface="Arial" panose="020B0604020202020204" pitchFamily="34" charset="0"/>
              </a:rPr>
              <a:t>we will </a:t>
            </a:r>
            <a:r>
              <a:rPr lang="en-US" sz="1800" dirty="0">
                <a:latin typeface="Arial" panose="020B0604020202020204" pitchFamily="34" charset="0"/>
                <a:cs typeface="Arial" panose="020B0604020202020204" pitchFamily="34" charset="0"/>
              </a:rPr>
              <a:t>consider homosexuality, faithful marriage, and living a chaste lifestyle in keeping with God’s plan. The discussion of homosexuality emphasizes that each person, no matter one’s sexual inclination, is a child of God. The discussion of marriage brings up the topic lifelong fidelity. The Ninth </a:t>
            </a:r>
            <a:r>
              <a:rPr lang="en-US" sz="1800" dirty="0" smtClean="0">
                <a:latin typeface="Arial" panose="020B0604020202020204" pitchFamily="34" charset="0"/>
                <a:cs typeface="Arial" panose="020B0604020202020204" pitchFamily="34" charset="0"/>
              </a:rPr>
              <a:t>Command-</a:t>
            </a:r>
            <a:r>
              <a:rPr lang="en-US" sz="1800" dirty="0" err="1" smtClean="0">
                <a:latin typeface="Arial" panose="020B0604020202020204" pitchFamily="34" charset="0"/>
                <a:cs typeface="Arial" panose="020B0604020202020204" pitchFamily="34" charset="0"/>
              </a:rPr>
              <a:t>ment</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is presented as a call to purity of heart in our relationships with one another</a:t>
            </a:r>
            <a:r>
              <a:rPr lang="en-US" sz="1800" dirty="0" smtClean="0">
                <a:latin typeface="Arial" panose="020B0604020202020204" pitchFamily="34" charset="0"/>
                <a:cs typeface="Arial" panose="020B0604020202020204" pitchFamily="34" charset="0"/>
              </a:rPr>
              <a:t>.</a:t>
            </a:r>
          </a:p>
          <a:p>
            <a:endParaRPr lang="en-US" sz="1800" dirty="0">
              <a:latin typeface="Arial" panose="020B0604020202020204" pitchFamily="34" charset="0"/>
              <a:cs typeface="Arial" panose="020B0604020202020204" pitchFamily="34" charset="0"/>
            </a:endParaRPr>
          </a:p>
        </p:txBody>
      </p:sp>
      <p:sp>
        <p:nvSpPr>
          <p:cNvPr id="7" name="Rectangle 6"/>
          <p:cNvSpPr/>
          <p:nvPr/>
        </p:nvSpPr>
        <p:spPr>
          <a:xfrm>
            <a:off x="5221401" y="5011792"/>
            <a:ext cx="3089564" cy="200055"/>
          </a:xfrm>
          <a:prstGeom prst="rect">
            <a:avLst/>
          </a:prstGeom>
        </p:spPr>
        <p:txBody>
          <a:bodyPr wrap="square">
            <a:spAutoFit/>
          </a:bodyPr>
          <a:lstStyle/>
          <a:p>
            <a:pPr algn="ctr"/>
            <a:r>
              <a:rPr lang="en-US" sz="700" dirty="0" smtClean="0">
                <a:solidFill>
                  <a:schemeClr val="bg1">
                    <a:lumMod val="65000"/>
                  </a:schemeClr>
                </a:solidFill>
                <a:latin typeface="Arial" panose="020B0604020202020204" pitchFamily="34" charset="0"/>
                <a:cs typeface="Arial" panose="020B0604020202020204" pitchFamily="34" charset="0"/>
              </a:rPr>
              <a:t>© art_of_sun/www.istockphoto.com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8" name="Picture 7" descr="HiR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0704" y="1695908"/>
            <a:ext cx="3646096" cy="3215857"/>
          </a:xfrm>
          <a:prstGeom prst="rect">
            <a:avLst/>
          </a:prstGeom>
        </p:spPr>
      </p:pic>
    </p:spTree>
    <p:extLst>
      <p:ext uri="{BB962C8B-B14F-4D97-AF65-F5344CB8AC3E}">
        <p14:creationId xmlns:p14="http://schemas.microsoft.com/office/powerpoint/2010/main" val="2824854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476806"/>
            <a:ext cx="8229600" cy="738664"/>
          </a:xfrm>
          <a:prstGeom prst="rect">
            <a:avLst/>
          </a:prstGeom>
          <a:noFill/>
        </p:spPr>
        <p:txBody>
          <a:bodyPr wrap="square" rtlCol="0">
            <a:spAutoFit/>
          </a:bodyPr>
          <a:lstStyle/>
          <a:p>
            <a:pPr algn="ctr"/>
            <a:r>
              <a:rPr lang="en-US" sz="4200" b="1" dirty="0" smtClean="0">
                <a:solidFill>
                  <a:srgbClr val="0A5598"/>
                </a:solidFill>
                <a:latin typeface="Arial" panose="020B0604020202020204" pitchFamily="34" charset="0"/>
                <a:cs typeface="Arial" panose="020B0604020202020204" pitchFamily="34" charset="0"/>
              </a:rPr>
              <a:t>Key Scripture Passage</a:t>
            </a:r>
            <a:endParaRPr lang="en-US" sz="4200" b="1" dirty="0">
              <a:solidFill>
                <a:srgbClr val="0A5598"/>
              </a:solidFill>
              <a:latin typeface="Arial" panose="020B0604020202020204" pitchFamily="34" charset="0"/>
              <a:cs typeface="Arial" panose="020B0604020202020204" pitchFamily="34" charset="0"/>
            </a:endParaRPr>
          </a:p>
        </p:txBody>
      </p:sp>
      <p:sp>
        <p:nvSpPr>
          <p:cNvPr id="5" name="Rectangle 4"/>
          <p:cNvSpPr/>
          <p:nvPr/>
        </p:nvSpPr>
        <p:spPr>
          <a:xfrm>
            <a:off x="1620981" y="1567272"/>
            <a:ext cx="5805055" cy="2308324"/>
          </a:xfrm>
          <a:prstGeom prst="rect">
            <a:avLst/>
          </a:prstGeom>
        </p:spPr>
        <p:txBody>
          <a:bodyPr wrap="square">
            <a:spAutoFit/>
          </a:bodyPr>
          <a:lstStyle/>
          <a:p>
            <a:pPr marR="0" lvl="0" algn="ctr">
              <a:spcBef>
                <a:spcPts val="0"/>
              </a:spcBef>
              <a:spcAft>
                <a:spcPts val="0"/>
              </a:spcAft>
            </a:pPr>
            <a:endParaRPr lang="en-US" dirty="0" smtClean="0">
              <a:latin typeface="Arial" panose="020B0604020202020204" pitchFamily="34" charset="0"/>
              <a:ea typeface="Times New Roman" panose="02020603050405020304" pitchFamily="18" charset="0"/>
              <a:cs typeface="Times New Roman" panose="02020603050405020304" pitchFamily="18" charset="0"/>
            </a:endParaRPr>
          </a:p>
          <a:p>
            <a:pPr algn="ctr">
              <a:spcBef>
                <a:spcPts val="0"/>
              </a:spcBef>
              <a:spcAft>
                <a:spcPts val="0"/>
              </a:spcAft>
            </a:pPr>
            <a:r>
              <a:rPr lang="en-US" i="1"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“My friends, fill your minds with those things that are good and that deserve praise: things that are true, noble, right, pure, lovely, and honorable.</a:t>
            </a:r>
            <a:r>
              <a:rPr lang="en-US" dirty="0" smtClean="0">
                <a:latin typeface="Arial" panose="020B0604020202020204" pitchFamily="34" charset="0"/>
                <a:ea typeface="Times New Roman" panose="02020603050405020304" pitchFamily="18" charset="0"/>
                <a:cs typeface="Times New Roman" panose="02020603050405020304" pitchFamily="18" charset="0"/>
              </a:rPr>
              <a:t>”</a:t>
            </a:r>
          </a:p>
          <a:p>
            <a:pPr algn="ctr">
              <a:spcBef>
                <a:spcPts val="0"/>
              </a:spcBef>
              <a:spcAft>
                <a:spcPts val="0"/>
              </a:spcAft>
            </a:pPr>
            <a:r>
              <a:rPr lang="en-US" dirty="0" smtClean="0">
                <a:latin typeface="Arial" panose="020B0604020202020204" pitchFamily="34" charset="0"/>
                <a:ea typeface="Times New Roman" panose="02020603050405020304" pitchFamily="18" charset="0"/>
                <a:cs typeface="Times New Roman" panose="02020603050405020304" pitchFamily="18" charset="0"/>
              </a:rPr>
              <a:t>(Philippians </a:t>
            </a:r>
            <a:r>
              <a:rPr lang="en-US" dirty="0" smtClean="0">
                <a:latin typeface="Arial" panose="020B0604020202020204" pitchFamily="34" charset="0"/>
                <a:ea typeface="Times New Roman" panose="02020603050405020304" pitchFamily="18" charset="0"/>
                <a:cs typeface="Times New Roman" panose="02020603050405020304" pitchFamily="18" charset="0"/>
              </a:rPr>
              <a:t>4:8; Handbook</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smtClean="0">
                <a:latin typeface="Arial" panose="020B0604020202020204" pitchFamily="34" charset="0"/>
                <a:ea typeface="Times New Roman" panose="02020603050405020304" pitchFamily="18" charset="0"/>
                <a:cs typeface="Times New Roman" panose="02020603050405020304" pitchFamily="18" charset="0"/>
              </a:rPr>
              <a:t>page </a:t>
            </a:r>
            <a:r>
              <a:rPr lang="en-US" dirty="0">
                <a:latin typeface="Arial" panose="020B0604020202020204" pitchFamily="34" charset="0"/>
                <a:ea typeface="Times New Roman" panose="02020603050405020304" pitchFamily="18" charset="0"/>
                <a:cs typeface="Times New Roman" panose="02020603050405020304" pitchFamily="18" charset="0"/>
              </a:rPr>
              <a:t>487)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3431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noGrp="1"/>
          </p:cNvSpPr>
          <p:nvPr>
            <p:ph type="title"/>
          </p:nvPr>
        </p:nvSpPr>
        <p:spPr>
          <a:xfrm>
            <a:off x="457200" y="210744"/>
            <a:ext cx="8229600" cy="1408078"/>
          </a:xfrm>
          <a:prstGeom prst="rect">
            <a:avLst/>
          </a:prstGeom>
          <a:noFill/>
        </p:spPr>
        <p:txBody>
          <a:bodyPr wrap="square" rtlCol="0">
            <a:spAutoFit/>
          </a:bodyPr>
          <a:lstStyle/>
          <a:p>
            <a:pPr>
              <a:lnSpc>
                <a:spcPct val="110000"/>
              </a:lnSpc>
            </a:pPr>
            <a:r>
              <a:rPr lang="en-US" sz="4200" b="1" dirty="0" smtClean="0">
                <a:solidFill>
                  <a:srgbClr val="008000"/>
                </a:solidFill>
                <a:latin typeface="Arial" panose="020B0604020202020204" pitchFamily="34" charset="0"/>
                <a:cs typeface="Arial" panose="020B0604020202020204" pitchFamily="34" charset="0"/>
              </a:rPr>
              <a:t>“Homosexuality”</a:t>
            </a:r>
            <a:br>
              <a:rPr lang="en-US" sz="4200" b="1" dirty="0" smtClean="0">
                <a:solidFill>
                  <a:srgbClr val="008000"/>
                </a:solidFill>
                <a:latin typeface="Arial" panose="020B0604020202020204" pitchFamily="34" charset="0"/>
                <a:cs typeface="Arial" panose="020B0604020202020204" pitchFamily="34" charset="0"/>
              </a:rPr>
            </a:br>
            <a:r>
              <a:rPr lang="en-US" sz="1800" b="1" dirty="0">
                <a:solidFill>
                  <a:schemeClr val="tx1">
                    <a:lumMod val="50000"/>
                    <a:lumOff val="50000"/>
                  </a:schemeClr>
                </a:solidFill>
                <a:latin typeface="Arial" pitchFamily="34" charset="0"/>
                <a:cs typeface="Arial" pitchFamily="34" charset="0"/>
              </a:rPr>
              <a:t>(Handbook, pages 483–484)</a:t>
            </a:r>
            <a:br>
              <a:rPr lang="en-US" sz="1800" b="1" dirty="0">
                <a:solidFill>
                  <a:schemeClr val="tx1">
                    <a:lumMod val="50000"/>
                    <a:lumOff val="50000"/>
                  </a:schemeClr>
                </a:solidFill>
                <a:latin typeface="Arial" pitchFamily="34" charset="0"/>
                <a:cs typeface="Arial" pitchFamily="34" charset="0"/>
              </a:rPr>
            </a:br>
            <a:endParaRPr lang="en-US" sz="1800" b="1" dirty="0">
              <a:solidFill>
                <a:schemeClr val="tx1">
                  <a:lumMod val="50000"/>
                  <a:lumOff val="50000"/>
                </a:schemeClr>
              </a:solidFill>
              <a:latin typeface="Arial" pitchFamily="34" charset="0"/>
              <a:cs typeface="Arial" pitchFamily="34" charset="0"/>
            </a:endParaRPr>
          </a:p>
        </p:txBody>
      </p:sp>
      <p:sp>
        <p:nvSpPr>
          <p:cNvPr id="7" name="Rectangle 6"/>
          <p:cNvSpPr/>
          <p:nvPr/>
        </p:nvSpPr>
        <p:spPr>
          <a:xfrm>
            <a:off x="4964575" y="3191022"/>
            <a:ext cx="4239492" cy="461665"/>
          </a:xfrm>
          <a:prstGeom prst="rect">
            <a:avLst/>
          </a:prstGeom>
        </p:spPr>
        <p:txBody>
          <a:bodyPr wrap="square">
            <a:spAutoFit/>
          </a:bodyPr>
          <a:lstStyle/>
          <a:p>
            <a:r>
              <a:rPr lang="en-US" dirty="0" smtClean="0">
                <a:latin typeface="Arial" panose="020B0604020202020204" pitchFamily="34" charset="0"/>
                <a:ea typeface="Times New Roman" panose="02020603050405020304" pitchFamily="18" charset="0"/>
                <a:cs typeface="Arial" panose="020B0604020202020204" pitchFamily="34" charset="0"/>
              </a:rPr>
              <a:t>We </a:t>
            </a:r>
            <a:r>
              <a:rPr lang="en-US" dirty="0">
                <a:latin typeface="Arial" panose="020B0604020202020204" pitchFamily="34" charset="0"/>
                <a:ea typeface="Times New Roman" panose="02020603050405020304" pitchFamily="18" charset="0"/>
                <a:cs typeface="Arial" panose="020B0604020202020204" pitchFamily="34" charset="0"/>
              </a:rPr>
              <a:t>are all </a:t>
            </a:r>
            <a:r>
              <a:rPr lang="en-US" dirty="0" smtClean="0">
                <a:latin typeface="Arial" panose="020B0604020202020204" pitchFamily="34" charset="0"/>
                <a:ea typeface="Times New Roman" panose="02020603050405020304" pitchFamily="18" charset="0"/>
                <a:cs typeface="Arial" panose="020B0604020202020204" pitchFamily="34" charset="0"/>
              </a:rPr>
              <a:t>children of God. </a:t>
            </a:r>
            <a:endParaRPr lang="en-US" dirty="0">
              <a:latin typeface="Arial" panose="020B0604020202020204" pitchFamily="34" charset="0"/>
              <a:cs typeface="Arial" panose="020B0604020202020204" pitchFamily="34" charset="0"/>
            </a:endParaRPr>
          </a:p>
        </p:txBody>
      </p:sp>
      <p:pic>
        <p:nvPicPr>
          <p:cNvPr id="8" name="Picture 7" descr="S4-iStock_000041722512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53" y="2015958"/>
            <a:ext cx="4455648" cy="2969338"/>
          </a:xfrm>
          <a:prstGeom prst="rect">
            <a:avLst/>
          </a:prstGeom>
        </p:spPr>
      </p:pic>
      <p:sp>
        <p:nvSpPr>
          <p:cNvPr id="9" name="Rectangle 8"/>
          <p:cNvSpPr/>
          <p:nvPr/>
        </p:nvSpPr>
        <p:spPr>
          <a:xfrm>
            <a:off x="388553" y="4991161"/>
            <a:ext cx="1426994"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hidesy/www.istockphoto.com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0583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210744"/>
            <a:ext cx="8229600" cy="1408078"/>
          </a:xfrm>
          <a:prstGeom prst="rect">
            <a:avLst/>
          </a:prstGeom>
          <a:noFill/>
        </p:spPr>
        <p:txBody>
          <a:bodyPr wrap="square" rtlCol="0">
            <a:spAutoFit/>
          </a:bodyPr>
          <a:lstStyle/>
          <a:p>
            <a:pPr>
              <a:lnSpc>
                <a:spcPct val="110000"/>
              </a:lnSpc>
            </a:pPr>
            <a:r>
              <a:rPr lang="en-US" sz="4200" b="1" dirty="0" smtClean="0">
                <a:solidFill>
                  <a:srgbClr val="008000"/>
                </a:solidFill>
                <a:latin typeface="Arial" panose="020B0604020202020204" pitchFamily="34" charset="0"/>
                <a:cs typeface="Arial" panose="020B0604020202020204" pitchFamily="34" charset="0"/>
              </a:rPr>
              <a:t>“Homosexuality”</a:t>
            </a:r>
            <a:br>
              <a:rPr lang="en-US" sz="4200" b="1" dirty="0" smtClean="0">
                <a:solidFill>
                  <a:srgbClr val="008000"/>
                </a:solidFill>
                <a:latin typeface="Arial" panose="020B0604020202020204" pitchFamily="34" charset="0"/>
                <a:cs typeface="Arial" panose="020B0604020202020204" pitchFamily="34" charset="0"/>
              </a:rPr>
            </a:br>
            <a:r>
              <a:rPr lang="en-US" sz="1800" b="1" dirty="0">
                <a:solidFill>
                  <a:schemeClr val="tx1">
                    <a:lumMod val="50000"/>
                    <a:lumOff val="50000"/>
                  </a:schemeClr>
                </a:solidFill>
                <a:latin typeface="Arial" pitchFamily="34" charset="0"/>
                <a:cs typeface="Arial" pitchFamily="34" charset="0"/>
              </a:rPr>
              <a:t>(Handbook, pages 483–484)</a:t>
            </a:r>
            <a:br>
              <a:rPr lang="en-US" sz="1800" b="1" dirty="0">
                <a:solidFill>
                  <a:schemeClr val="tx1">
                    <a:lumMod val="50000"/>
                    <a:lumOff val="50000"/>
                  </a:schemeClr>
                </a:solidFill>
                <a:latin typeface="Arial" pitchFamily="34" charset="0"/>
                <a:cs typeface="Arial" pitchFamily="34" charset="0"/>
              </a:rPr>
            </a:br>
            <a:endParaRPr lang="en-US" sz="1800" b="1" dirty="0">
              <a:solidFill>
                <a:schemeClr val="tx1">
                  <a:lumMod val="50000"/>
                  <a:lumOff val="50000"/>
                </a:schemeClr>
              </a:solidFill>
              <a:latin typeface="Arial" pitchFamily="34" charset="0"/>
              <a:cs typeface="Arial" pitchFamily="34" charset="0"/>
            </a:endParaRPr>
          </a:p>
        </p:txBody>
      </p:sp>
      <p:sp>
        <p:nvSpPr>
          <p:cNvPr id="5" name="Content Placeholder 4"/>
          <p:cNvSpPr>
            <a:spLocks noGrp="1"/>
          </p:cNvSpPr>
          <p:nvPr>
            <p:ph idx="1"/>
          </p:nvPr>
        </p:nvSpPr>
        <p:spPr>
          <a:xfrm>
            <a:off x="457200" y="1600200"/>
            <a:ext cx="8229600" cy="4525963"/>
          </a:xfrm>
        </p:spPr>
        <p:txBody>
          <a:bodyPr>
            <a:normAutofit/>
          </a:bodyPr>
          <a:lstStyle/>
          <a:p>
            <a:r>
              <a:rPr lang="en-US" sz="2400" dirty="0" smtClean="0">
                <a:latin typeface="Arial" pitchFamily="34" charset="0"/>
                <a:cs typeface="Arial" pitchFamily="34" charset="0"/>
              </a:rPr>
              <a:t>Some people have a strong attraction to people of the same sex.</a:t>
            </a:r>
          </a:p>
          <a:p>
            <a:r>
              <a:rPr lang="en-US" sz="2400" dirty="0" smtClean="0">
                <a:latin typeface="Arial" pitchFamily="34" charset="0"/>
                <a:cs typeface="Arial" pitchFamily="34" charset="0"/>
              </a:rPr>
              <a:t>God asks us to stay sexually pure outside of sacramental marriage.</a:t>
            </a:r>
          </a:p>
          <a:p>
            <a:r>
              <a:rPr lang="en-US" sz="2400" dirty="0" smtClean="0">
                <a:latin typeface="Arial" pitchFamily="34" charset="0"/>
                <a:cs typeface="Arial" pitchFamily="34" charset="0"/>
              </a:rPr>
              <a:t>All people are children of God.</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221876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210744"/>
            <a:ext cx="8229600" cy="1408078"/>
          </a:xfrm>
          <a:prstGeom prst="rect">
            <a:avLst/>
          </a:prstGeom>
          <a:noFill/>
        </p:spPr>
        <p:txBody>
          <a:bodyPr wrap="square" rtlCol="0">
            <a:spAutoFit/>
          </a:bodyPr>
          <a:lstStyle/>
          <a:p>
            <a:pPr>
              <a:lnSpc>
                <a:spcPct val="110000"/>
              </a:lnSpc>
            </a:pPr>
            <a:r>
              <a:rPr lang="en-US" sz="4200" b="1" dirty="0" smtClean="0">
                <a:solidFill>
                  <a:srgbClr val="008000"/>
                </a:solidFill>
                <a:latin typeface="Arial" panose="020B0604020202020204" pitchFamily="34" charset="0"/>
                <a:cs typeface="Arial" panose="020B0604020202020204" pitchFamily="34" charset="0"/>
              </a:rPr>
              <a:t>“Homosexuality”</a:t>
            </a:r>
            <a:br>
              <a:rPr lang="en-US" sz="4200" b="1" dirty="0" smtClean="0">
                <a:solidFill>
                  <a:srgbClr val="008000"/>
                </a:solidFill>
                <a:latin typeface="Arial" panose="020B0604020202020204" pitchFamily="34" charset="0"/>
                <a:cs typeface="Arial" panose="020B0604020202020204" pitchFamily="34" charset="0"/>
              </a:rPr>
            </a:br>
            <a:r>
              <a:rPr lang="en-US" sz="1800" b="1" dirty="0">
                <a:solidFill>
                  <a:schemeClr val="tx1">
                    <a:lumMod val="50000"/>
                    <a:lumOff val="50000"/>
                  </a:schemeClr>
                </a:solidFill>
                <a:latin typeface="Arial" pitchFamily="34" charset="0"/>
                <a:cs typeface="Arial" pitchFamily="34" charset="0"/>
              </a:rPr>
              <a:t>(Handbook, pages 483–484)</a:t>
            </a:r>
            <a:br>
              <a:rPr lang="en-US" sz="1800" b="1" dirty="0">
                <a:solidFill>
                  <a:schemeClr val="tx1">
                    <a:lumMod val="50000"/>
                    <a:lumOff val="50000"/>
                  </a:schemeClr>
                </a:solidFill>
                <a:latin typeface="Arial" pitchFamily="34" charset="0"/>
                <a:cs typeface="Arial" pitchFamily="34" charset="0"/>
              </a:rPr>
            </a:br>
            <a:endParaRPr lang="en-US" sz="1800" b="1" dirty="0">
              <a:solidFill>
                <a:schemeClr val="tx1">
                  <a:lumMod val="50000"/>
                  <a:lumOff val="50000"/>
                </a:schemeClr>
              </a:solidFill>
              <a:latin typeface="Arial" pitchFamily="34" charset="0"/>
              <a:cs typeface="Arial" pitchFamily="34" charset="0"/>
            </a:endParaRPr>
          </a:p>
        </p:txBody>
      </p:sp>
      <p:sp>
        <p:nvSpPr>
          <p:cNvPr id="5" name="Content Placeholder 4"/>
          <p:cNvSpPr>
            <a:spLocks noGrp="1"/>
          </p:cNvSpPr>
          <p:nvPr>
            <p:ph sz="half" idx="1"/>
          </p:nvPr>
        </p:nvSpPr>
        <p:spPr>
          <a:xfrm>
            <a:off x="457200" y="1438032"/>
            <a:ext cx="4038600" cy="2314698"/>
          </a:xfrm>
        </p:spPr>
        <p:txBody>
          <a:bodyPr>
            <a:noAutofit/>
          </a:bodyPr>
          <a:lstStyle/>
          <a:p>
            <a:pPr lvl="0">
              <a:spcBef>
                <a:spcPts val="0"/>
              </a:spcBef>
            </a:pPr>
            <a:r>
              <a:rPr lang="en-US" sz="1700" dirty="0" smtClean="0">
                <a:latin typeface="Arial" panose="020B0604020202020204" pitchFamily="34" charset="0"/>
                <a:ea typeface="Times New Roman" panose="02020603050405020304" pitchFamily="18" charset="0"/>
                <a:cs typeface="Times New Roman" panose="02020603050405020304" pitchFamily="18" charset="0"/>
              </a:rPr>
              <a:t>“</a:t>
            </a:r>
            <a:r>
              <a:rPr lang="en-US" sz="1700" dirty="0" smtClean="0">
                <a:latin typeface="Arial" panose="020B0604020202020204" pitchFamily="34" charset="0"/>
                <a:ea typeface="Times New Roman" panose="02020603050405020304" pitchFamily="18" charset="0"/>
                <a:cs typeface="Times New Roman" panose="02020603050405020304" pitchFamily="18" charset="0"/>
              </a:rPr>
              <a:t>Chastity is expressed notably in </a:t>
            </a:r>
            <a:r>
              <a:rPr lang="en-US" sz="1700" i="1" dirty="0" smtClean="0">
                <a:latin typeface="Arial" panose="020B0604020202020204" pitchFamily="34" charset="0"/>
                <a:ea typeface="Times New Roman" panose="02020603050405020304" pitchFamily="18" charset="0"/>
                <a:cs typeface="Times New Roman" panose="02020603050405020304" pitchFamily="18" charset="0"/>
              </a:rPr>
              <a:t>friendship with one’s neighbor. </a:t>
            </a:r>
            <a:r>
              <a:rPr lang="en-US" sz="1700" dirty="0" smtClean="0">
                <a:latin typeface="Arial" panose="020B0604020202020204" pitchFamily="34" charset="0"/>
                <a:ea typeface="Times New Roman" panose="02020603050405020304" pitchFamily="18" charset="0"/>
                <a:cs typeface="Times New Roman" panose="02020603050405020304" pitchFamily="18" charset="0"/>
              </a:rPr>
              <a:t>Whether it develops between persons of the same or opposite sex, friendship represents a great good for all. It leads to spiritual communion.” (</a:t>
            </a:r>
            <a:r>
              <a:rPr lang="en-US" sz="1700" i="1" dirty="0" smtClean="0">
                <a:latin typeface="Arial" panose="020B0604020202020204" pitchFamily="34" charset="0"/>
                <a:ea typeface="Times New Roman" panose="02020603050405020304" pitchFamily="18" charset="0"/>
                <a:cs typeface="Times New Roman" panose="02020603050405020304" pitchFamily="18" charset="0"/>
              </a:rPr>
              <a:t>Catechism of the Catholic Church,</a:t>
            </a:r>
            <a:r>
              <a:rPr lang="en-US" sz="1700" dirty="0" smtClean="0">
                <a:latin typeface="Arial" panose="020B0604020202020204" pitchFamily="34" charset="0"/>
                <a:ea typeface="Times New Roman" panose="02020603050405020304" pitchFamily="18" charset="0"/>
                <a:cs typeface="Times New Roman" panose="02020603050405020304" pitchFamily="18" charset="0"/>
              </a:rPr>
              <a:t> 2347)</a:t>
            </a:r>
          </a:p>
          <a:p>
            <a:pPr lvl="0">
              <a:spcBef>
                <a:spcPts val="0"/>
              </a:spcBef>
            </a:pPr>
            <a:endParaRPr lang="en-US" sz="1700" dirty="0" smtClean="0">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Content Placeholder 5"/>
          <p:cNvSpPr txBox="1">
            <a:spLocks/>
          </p:cNvSpPr>
          <p:nvPr/>
        </p:nvSpPr>
        <p:spPr>
          <a:xfrm>
            <a:off x="4495800" y="1438032"/>
            <a:ext cx="4038600" cy="40950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700" dirty="0" smtClean="0">
                <a:latin typeface="Arial" panose="020B0604020202020204" pitchFamily="34" charset="0"/>
                <a:ea typeface="Times New Roman" panose="02020603050405020304" pitchFamily="18" charset="0"/>
                <a:cs typeface="Times New Roman" panose="02020603050405020304" pitchFamily="18" charset="0"/>
              </a:rPr>
              <a:t>“</a:t>
            </a:r>
            <a:r>
              <a:rPr lang="en-US" sz="1700" dirty="0" smtClean="0">
                <a:latin typeface="Arial" panose="020B0604020202020204" pitchFamily="34" charset="0"/>
                <a:ea typeface="Times New Roman" panose="02020603050405020304" pitchFamily="18" charset="0"/>
                <a:cs typeface="Times New Roman" panose="02020603050405020304" pitchFamily="18" charset="0"/>
              </a:rPr>
              <a:t>The local Church community is also a place where the person with a homosexual inclination should experience friendship. This community can be a rich source of human relationships and </a:t>
            </a:r>
            <a:r>
              <a:rPr lang="en-US" sz="1700" dirty="0" smtClean="0">
                <a:latin typeface="Arial" panose="020B0604020202020204" pitchFamily="34" charset="0"/>
                <a:ea typeface="Times New Roman" panose="02020603050405020304" pitchFamily="18" charset="0"/>
                <a:cs typeface="Times New Roman" panose="02020603050405020304" pitchFamily="18" charset="0"/>
              </a:rPr>
              <a:t>friend-ships</a:t>
            </a:r>
            <a:r>
              <a:rPr lang="en-US" sz="1700" dirty="0" smtClean="0">
                <a:latin typeface="Arial" panose="020B0604020202020204" pitchFamily="34" charset="0"/>
                <a:ea typeface="Times New Roman" panose="02020603050405020304" pitchFamily="18" charset="0"/>
                <a:cs typeface="Times New Roman" panose="02020603050405020304" pitchFamily="18" charset="0"/>
              </a:rPr>
              <a:t>, so vital to living a healthy life. In fact, within the Church human friendship is raised to a new order of love, that of brothers and sisters in Christ.” (United States Conference of Catholic Bishops, “Ministry to Persons with a Homosexual Inclination: Guidelines for Pastoral Care,” November 14, 2006)</a:t>
            </a:r>
          </a:p>
          <a:p>
            <a:endParaRPr lang="en-US" sz="1700" dirty="0"/>
          </a:p>
        </p:txBody>
      </p:sp>
      <p:pic>
        <p:nvPicPr>
          <p:cNvPr id="7" name="Picture 6" descr="S5-iStock_000041025734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245" y="3625362"/>
            <a:ext cx="2683402" cy="1807718"/>
          </a:xfrm>
          <a:prstGeom prst="rect">
            <a:avLst/>
          </a:prstGeom>
        </p:spPr>
      </p:pic>
      <p:sp>
        <p:nvSpPr>
          <p:cNvPr id="8" name="Rectangle 7"/>
          <p:cNvSpPr/>
          <p:nvPr/>
        </p:nvSpPr>
        <p:spPr>
          <a:xfrm>
            <a:off x="886245" y="5433080"/>
            <a:ext cx="3032544" cy="200055"/>
          </a:xfrm>
          <a:prstGeom prst="rect">
            <a:avLst/>
          </a:prstGeom>
        </p:spPr>
        <p:txBody>
          <a:bodyPr wrap="squar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winnond/www.istockphoto.com </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9146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210744"/>
            <a:ext cx="8229600" cy="1408078"/>
          </a:xfrm>
          <a:prstGeom prst="rect">
            <a:avLst/>
          </a:prstGeom>
          <a:noFill/>
        </p:spPr>
        <p:txBody>
          <a:bodyPr wrap="square" rtlCol="0">
            <a:spAutoFit/>
          </a:bodyPr>
          <a:lstStyle/>
          <a:p>
            <a:pPr>
              <a:lnSpc>
                <a:spcPct val="110000"/>
              </a:lnSpc>
            </a:pPr>
            <a:r>
              <a:rPr lang="en-US" sz="4200" b="1" dirty="0" smtClean="0">
                <a:solidFill>
                  <a:srgbClr val="008000"/>
                </a:solidFill>
                <a:latin typeface="Arial" panose="020B0604020202020204" pitchFamily="34" charset="0"/>
                <a:cs typeface="Arial" panose="020B0604020202020204" pitchFamily="34" charset="0"/>
              </a:rPr>
              <a:t>“Homosexuality”</a:t>
            </a:r>
            <a:br>
              <a:rPr lang="en-US" sz="4200" b="1" dirty="0" smtClean="0">
                <a:solidFill>
                  <a:srgbClr val="008000"/>
                </a:solidFill>
                <a:latin typeface="Arial" panose="020B0604020202020204" pitchFamily="34" charset="0"/>
                <a:cs typeface="Arial" panose="020B0604020202020204" pitchFamily="34" charset="0"/>
              </a:rPr>
            </a:br>
            <a:r>
              <a:rPr lang="en-US" sz="1800" b="1" dirty="0">
                <a:solidFill>
                  <a:schemeClr val="tx1">
                    <a:lumMod val="50000"/>
                    <a:lumOff val="50000"/>
                  </a:schemeClr>
                </a:solidFill>
                <a:latin typeface="Arial" pitchFamily="34" charset="0"/>
                <a:cs typeface="Arial" pitchFamily="34" charset="0"/>
              </a:rPr>
              <a:t>(Handbook, pages 483–484)</a:t>
            </a:r>
            <a:br>
              <a:rPr lang="en-US" sz="1800" b="1" dirty="0">
                <a:solidFill>
                  <a:schemeClr val="tx1">
                    <a:lumMod val="50000"/>
                    <a:lumOff val="50000"/>
                  </a:schemeClr>
                </a:solidFill>
                <a:latin typeface="Arial" pitchFamily="34" charset="0"/>
                <a:cs typeface="Arial" pitchFamily="34" charset="0"/>
              </a:rPr>
            </a:br>
            <a:endParaRPr lang="en-US" sz="1800" b="1" dirty="0">
              <a:solidFill>
                <a:schemeClr val="tx1">
                  <a:lumMod val="50000"/>
                  <a:lumOff val="50000"/>
                </a:schemeClr>
              </a:solidFill>
              <a:latin typeface="Arial" pitchFamily="34" charset="0"/>
              <a:cs typeface="Arial" pitchFamily="34" charset="0"/>
            </a:endParaRPr>
          </a:p>
        </p:txBody>
      </p:sp>
      <p:pic>
        <p:nvPicPr>
          <p:cNvPr id="5" name="Picture 4" descr="S10-iStock_000014806800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flipH="1">
            <a:off x="4006834" y="-103091"/>
            <a:ext cx="1085291" cy="6515509"/>
          </a:xfrm>
          <a:prstGeom prst="rect">
            <a:avLst/>
          </a:prstGeom>
        </p:spPr>
      </p:pic>
      <p:sp>
        <p:nvSpPr>
          <p:cNvPr id="6" name="TextBox 5"/>
          <p:cNvSpPr txBox="1"/>
          <p:nvPr/>
        </p:nvSpPr>
        <p:spPr>
          <a:xfrm>
            <a:off x="2415684" y="1803233"/>
            <a:ext cx="4268461" cy="1015663"/>
          </a:xfrm>
          <a:prstGeom prst="rect">
            <a:avLst/>
          </a:prstGeom>
          <a:noFill/>
        </p:spPr>
        <p:txBody>
          <a:bodyPr wrap="square" rtlCol="0">
            <a:spAutoFit/>
          </a:bodyPr>
          <a:lstStyle/>
          <a:p>
            <a:pPr algn="ctr"/>
            <a:r>
              <a:rPr lang="en-US" sz="6000" dirty="0" smtClean="0">
                <a:latin typeface="Arial" panose="020B0604020202020204" pitchFamily="34" charset="0"/>
                <a:cs typeface="Arial" panose="020B0604020202020204" pitchFamily="34" charset="0"/>
              </a:rPr>
              <a:t>Journal It!</a:t>
            </a:r>
            <a:endParaRPr lang="en-US" sz="6000" dirty="0">
              <a:latin typeface="Arial" panose="020B0604020202020204" pitchFamily="34" charset="0"/>
              <a:cs typeface="Arial" panose="020B0604020202020204" pitchFamily="34" charset="0"/>
            </a:endParaRPr>
          </a:p>
        </p:txBody>
      </p:sp>
      <p:sp>
        <p:nvSpPr>
          <p:cNvPr id="7" name="Rectangle 6"/>
          <p:cNvSpPr/>
          <p:nvPr/>
        </p:nvSpPr>
        <p:spPr>
          <a:xfrm>
            <a:off x="3636926" y="3397226"/>
            <a:ext cx="1858201"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RuslanDashinsky/www.istockphoto.com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
        <p:nvSpPr>
          <p:cNvPr id="8" name="TextBox 7"/>
          <p:cNvSpPr txBox="1"/>
          <p:nvPr/>
        </p:nvSpPr>
        <p:spPr>
          <a:xfrm>
            <a:off x="368978" y="4095688"/>
            <a:ext cx="8386469" cy="965906"/>
          </a:xfrm>
          <a:prstGeom prst="rect">
            <a:avLst/>
          </a:prstGeom>
          <a:noFill/>
        </p:spPr>
        <p:txBody>
          <a:bodyPr wrap="square" rtlCol="0">
            <a:spAutoFit/>
          </a:bodyPr>
          <a:lstStyle/>
          <a:p>
            <a:pPr algn="ctr">
              <a:lnSpc>
                <a:spcPct val="110000"/>
              </a:lnSpc>
            </a:pPr>
            <a:r>
              <a:rPr lang="en-US" sz="2600" dirty="0" smtClean="0">
                <a:latin typeface="Arial" panose="020B0604020202020204" pitchFamily="34" charset="0"/>
                <a:cs typeface="Arial" panose="020B0604020202020204" pitchFamily="34" charset="0"/>
              </a:rPr>
              <a:t>How is friendship to be lived out through the Church?</a:t>
            </a:r>
          </a:p>
          <a:p>
            <a:pPr algn="ctr">
              <a:lnSpc>
                <a:spcPct val="110000"/>
              </a:lnSpc>
            </a:pPr>
            <a:r>
              <a:rPr lang="en-US" sz="2600" dirty="0" smtClean="0">
                <a:latin typeface="Arial" panose="020B0604020202020204" pitchFamily="34" charset="0"/>
                <a:cs typeface="Arial" panose="020B0604020202020204" pitchFamily="34" charset="0"/>
              </a:rPr>
              <a:t>How can you work toward being a better friend to all?</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2810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420509"/>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C30027"/>
                </a:solidFill>
                <a:latin typeface="Arial" panose="020B0604020202020204" pitchFamily="34" charset="0"/>
                <a:cs typeface="Arial" panose="020B0604020202020204" pitchFamily="34" charset="0"/>
              </a:rPr>
              <a:t>“Before You Say ‘I Do’”</a:t>
            </a: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484–485)</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lnSpc>
                <a:spcPct val="110000"/>
              </a:lnSpc>
              <a:spcAft>
                <a:spcPts val="0"/>
              </a:spcAft>
            </a:pPr>
            <a:endParaRPr lang="en-US" sz="1800" dirty="0">
              <a:latin typeface="Arial" panose="020B0604020202020204" pitchFamily="34" charset="0"/>
              <a:cs typeface="Arial" panose="020B0604020202020204" pitchFamily="34" charset="0"/>
            </a:endParaRPr>
          </a:p>
        </p:txBody>
      </p:sp>
      <p:sp>
        <p:nvSpPr>
          <p:cNvPr id="5" name="Rectangle 4"/>
          <p:cNvSpPr/>
          <p:nvPr/>
        </p:nvSpPr>
        <p:spPr>
          <a:xfrm>
            <a:off x="508556" y="3013666"/>
            <a:ext cx="4572000" cy="1072601"/>
          </a:xfrm>
          <a:prstGeom prst="rect">
            <a:avLst/>
          </a:prstGeom>
        </p:spPr>
        <p:txBody>
          <a:bodyPr>
            <a:spAutoFit/>
          </a:bodyPr>
          <a:lstStyle/>
          <a:p>
            <a:pPr marL="0" marR="0">
              <a:lnSpc>
                <a:spcPct val="115000"/>
              </a:lnSpc>
              <a:spcBef>
                <a:spcPts val="0"/>
              </a:spcBef>
              <a:spcAft>
                <a:spcPts val="0"/>
              </a:spcAft>
            </a:pPr>
            <a:r>
              <a:rPr lang="en-US" sz="2800" dirty="0" smtClean="0">
                <a:solidFill>
                  <a:srgbClr val="000000"/>
                </a:solidFill>
                <a:latin typeface="Arial" panose="020B0604020202020204" pitchFamily="34" charset="0"/>
                <a:ea typeface="Times New Roman" panose="02020603050405020304" pitchFamily="18" charset="0"/>
                <a:cs typeface="TimesNewRomanPSMT"/>
              </a:rPr>
              <a:t>Marriage </a:t>
            </a:r>
            <a:r>
              <a:rPr lang="en-US" sz="2800" dirty="0">
                <a:solidFill>
                  <a:srgbClr val="000000"/>
                </a:solidFill>
                <a:latin typeface="Arial" panose="020B0604020202020204" pitchFamily="34" charset="0"/>
                <a:ea typeface="Times New Roman" panose="02020603050405020304" pitchFamily="18" charset="0"/>
                <a:cs typeface="TimesNewRomanPSMT"/>
              </a:rPr>
              <a:t>is a lifelong commitment.</a:t>
            </a:r>
            <a:endParaRPr lang="en-US" sz="2800" dirty="0">
              <a:solidFill>
                <a:srgbClr val="000000"/>
              </a:solidFill>
              <a:effectLst/>
              <a:latin typeface="Arial" panose="020B0604020202020204" pitchFamily="34" charset="0"/>
              <a:ea typeface="Times New Roman" panose="02020603050405020304" pitchFamily="18" charset="0"/>
              <a:cs typeface="TimesNewRomanPSMT"/>
            </a:endParaRPr>
          </a:p>
        </p:txBody>
      </p:sp>
      <p:pic>
        <p:nvPicPr>
          <p:cNvPr id="6" name="Picture 5" descr="S6-iStock_000004270987_Lar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556" y="1656282"/>
            <a:ext cx="3047600" cy="3838888"/>
          </a:xfrm>
          <a:prstGeom prst="rect">
            <a:avLst/>
          </a:prstGeom>
        </p:spPr>
      </p:pic>
      <p:sp>
        <p:nvSpPr>
          <p:cNvPr id="7" name="Rectangle 6"/>
          <p:cNvSpPr/>
          <p:nvPr/>
        </p:nvSpPr>
        <p:spPr>
          <a:xfrm>
            <a:off x="4981994" y="5476966"/>
            <a:ext cx="1487908"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sansara/www.istockphoto.com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79837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Catholic Quiz Show-template ver 1-1</Template>
  <TotalTime>2640</TotalTime>
  <Words>995</Words>
  <Application>Microsoft Office PowerPoint</Application>
  <PresentationFormat>On-screen Show (4:3)</PresentationFormat>
  <Paragraphs>88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TimesNewRomanPSMT</vt:lpstr>
      <vt:lpstr>CorpPowerpoint</vt:lpstr>
      <vt:lpstr>PowerPoint Presentation</vt:lpstr>
      <vt:lpstr>PowerPoint Presentation</vt:lpstr>
      <vt:lpstr>Chapter Summary Respecting Sexuality</vt:lpstr>
      <vt:lpstr>Key Scripture Passage</vt:lpstr>
      <vt:lpstr>“Homosexuality” (Handbook, pages 483–484) </vt:lpstr>
      <vt:lpstr>“Homosexuality” (Handbook, pages 483–484) </vt:lpstr>
      <vt:lpstr>“Homosexuality” (Handbook, pages 483–484) </vt:lpstr>
      <vt:lpstr>“Homosexuality” (Handbook, pages 483–484) </vt:lpstr>
      <vt:lpstr>“Before You Say ‘I Do’” (Handbook, pages 484–485) </vt:lpstr>
      <vt:lpstr>“Before You Say ‘I Do’” (Handbook, pages 484–485) </vt:lpstr>
      <vt:lpstr>“Before You Say ‘I Do’” (Handbook, pages 484–485) </vt:lpstr>
      <vt:lpstr>PowerPoint Presentation</vt:lpstr>
      <vt:lpstr>PowerPoint Presentation</vt:lpstr>
      <vt:lpstr>PowerPoint Presentation</vt:lpstr>
      <vt:lpstr>PowerPoint Presentation</vt:lpstr>
      <vt:lpstr>PowerPoint Presentation</vt:lpstr>
      <vt:lpstr>PowerPoint Presentation</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Brooke Saron</cp:lastModifiedBy>
  <cp:revision>180</cp:revision>
  <dcterms:created xsi:type="dcterms:W3CDTF">2012-11-07T17:11:11Z</dcterms:created>
  <dcterms:modified xsi:type="dcterms:W3CDTF">2015-05-19T19:02:52Z</dcterms:modified>
</cp:coreProperties>
</file>