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4" autoAdjust="0"/>
    <p:restoredTop sz="90047" autoAdjust="0"/>
  </p:normalViewPr>
  <p:slideViewPr>
    <p:cSldViewPr snapToGrid="0" snapToObjects="1">
      <p:cViewPr varScale="1">
        <p:scale>
          <a:sx n="33" d="100"/>
          <a:sy n="33" d="100"/>
        </p:scale>
        <p:origin x="-24" y="96"/>
      </p:cViewPr>
      <p:guideLst>
        <p:guide orient="horz" pos="6144"/>
        <p:guide pos="81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1 Corinthians 15:3–6, found in the introduction to chapter 7 of the student text. Tell them that this statement is the earliest known Christian creed, or statement of faith: scholars believe it was written about twenty years after Jesus’ death and Resurrection.</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content in article 25.</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0114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the questions that conclude article 28</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in the student text: Think of all the ways Christ is present to us after his Ascension. Which one makes you feel most connected to the Risen Christ? Why?</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28.</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4699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Did You Know? sidebar, “Jewish Burial Customs,” in article 25 of the student text. Explain that the women returned to the tomb to prepare the body for final burial.</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a:t>
            </a:r>
            <a:r>
              <a:rPr lang="en-US" sz="6200" baseline="0" dirty="0" smtClean="0">
                <a:effectLst/>
                <a:latin typeface="+mn-lt"/>
                <a:ea typeface="+mn-ea"/>
                <a:cs typeface="+mn-cs"/>
                <a:sym typeface="Helvetica Neue"/>
              </a:rPr>
              <a:t> text</a:t>
            </a:r>
            <a:r>
              <a:rPr lang="en-US" sz="6200" dirty="0" smtClean="0">
                <a:effectLst/>
                <a:latin typeface="+mn-lt"/>
                <a:ea typeface="+mn-ea"/>
                <a:cs typeface="+mn-cs"/>
                <a:sym typeface="Helvetica Neue"/>
              </a:rPr>
              <a:t> content in article 25.</a:t>
            </a:r>
          </a:p>
          <a:p>
            <a:endParaRPr lang="en-US" dirty="0"/>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each point in the section “Evidence for the Truth of the Resurrection” in article 25 of the student text. Ask volunteers to explain why belief in the Resurrection is important to their faith. Consider sharing your own answer.</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25.</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the students to describe some of the characteristics of the Risen Jesus (he could appear and disappear suddenly; he could be touched; he could eat; his words could be heard by several people at once; he wasn’t immediately recognizable, but once the disciples recognized him, they could see he was the same person they knew from before).</a:t>
            </a:r>
          </a:p>
          <a:p>
            <a:endParaRPr lang="en-US" sz="6200" dirty="0" smtClean="0">
              <a:effectLst/>
              <a:latin typeface="+mn-lt"/>
              <a:ea typeface="+mn-ea"/>
              <a:cs typeface="+mn-cs"/>
              <a:sym typeface="Helvetica Neue"/>
            </a:endParaRPr>
          </a:p>
          <a:p>
            <a:r>
              <a:rPr lang="en-US" sz="6200" dirty="0" smtClean="0">
                <a:effectLst/>
                <a:latin typeface="+mn-lt"/>
                <a:ea typeface="+mn-ea"/>
                <a:cs typeface="+mn-cs"/>
                <a:sym typeface="Helvetica Neue"/>
              </a:rPr>
              <a:t>This slide corresponds to student text content in article 26.</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Saint Paul’s analogy for the resurrected body, likening it to a seed that becomes something very different when it grows as a plant.</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26.</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which of Jesus’ teachings, those listed as bullet points in article 27</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 or others, would be hardest to believe if there were no Resurrection.</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27.</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before his Resurrection, Jesus descended into Hell and brought salvation to all the righteous souls who had died.</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28.</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Read aloud the sidebar definition for </a:t>
            </a:r>
            <a:r>
              <a:rPr lang="en-US" sz="6200" i="1" dirty="0" smtClean="0">
                <a:effectLst/>
                <a:latin typeface="+mn-lt"/>
                <a:ea typeface="+mn-ea"/>
                <a:cs typeface="+mn-cs"/>
                <a:sym typeface="Helvetica Neue"/>
              </a:rPr>
              <a:t>paradox</a:t>
            </a:r>
            <a:r>
              <a:rPr lang="en-US" sz="6200" dirty="0" smtClean="0">
                <a:effectLst/>
                <a:latin typeface="+mn-lt"/>
                <a:ea typeface="+mn-ea"/>
                <a:cs typeface="+mn-cs"/>
                <a:sym typeface="Helvetica Neue"/>
              </a:rPr>
              <a:t> in article 28</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 Direct the students to read the “Primary Sources” sidebar in article 28, “Here He Is.” Ask for comments.</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28.</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the symmetry between the Incarnation (coming to earth, humbled) and the Ascension (leaving earth, glorified), as discussed</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in the section “The Ascension Reveals Christ’s Glory” in article 28</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   </a:t>
            </a:r>
          </a:p>
          <a:p>
            <a:endParaRPr lang="en-US" sz="6200" dirty="0" smtClean="0">
              <a:effectLst/>
              <a:latin typeface="+mn-lt"/>
              <a:ea typeface="+mn-ea"/>
              <a:cs typeface="+mn-cs"/>
              <a:sym typeface="Helvetica Neue"/>
            </a:endParaRPr>
          </a:p>
          <a:p>
            <a:r>
              <a:rPr lang="en-US" sz="6200" dirty="0" smtClean="0">
                <a:effectLst/>
                <a:latin typeface="+mn-lt"/>
                <a:ea typeface="+mn-ea"/>
                <a:cs typeface="+mn-cs"/>
                <a:sym typeface="Helvetica Neue"/>
              </a:rPr>
              <a:t>This slide corresponds to student text content in article 28.</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
        <p:nvSpPr>
          <p:cNvPr id="7" name="Shape 7"/>
          <p:cNvSpPr>
            <a:spLocks noGrp="1"/>
          </p:cNvSpPr>
          <p:nvPr>
            <p:ph type="body" idx="1"/>
          </p:nvPr>
        </p:nvSpPr>
        <p:spPr>
          <a:xfrm>
            <a:off x="21457920" y="15605760"/>
            <a:ext cx="4768427" cy="3901441"/>
          </a:xfrm>
          <a:prstGeom prst="rect">
            <a:avLst/>
          </a:prstGeom>
          <a:ln w="12700"/>
        </p:spPr>
        <p:txBody>
          <a:bodyPr lIns="0" tIns="0" rIns="0" bIns="0" anchor="ctr"/>
          <a:lstStyle>
            <a:lvl1pPr marL="342900" indent="-342900">
              <a:spcBef>
                <a:spcPts val="100"/>
              </a:spcBef>
              <a:buSzTx/>
              <a:buFontTx/>
              <a:buNone/>
              <a:defRPr sz="2200">
                <a:solidFill>
                  <a:srgbClr val="808080"/>
                </a:solidFill>
              </a:defRPr>
            </a:lvl1pPr>
          </a:lstStyle>
          <a:p>
            <a:pPr lvl="0">
              <a:defRPr sz="1800">
                <a:solidFill>
                  <a:srgbClr val="000000"/>
                </a:solidFill>
              </a:defRPr>
            </a:pPr>
            <a:r>
              <a:rPr sz="2200">
                <a:solidFill>
                  <a:srgbClr val="808080"/>
                </a:solidFill>
              </a:rPr>
              <a:t>Document # TX000000</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p:nvSpPr>
        <p:spPr>
          <a:xfrm>
            <a:off x="21241173" y="18023162"/>
            <a:ext cx="4551681" cy="100129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lstStyle/>
          <a:p>
            <a:pPr lvl="0"/>
            <a:r>
              <a:rPr lang="en-US" dirty="0" smtClean="0"/>
              <a:t>The Resurrection</a:t>
            </a:r>
            <a:br>
              <a:rPr lang="en-US" dirty="0" smtClean="0"/>
            </a:br>
            <a:r>
              <a:rPr lang="en-US" dirty="0" smtClean="0"/>
              <a:t>and Ascension of Jesus</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smtClean="0">
                <a:latin typeface="Arial"/>
                <a:ea typeface="Arial"/>
                <a:cs typeface="Arial"/>
                <a:sym typeface="Arial"/>
              </a:rPr>
              <a:t>Unit 3, </a:t>
            </a:r>
            <a:r>
              <a:rPr lang="en-US" sz="5600" dirty="0" smtClean="0">
                <a:latin typeface="Arial"/>
                <a:ea typeface="Arial"/>
                <a:cs typeface="Arial"/>
                <a:sym typeface="Arial"/>
              </a:rPr>
              <a:t>Chapter </a:t>
            </a:r>
            <a:r>
              <a:rPr lang="en-US" sz="5600" dirty="0">
                <a:latin typeface="Arial"/>
                <a:ea typeface="Arial"/>
                <a:cs typeface="Arial"/>
                <a:sym typeface="Arial"/>
              </a:rPr>
              <a:t>7</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dirty="0" smtClean="0">
                <a:solidFill>
                  <a:srgbClr val="808080"/>
                </a:solidFill>
              </a:rPr>
              <a:t>Document</a:t>
            </a:r>
            <a:r>
              <a:rPr lang="en-US" sz="2200" dirty="0" smtClean="0">
                <a:solidFill>
                  <a:srgbClr val="808080"/>
                </a:solidFill>
              </a:rPr>
              <a:t> </a:t>
            </a:r>
            <a:r>
              <a:rPr sz="2200" dirty="0" smtClean="0">
                <a:solidFill>
                  <a:srgbClr val="808080"/>
                </a:solidFill>
              </a:rPr>
              <a:t>#: </a:t>
            </a:r>
            <a:r>
              <a:rPr lang="en-US" sz="2200" dirty="0" smtClean="0">
                <a:solidFill>
                  <a:srgbClr val="808080"/>
                </a:solidFill>
              </a:rPr>
              <a:t>TX005438</a:t>
            </a:r>
            <a:endParaRPr sz="2200" dirty="0">
              <a:solidFill>
                <a:srgbClr val="80808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903" y="1007832"/>
            <a:ext cx="23408642" cy="4551681"/>
          </a:xfrm>
        </p:spPr>
        <p:txBody>
          <a:bodyPr/>
          <a:lstStyle/>
          <a:p>
            <a:r>
              <a:rPr lang="en-US" dirty="0" smtClean="0"/>
              <a:t>The Ascension Reveals Christ’s Glory</a:t>
            </a:r>
            <a:endParaRPr lang="en-US" dirty="0"/>
          </a:p>
        </p:txBody>
      </p:sp>
      <p:sp>
        <p:nvSpPr>
          <p:cNvPr id="3" name="Text Placeholder 2"/>
          <p:cNvSpPr>
            <a:spLocks noGrp="1"/>
          </p:cNvSpPr>
          <p:nvPr>
            <p:ph type="body" idx="1"/>
          </p:nvPr>
        </p:nvSpPr>
        <p:spPr>
          <a:xfrm>
            <a:off x="1517903" y="4333204"/>
            <a:ext cx="23790827" cy="9838038"/>
          </a:xfrm>
        </p:spPr>
        <p:txBody>
          <a:bodyPr/>
          <a:lstStyle/>
          <a:p>
            <a:r>
              <a:rPr lang="en-US" dirty="0" smtClean="0"/>
              <a:t>Jesus has full authority over Heaven, earth, and even Hell.</a:t>
            </a:r>
          </a:p>
          <a:p>
            <a:r>
              <a:rPr lang="en-US" dirty="0" smtClean="0"/>
              <a:t>He opened Heaven to humanity.</a:t>
            </a:r>
          </a:p>
          <a:p>
            <a:r>
              <a:rPr lang="en-US" dirty="0" smtClean="0"/>
              <a:t>He is more present to us, unlimited by time and space.</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441" y="8617181"/>
            <a:ext cx="13979076" cy="9308597"/>
          </a:xfrm>
          <a:prstGeom prst="rect">
            <a:avLst/>
          </a:prstGeom>
        </p:spPr>
      </p:pic>
      <p:sp>
        <p:nvSpPr>
          <p:cNvPr id="5" name="Rectangle 4"/>
          <p:cNvSpPr/>
          <p:nvPr/>
        </p:nvSpPr>
        <p:spPr>
          <a:xfrm>
            <a:off x="6075441" y="17992975"/>
            <a:ext cx="283923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Renata</a:t>
            </a:r>
            <a:r>
              <a:rPr lang="en-US" sz="1400" dirty="0">
                <a:solidFill>
                  <a:srgbClr val="A7A7A7"/>
                </a:solidFill>
              </a:rPr>
              <a:t> </a:t>
            </a:r>
            <a:r>
              <a:rPr lang="en-US" sz="1400" dirty="0" err="1">
                <a:solidFill>
                  <a:srgbClr val="A7A7A7"/>
                </a:solidFill>
              </a:rPr>
              <a:t>Sedmakova</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8761504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358" y="722572"/>
            <a:ext cx="23408642" cy="4551681"/>
          </a:xfrm>
        </p:spPr>
        <p:txBody>
          <a:bodyPr/>
          <a:lstStyle/>
          <a:p>
            <a:r>
              <a:rPr lang="en-US" dirty="0" smtClean="0"/>
              <a:t>Jesus Is Present Today</a:t>
            </a:r>
            <a:endParaRPr lang="en-US" dirty="0"/>
          </a:p>
        </p:txBody>
      </p:sp>
      <p:sp>
        <p:nvSpPr>
          <p:cNvPr id="3" name="Text Placeholder 2"/>
          <p:cNvSpPr>
            <a:spLocks noGrp="1"/>
          </p:cNvSpPr>
          <p:nvPr>
            <p:ph type="body" idx="1"/>
          </p:nvPr>
        </p:nvSpPr>
        <p:spPr>
          <a:xfrm>
            <a:off x="4283261" y="3902653"/>
            <a:ext cx="18767240" cy="13221548"/>
          </a:xfrm>
        </p:spPr>
        <p:txBody>
          <a:bodyPr/>
          <a:lstStyle/>
          <a:p>
            <a:r>
              <a:rPr lang="en-US" dirty="0" smtClean="0"/>
              <a:t>He is present to us in the Eucharist . . .</a:t>
            </a:r>
          </a:p>
          <a:p>
            <a:r>
              <a:rPr lang="en-US" dirty="0" smtClean="0"/>
              <a:t>in Sacred Scripture . . .</a:t>
            </a:r>
          </a:p>
          <a:p>
            <a:r>
              <a:rPr lang="en-US" dirty="0" smtClean="0"/>
              <a:t>in our private prayer, in the liturgy, through our loved ones . . .</a:t>
            </a:r>
          </a:p>
          <a:p>
            <a:r>
              <a:rPr lang="en-US" dirty="0" smtClean="0"/>
              <a:t>and in our service to others.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321" y="10288650"/>
            <a:ext cx="13304789" cy="8873830"/>
          </a:xfrm>
          <a:prstGeom prst="rect">
            <a:avLst/>
          </a:prstGeom>
        </p:spPr>
      </p:pic>
      <p:sp>
        <p:nvSpPr>
          <p:cNvPr id="5" name="Rectangle 4"/>
          <p:cNvSpPr/>
          <p:nvPr/>
        </p:nvSpPr>
        <p:spPr>
          <a:xfrm rot="16200000">
            <a:off x="5627082" y="17980978"/>
            <a:ext cx="1731764"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MattiaATH</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9412657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600959" y="2949785"/>
            <a:ext cx="23408642" cy="1517228"/>
          </a:xfrm>
          <a:prstGeom prst="rect">
            <a:avLst/>
          </a:prstGeom>
        </p:spPr>
        <p:txBody>
          <a:bodyPr/>
          <a:lstStyle/>
          <a:p>
            <a:pPr lvl="0"/>
            <a:r>
              <a:rPr lang="en-US" dirty="0" smtClean="0"/>
              <a:t>The Events of the Resurrection</a:t>
            </a:r>
            <a:endParaRPr dirty="0"/>
          </a:p>
        </p:txBody>
      </p:sp>
      <p:sp>
        <p:nvSpPr>
          <p:cNvPr id="33" name="Shape 33"/>
          <p:cNvSpPr>
            <a:spLocks noGrp="1"/>
          </p:cNvSpPr>
          <p:nvPr>
            <p:ph type="body" idx="1"/>
          </p:nvPr>
        </p:nvSpPr>
        <p:spPr>
          <a:xfrm>
            <a:off x="2600959" y="4896790"/>
            <a:ext cx="9629141" cy="11442864"/>
          </a:xfrm>
          <a:prstGeom prst="rect">
            <a:avLst/>
          </a:prstGeom>
        </p:spPr>
        <p:txBody>
          <a:bodyPr>
            <a:normAutofit/>
          </a:bodyPr>
          <a:lstStyle/>
          <a:p>
            <a:r>
              <a:rPr lang="en-US" dirty="0" smtClean="0"/>
              <a:t>Jesus was able to save us from sin and death because he is human and divine.</a:t>
            </a:r>
          </a:p>
          <a:p>
            <a:r>
              <a:rPr lang="en-US" dirty="0" smtClean="0"/>
              <a:t>The Resurrection provides us with proof for this truth.</a:t>
            </a:r>
          </a:p>
          <a:p>
            <a:r>
              <a:rPr lang="en-US" dirty="0" smtClean="0"/>
              <a:t>Jesus’ Resurrection was an actual historical event.</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6479" y="5302370"/>
            <a:ext cx="13233121" cy="9077348"/>
          </a:xfrm>
          <a:prstGeom prst="rect">
            <a:avLst/>
          </a:prstGeom>
        </p:spPr>
      </p:pic>
      <p:sp>
        <p:nvSpPr>
          <p:cNvPr id="5" name="Rectangle 4"/>
          <p:cNvSpPr/>
          <p:nvPr/>
        </p:nvSpPr>
        <p:spPr>
          <a:xfrm>
            <a:off x="12866490" y="14433836"/>
            <a:ext cx="1438790"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doulos</a:t>
            </a:r>
            <a:r>
              <a:rPr lang="en-US" sz="1400" dirty="0">
                <a:solidFill>
                  <a:srgbClr val="A7A7A7"/>
                </a:solidFill>
              </a:rPr>
              <a:t> / </a:t>
            </a:r>
            <a:r>
              <a:rPr lang="en-US" sz="1400" dirty="0" err="1">
                <a:solidFill>
                  <a:srgbClr val="A7A7A7"/>
                </a:solidFill>
              </a:rPr>
              <a:t>istock</a:t>
            </a:r>
            <a:endParaRPr lang="en-US" sz="1400" dirty="0">
              <a:solidFill>
                <a:srgbClr val="A7A7A7"/>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1200573"/>
            <a:ext cx="23408642" cy="4551681"/>
          </a:xfrm>
        </p:spPr>
        <p:txBody>
          <a:bodyPr/>
          <a:lstStyle/>
          <a:p>
            <a:r>
              <a:rPr lang="en-US" dirty="0" smtClean="0"/>
              <a:t>Common Points in the Gospel Accounts</a:t>
            </a:r>
            <a:endParaRPr lang="en-US" dirty="0"/>
          </a:p>
        </p:txBody>
      </p:sp>
      <p:sp>
        <p:nvSpPr>
          <p:cNvPr id="3" name="Text Placeholder 2"/>
          <p:cNvSpPr>
            <a:spLocks noGrp="1"/>
          </p:cNvSpPr>
          <p:nvPr>
            <p:ph type="body" idx="1"/>
          </p:nvPr>
        </p:nvSpPr>
        <p:spPr>
          <a:xfrm>
            <a:off x="2600959" y="4734301"/>
            <a:ext cx="11456565" cy="13221548"/>
          </a:xfrm>
        </p:spPr>
        <p:txBody>
          <a:bodyPr>
            <a:normAutofit/>
          </a:bodyPr>
          <a:lstStyle/>
          <a:p>
            <a:r>
              <a:rPr lang="en-US" dirty="0" smtClean="0"/>
              <a:t>Women disciples discover that the body of Jesus is not in the tomb.</a:t>
            </a:r>
          </a:p>
          <a:p>
            <a:r>
              <a:rPr lang="en-US" dirty="0" smtClean="0"/>
              <a:t>The women learn from angels that Jesus is alive.</a:t>
            </a:r>
          </a:p>
          <a:p>
            <a:r>
              <a:rPr lang="en-US" dirty="0" smtClean="0"/>
              <a:t>Jesus reveals himself to Mary Magdalene.</a:t>
            </a:r>
          </a:p>
          <a:p>
            <a:r>
              <a:rPr lang="en-US" dirty="0" smtClean="0"/>
              <a:t>Jesus appears to groups of disciples.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09" t="918" r="7932" b="-918"/>
          <a:stretch/>
        </p:blipFill>
        <p:spPr>
          <a:xfrm>
            <a:off x="14744699" y="5180754"/>
            <a:ext cx="11264901" cy="8345878"/>
          </a:xfrm>
          <a:prstGeom prst="rect">
            <a:avLst/>
          </a:prstGeom>
        </p:spPr>
      </p:pic>
      <p:sp>
        <p:nvSpPr>
          <p:cNvPr id="6" name="Rectangle 5"/>
          <p:cNvSpPr/>
          <p:nvPr/>
        </p:nvSpPr>
        <p:spPr>
          <a:xfrm>
            <a:off x="14744699" y="13526632"/>
            <a:ext cx="1864613"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TonyBaggett</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9864036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558" y="1391073"/>
            <a:ext cx="23408642" cy="4551681"/>
          </a:xfrm>
        </p:spPr>
        <p:txBody>
          <a:bodyPr/>
          <a:lstStyle/>
          <a:p>
            <a:r>
              <a:rPr lang="en-US" dirty="0" smtClean="0"/>
              <a:t>Evidence for the Resurrection</a:t>
            </a:r>
            <a:endParaRPr lang="en-US" dirty="0"/>
          </a:p>
        </p:txBody>
      </p:sp>
      <p:sp>
        <p:nvSpPr>
          <p:cNvPr id="3" name="Text Placeholder 2"/>
          <p:cNvSpPr>
            <a:spLocks noGrp="1"/>
          </p:cNvSpPr>
          <p:nvPr>
            <p:ph type="body" idx="1"/>
          </p:nvPr>
        </p:nvSpPr>
        <p:spPr>
          <a:xfrm>
            <a:off x="2829559" y="4838840"/>
            <a:ext cx="10048242" cy="13221548"/>
          </a:xfrm>
        </p:spPr>
        <p:txBody>
          <a:bodyPr>
            <a:normAutofit/>
          </a:bodyPr>
          <a:lstStyle/>
          <a:p>
            <a:r>
              <a:rPr lang="en-US" dirty="0" smtClean="0"/>
              <a:t>We can trust the historical validity of the New Testament texts.</a:t>
            </a:r>
          </a:p>
          <a:p>
            <a:r>
              <a:rPr lang="en-US" dirty="0" smtClean="0"/>
              <a:t>The Resurrection was a consistent belief in the early Church.</a:t>
            </a:r>
          </a:p>
          <a:p>
            <a:r>
              <a:rPr lang="en-US" dirty="0" smtClean="0"/>
              <a:t>The tomb was empty.</a:t>
            </a:r>
          </a:p>
          <a:p>
            <a:r>
              <a:rPr lang="en-US" dirty="0" smtClean="0"/>
              <a:t>Jesus’ followers underwent a profound change.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600"/>
          <a:stretch/>
        </p:blipFill>
        <p:spPr>
          <a:xfrm>
            <a:off x="13787177" y="5077972"/>
            <a:ext cx="12222423" cy="8701297"/>
          </a:xfrm>
          <a:prstGeom prst="rect">
            <a:avLst/>
          </a:prstGeom>
        </p:spPr>
      </p:pic>
      <p:sp>
        <p:nvSpPr>
          <p:cNvPr id="5" name="Rectangle 4"/>
          <p:cNvSpPr/>
          <p:nvPr/>
        </p:nvSpPr>
        <p:spPr>
          <a:xfrm>
            <a:off x="13787177" y="13877083"/>
            <a:ext cx="260191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ChameleonsEye</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119027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559" y="1848273"/>
            <a:ext cx="23408642" cy="4551681"/>
          </a:xfrm>
        </p:spPr>
        <p:txBody>
          <a:bodyPr/>
          <a:lstStyle/>
          <a:p>
            <a:r>
              <a:rPr lang="en-US" dirty="0" smtClean="0"/>
              <a:t>What Does the Resurrection Mean?</a:t>
            </a:r>
            <a:endParaRPr lang="en-US" dirty="0"/>
          </a:p>
        </p:txBody>
      </p:sp>
      <p:sp>
        <p:nvSpPr>
          <p:cNvPr id="3" name="Text Placeholder 2"/>
          <p:cNvSpPr>
            <a:spLocks noGrp="1"/>
          </p:cNvSpPr>
          <p:nvPr>
            <p:ph type="body" idx="1"/>
          </p:nvPr>
        </p:nvSpPr>
        <p:spPr>
          <a:xfrm>
            <a:off x="3210559" y="5204501"/>
            <a:ext cx="11122716" cy="13221548"/>
          </a:xfrm>
        </p:spPr>
        <p:txBody>
          <a:bodyPr/>
          <a:lstStyle/>
          <a:p>
            <a:r>
              <a:rPr lang="en-US" dirty="0" smtClean="0"/>
              <a:t>We cannot explain in human terms what the resurrected Jesus was like.</a:t>
            </a:r>
          </a:p>
          <a:p>
            <a:r>
              <a:rPr lang="en-US" dirty="0" smtClean="0"/>
              <a:t>Being in Jesus’ risen presence gave people peace and hope.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3275" y="5599163"/>
            <a:ext cx="7720584" cy="11580876"/>
          </a:xfrm>
          <a:prstGeom prst="rect">
            <a:avLst/>
          </a:prstGeom>
        </p:spPr>
      </p:pic>
      <p:sp>
        <p:nvSpPr>
          <p:cNvPr id="5" name="Rectangle 4"/>
          <p:cNvSpPr/>
          <p:nvPr/>
        </p:nvSpPr>
        <p:spPr>
          <a:xfrm>
            <a:off x="14333275" y="17313879"/>
            <a:ext cx="246734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Malivan_Iuliia</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239641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1455" y="5225577"/>
            <a:ext cx="11517222" cy="11517222"/>
          </a:xfrm>
          <a:prstGeom prst="rect">
            <a:avLst/>
          </a:prstGeom>
        </p:spPr>
      </p:pic>
      <p:sp>
        <p:nvSpPr>
          <p:cNvPr id="2" name="Title 1"/>
          <p:cNvSpPr>
            <a:spLocks noGrp="1"/>
          </p:cNvSpPr>
          <p:nvPr>
            <p:ph type="title"/>
          </p:nvPr>
        </p:nvSpPr>
        <p:spPr>
          <a:xfrm>
            <a:off x="2600958" y="1391073"/>
            <a:ext cx="23408642" cy="4551681"/>
          </a:xfrm>
        </p:spPr>
        <p:txBody>
          <a:bodyPr/>
          <a:lstStyle/>
          <a:p>
            <a:r>
              <a:rPr lang="en-US" dirty="0" smtClean="0"/>
              <a:t>First Corinthians, Chapter 15</a:t>
            </a:r>
            <a:endParaRPr lang="en-US" dirty="0"/>
          </a:p>
        </p:txBody>
      </p:sp>
      <p:sp>
        <p:nvSpPr>
          <p:cNvPr id="3" name="Text Placeholder 2"/>
          <p:cNvSpPr>
            <a:spLocks noGrp="1"/>
          </p:cNvSpPr>
          <p:nvPr>
            <p:ph type="body" idx="1"/>
          </p:nvPr>
        </p:nvSpPr>
        <p:spPr>
          <a:xfrm>
            <a:off x="2600958" y="4882677"/>
            <a:ext cx="12424017" cy="13221548"/>
          </a:xfrm>
        </p:spPr>
        <p:txBody>
          <a:bodyPr/>
          <a:lstStyle/>
          <a:p>
            <a:r>
              <a:rPr lang="en-US" dirty="0" smtClean="0"/>
              <a:t>The Risen Christ appeared to many people.</a:t>
            </a:r>
          </a:p>
          <a:p>
            <a:r>
              <a:rPr lang="en-US" dirty="0" smtClean="0"/>
              <a:t>Christ’s Resurrection guarantees that we too will experience resurrection.</a:t>
            </a:r>
          </a:p>
          <a:p>
            <a:r>
              <a:rPr lang="en-US" dirty="0" smtClean="0"/>
              <a:t>A resurrected body is transformed.</a:t>
            </a:r>
          </a:p>
          <a:p>
            <a:pPr marL="0" indent="0">
              <a:buNone/>
            </a:pPr>
            <a:endParaRPr lang="en-US" dirty="0"/>
          </a:p>
        </p:txBody>
      </p:sp>
      <p:sp>
        <p:nvSpPr>
          <p:cNvPr id="5" name="Rectangle 4"/>
          <p:cNvSpPr/>
          <p:nvPr/>
        </p:nvSpPr>
        <p:spPr>
          <a:xfrm>
            <a:off x="14511455" y="16818999"/>
            <a:ext cx="258841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Strahil</a:t>
            </a:r>
            <a:r>
              <a:rPr lang="en-US" sz="1400" dirty="0">
                <a:solidFill>
                  <a:srgbClr val="A7A7A7"/>
                </a:solidFill>
              </a:rPr>
              <a:t> </a:t>
            </a:r>
            <a:r>
              <a:rPr lang="en-US" sz="1400" dirty="0" err="1">
                <a:solidFill>
                  <a:srgbClr val="A7A7A7"/>
                </a:solidFill>
              </a:rPr>
              <a:t>Dimitrov</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467799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559" y="2076873"/>
            <a:ext cx="23408642" cy="4551681"/>
          </a:xfrm>
        </p:spPr>
        <p:txBody>
          <a:bodyPr/>
          <a:lstStyle/>
          <a:p>
            <a:r>
              <a:rPr lang="en-US" dirty="0" smtClean="0"/>
              <a:t>The Significance of Christ’s Resurrection</a:t>
            </a:r>
            <a:endParaRPr lang="en-US" dirty="0"/>
          </a:p>
        </p:txBody>
      </p:sp>
      <p:sp>
        <p:nvSpPr>
          <p:cNvPr id="3" name="Text Placeholder 2"/>
          <p:cNvSpPr>
            <a:spLocks noGrp="1"/>
          </p:cNvSpPr>
          <p:nvPr>
            <p:ph type="body" idx="1"/>
          </p:nvPr>
        </p:nvSpPr>
        <p:spPr>
          <a:xfrm>
            <a:off x="3210559" y="5530686"/>
            <a:ext cx="23078341" cy="13221548"/>
          </a:xfrm>
        </p:spPr>
        <p:txBody>
          <a:bodyPr/>
          <a:lstStyle/>
          <a:p>
            <a:r>
              <a:rPr lang="en-US" dirty="0" smtClean="0"/>
              <a:t>It confirms that Jesus is the Son of God and his teachings are true.</a:t>
            </a:r>
          </a:p>
          <a:p>
            <a:r>
              <a:rPr lang="en-US" dirty="0" smtClean="0"/>
              <a:t>The Resurrection opens the way to new life.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485" y="9739468"/>
            <a:ext cx="15770204" cy="9466990"/>
          </a:xfrm>
          <a:prstGeom prst="rect">
            <a:avLst/>
          </a:prstGeom>
        </p:spPr>
      </p:pic>
      <p:sp>
        <p:nvSpPr>
          <p:cNvPr id="5" name="Rectangle 4"/>
          <p:cNvSpPr/>
          <p:nvPr/>
        </p:nvSpPr>
        <p:spPr>
          <a:xfrm rot="16200000">
            <a:off x="3495190" y="17763575"/>
            <a:ext cx="2577987"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andrea</a:t>
            </a:r>
            <a:r>
              <a:rPr lang="en-US" sz="1400" dirty="0">
                <a:solidFill>
                  <a:srgbClr val="A7A7A7"/>
                </a:solidFill>
              </a:rPr>
              <a:t> </a:t>
            </a:r>
            <a:r>
              <a:rPr lang="en-US" sz="1400" dirty="0" err="1">
                <a:solidFill>
                  <a:srgbClr val="A7A7A7"/>
                </a:solidFill>
              </a:rPr>
              <a:t>crisante</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933006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530" y="1086271"/>
            <a:ext cx="23408642" cy="4551681"/>
          </a:xfrm>
        </p:spPr>
        <p:txBody>
          <a:bodyPr/>
          <a:lstStyle/>
          <a:p>
            <a:r>
              <a:rPr lang="en-US" dirty="0" smtClean="0"/>
              <a:t>The Resurrected Christ</a:t>
            </a:r>
            <a:endParaRPr lang="en-US" dirty="0"/>
          </a:p>
        </p:txBody>
      </p:sp>
      <p:sp>
        <p:nvSpPr>
          <p:cNvPr id="3" name="Text Placeholder 2"/>
          <p:cNvSpPr>
            <a:spLocks noGrp="1"/>
          </p:cNvSpPr>
          <p:nvPr>
            <p:ph type="body" idx="1"/>
          </p:nvPr>
        </p:nvSpPr>
        <p:spPr>
          <a:xfrm>
            <a:off x="13803325" y="4492822"/>
            <a:ext cx="11418875" cy="13221548"/>
          </a:xfrm>
        </p:spPr>
        <p:txBody>
          <a:bodyPr/>
          <a:lstStyle/>
          <a:p>
            <a:r>
              <a:rPr lang="en-US" dirty="0" smtClean="0"/>
              <a:t>The Risen Jesus continued to appear to his followers for forty days.</a:t>
            </a:r>
          </a:p>
          <a:p>
            <a:r>
              <a:rPr lang="en-US" dirty="0" smtClean="0"/>
              <a:t>He taught his disciples how to interpret Scripture.</a:t>
            </a:r>
          </a:p>
          <a:p>
            <a:r>
              <a:rPr lang="en-US" dirty="0" smtClean="0"/>
              <a:t>He directed them to continue his mission.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679" b="2223"/>
          <a:stretch/>
        </p:blipFill>
        <p:spPr>
          <a:xfrm>
            <a:off x="2204530" y="4378523"/>
            <a:ext cx="10901029" cy="10823378"/>
          </a:xfrm>
          <a:prstGeom prst="rect">
            <a:avLst/>
          </a:prstGeom>
        </p:spPr>
      </p:pic>
      <p:sp>
        <p:nvSpPr>
          <p:cNvPr id="5" name="Rectangle 4"/>
          <p:cNvSpPr/>
          <p:nvPr/>
        </p:nvSpPr>
        <p:spPr>
          <a:xfrm>
            <a:off x="1023430" y="15087158"/>
            <a:ext cx="221086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fotogiunta</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949" y="1365325"/>
            <a:ext cx="23408642" cy="4551681"/>
          </a:xfrm>
        </p:spPr>
        <p:txBody>
          <a:bodyPr/>
          <a:lstStyle/>
          <a:p>
            <a:r>
              <a:rPr lang="en-US" dirty="0" smtClean="0"/>
              <a:t>The Ascension</a:t>
            </a:r>
            <a:endParaRPr lang="en-US" dirty="0"/>
          </a:p>
        </p:txBody>
      </p:sp>
      <p:sp>
        <p:nvSpPr>
          <p:cNvPr id="3" name="Text Placeholder 2"/>
          <p:cNvSpPr>
            <a:spLocks noGrp="1"/>
          </p:cNvSpPr>
          <p:nvPr>
            <p:ph type="body" idx="1"/>
          </p:nvPr>
        </p:nvSpPr>
        <p:spPr>
          <a:xfrm>
            <a:off x="1500187" y="4627923"/>
            <a:ext cx="10639004" cy="13221548"/>
          </a:xfrm>
        </p:spPr>
        <p:txBody>
          <a:bodyPr/>
          <a:lstStyle/>
          <a:p>
            <a:r>
              <a:rPr lang="en-US" dirty="0" smtClean="0"/>
              <a:t>The Ascension is an event that is beyond our human comprehension.</a:t>
            </a:r>
          </a:p>
          <a:p>
            <a:r>
              <a:rPr lang="en-US" dirty="0" smtClean="0"/>
              <a:t>Jesus left this world to be with his Father in Heaven.</a:t>
            </a:r>
          </a:p>
          <a:p>
            <a:r>
              <a:rPr lang="en-US" dirty="0" smtClean="0"/>
              <a:t>He is now more present to us than during his earthly life through the power of the Holy Spirit.</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782" t="8200" r="8283" b="6144"/>
          <a:stretch/>
        </p:blipFill>
        <p:spPr>
          <a:xfrm>
            <a:off x="13237529" y="3464946"/>
            <a:ext cx="12772071" cy="12357094"/>
          </a:xfrm>
          <a:prstGeom prst="rect">
            <a:avLst/>
          </a:prstGeom>
        </p:spPr>
      </p:pic>
      <p:sp>
        <p:nvSpPr>
          <p:cNvPr id="5" name="Rectangle 4"/>
          <p:cNvSpPr/>
          <p:nvPr/>
        </p:nvSpPr>
        <p:spPr>
          <a:xfrm>
            <a:off x="13284200" y="15936340"/>
            <a:ext cx="2418087"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Dmitrydesign</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201</TotalTime>
  <Words>905</Words>
  <Application>Microsoft Office PowerPoint</Application>
  <PresentationFormat>Custom</PresentationFormat>
  <Paragraphs>81</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 Neue</vt:lpstr>
      <vt:lpstr>Default</vt:lpstr>
      <vt:lpstr>The Resurrection and Ascension of Jesus</vt:lpstr>
      <vt:lpstr>The Events of the Resurrection</vt:lpstr>
      <vt:lpstr>Common Points in the Gospel Accounts</vt:lpstr>
      <vt:lpstr>Evidence for the Resurrection</vt:lpstr>
      <vt:lpstr>What Does the Resurrection Mean?</vt:lpstr>
      <vt:lpstr>First Corinthians, Chapter 15</vt:lpstr>
      <vt:lpstr>The Significance of Christ’s Resurrection</vt:lpstr>
      <vt:lpstr>The Resurrected Christ</vt:lpstr>
      <vt:lpstr>The Ascension</vt:lpstr>
      <vt:lpstr>The Ascension Reveals Christ’s Glory</vt:lpstr>
      <vt:lpstr>Jesus Is Present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46</cp:revision>
  <dcterms:modified xsi:type="dcterms:W3CDTF">2015-10-22T22:39:12Z</dcterms:modified>
</cp:coreProperties>
</file>