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4" r:id="rId8"/>
    <p:sldId id="3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2 of the student handbook.</a:t>
            </a:r>
            <a:r>
              <a:rPr lang="en-US" sz="1200"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45857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Share with the students this quote from Saint Augustine’s </a:t>
            </a:r>
            <a:r>
              <a:rPr lang="en-US" sz="1200" i="1" kern="1200" dirty="0" smtClean="0">
                <a:solidFill>
                  <a:schemeClr val="tx1"/>
                </a:solidFill>
                <a:effectLst/>
                <a:latin typeface="+mn-lt"/>
                <a:ea typeface="+mn-ea"/>
                <a:cs typeface="+mn-cs"/>
              </a:rPr>
              <a:t>Confessions</a:t>
            </a:r>
            <a:r>
              <a:rPr lang="en-US" sz="1200" kern="1200" dirty="0" smtClean="0">
                <a:solidFill>
                  <a:schemeClr val="tx1"/>
                </a:solidFill>
                <a:effectLst/>
                <a:latin typeface="+mn-lt"/>
                <a:ea typeface="+mn-ea"/>
                <a:cs typeface="+mn-cs"/>
              </a:rPr>
              <a:t>, “For you have made us for yourself, and our hearts are restless until they rest in you” (from page 23 in the student handbook). Explain that we were made for this very purpose—to find happiness with God.</a:t>
            </a:r>
            <a:r>
              <a:rPr lang="en-US" sz="1200" i="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74538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silently recall being in touch with something greater than themselves.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17208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the concept introduced on pages 24–25 of the student handbook, that Original Sin has affected human reason, so that we are likely to use our reason to rationalize bad choices or wrong beliefs. Encourage the students to give examples from teen life, such as saying that cheating in school is okay because everyone does it.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82508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how we know about these events. Prompt them, if necessary, to mention both the Bible and the Church as sources of God’s Revelation.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88684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the Holy Spirit guided the Apostles and the biblical writers, and continues to guide the Church’s Magisterium today.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2716349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give examples of scientific information we have today that would have been unknown to Bible writers. Use their examples to explain that even though they were inspired, the biblical authors had human limitations. Ask the students what kinds of knowledge might fall under the heading “what we need to know for our salvation.”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88863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Direct the students to refer to the Live It! </a:t>
            </a:r>
            <a:r>
              <a:rPr lang="en-US" sz="1200" kern="1200" smtClean="0">
                <a:solidFill>
                  <a:schemeClr val="tx1"/>
                </a:solidFill>
                <a:effectLst/>
                <a:latin typeface="+mn-lt"/>
                <a:ea typeface="+mn-ea"/>
                <a:cs typeface="+mn-cs"/>
              </a:rPr>
              <a:t>sidebar </a:t>
            </a:r>
            <a:r>
              <a:rPr lang="en-US" sz="1200" kern="1200" dirty="0" smtClean="0">
                <a:solidFill>
                  <a:schemeClr val="tx1"/>
                </a:solidFill>
                <a:effectLst/>
                <a:latin typeface="+mn-lt"/>
                <a:ea typeface="+mn-ea"/>
                <a:cs typeface="+mn-cs"/>
              </a:rPr>
              <a:t>“Reading the Bible: The PRIMA Process,” on page 25 of the student handbook. Ask for volunteers to explain each of the words on the slide as steps in the process.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898977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Knowing God: Reason and Revelation</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6002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TX003133</a:t>
            </a:r>
            <a:endParaRPr lang="en-US" dirty="0" smtClean="0"/>
          </a:p>
        </p:txBody>
      </p:sp>
      <p:sp>
        <p:nvSpPr>
          <p:cNvPr id="5" name="Rectangle 4"/>
          <p:cNvSpPr/>
          <p:nvPr/>
        </p:nvSpPr>
        <p:spPr>
          <a:xfrm>
            <a:off x="4057984" y="4572000"/>
            <a:ext cx="119776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 y="1117131"/>
            <a:ext cx="6425286" cy="876300"/>
          </a:xfrm>
          <a:prstGeom prst="rect">
            <a:avLst/>
          </a:prstGeom>
        </p:spPr>
        <p:txBody>
          <a:bodyPr>
            <a:noAutofit/>
          </a:bodyPr>
          <a:lstStyle/>
          <a:p>
            <a:pPr algn="ctr"/>
            <a:r>
              <a:rPr lang="en-US" sz="2400" b="1" dirty="0">
                <a:latin typeface="Arial" pitchFamily="34" charset="0"/>
                <a:cs typeface="Arial" pitchFamily="34" charset="0"/>
              </a:rPr>
              <a:t>Why should we want to know about God? </a:t>
            </a:r>
          </a:p>
        </p:txBody>
      </p:sp>
      <p:sp>
        <p:nvSpPr>
          <p:cNvPr id="11" name="TextBox 5"/>
          <p:cNvSpPr txBox="1">
            <a:spLocks noChangeArrowheads="1"/>
          </p:cNvSpPr>
          <p:nvPr/>
        </p:nvSpPr>
        <p:spPr bwMode="auto">
          <a:xfrm>
            <a:off x="6804118" y="5638800"/>
            <a:ext cx="2037896"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STILLFX / www.shutterstock.com</a:t>
            </a:r>
          </a:p>
        </p:txBody>
      </p:sp>
      <p:sp>
        <p:nvSpPr>
          <p:cNvPr id="15" name="Content Placeholder 6"/>
          <p:cNvSpPr txBox="1">
            <a:spLocks/>
          </p:cNvSpPr>
          <p:nvPr/>
        </p:nvSpPr>
        <p:spPr>
          <a:xfrm>
            <a:off x="597680" y="2133600"/>
            <a:ext cx="5790553"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Our need to be loved, and to return love, are signs of our need for God.</a:t>
            </a:r>
          </a:p>
        </p:txBody>
      </p:sp>
      <p:sp>
        <p:nvSpPr>
          <p:cNvPr id="12" name="Content Placeholder 6"/>
          <p:cNvSpPr txBox="1">
            <a:spLocks/>
          </p:cNvSpPr>
          <p:nvPr/>
        </p:nvSpPr>
        <p:spPr>
          <a:xfrm>
            <a:off x="597033" y="4114800"/>
            <a:ext cx="6248402"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We are made to live in spiritual union with God, in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whom </a:t>
            </a:r>
            <a:r>
              <a:rPr lang="en-US" dirty="0">
                <a:latin typeface="Arial" pitchFamily="34" charset="0"/>
                <a:cs typeface="Arial" pitchFamily="34" charset="0"/>
              </a:rPr>
              <a:t>we can find true happiness.</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6" name="Content Placeholder 6"/>
          <p:cNvSpPr txBox="1">
            <a:spLocks/>
          </p:cNvSpPr>
          <p:nvPr/>
        </p:nvSpPr>
        <p:spPr>
          <a:xfrm>
            <a:off x="597680" y="3056437"/>
            <a:ext cx="6095353"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Each of us has an empty space that can only be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filled </a:t>
            </a:r>
            <a:r>
              <a:rPr lang="en-US" dirty="0">
                <a:latin typeface="Arial" pitchFamily="34" charset="0"/>
                <a:cs typeface="Arial" pitchFamily="34" charset="0"/>
              </a:rPr>
              <a:t>by God.</a:t>
            </a:r>
          </a:p>
        </p:txBody>
      </p:sp>
      <p:pic>
        <p:nvPicPr>
          <p:cNvPr id="2" name="Picture 3" descr="E:\powerpoint images\chapter2\shutterstock_61770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99" y="1863599"/>
            <a:ext cx="2520735" cy="3775201"/>
          </a:xfrm>
          <a:prstGeom prst="rect">
            <a:avLst/>
          </a:prstGeom>
          <a:ln>
            <a:noFill/>
          </a:ln>
          <a:effectLst>
            <a:softEdge rad="112500"/>
          </a:effectLs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381000" y="3107323"/>
            <a:ext cx="3048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auremar</a:t>
            </a:r>
            <a:r>
              <a:rPr lang="en-US" sz="500" dirty="0">
                <a:latin typeface="Arial" pitchFamily="34" charset="0"/>
                <a:cs typeface="Arial" pitchFamily="34" charset="0"/>
              </a:rPr>
              <a:t> / www.shutterstock.com</a:t>
            </a:r>
          </a:p>
        </p:txBody>
      </p:sp>
      <p:sp>
        <p:nvSpPr>
          <p:cNvPr id="5" name="Content Placeholder 6"/>
          <p:cNvSpPr txBox="1">
            <a:spLocks/>
          </p:cNvSpPr>
          <p:nvPr/>
        </p:nvSpPr>
        <p:spPr>
          <a:xfrm>
            <a:off x="1354735" y="3314700"/>
            <a:ext cx="7713065" cy="876300"/>
          </a:xfrm>
          <a:prstGeom prst="rect">
            <a:avLst/>
          </a:prstGeom>
        </p:spPr>
        <p:txBody>
          <a:bodyPr>
            <a:noAutofit/>
          </a:bodyPr>
          <a:lstStyle/>
          <a:p>
            <a:pPr algn="ctr"/>
            <a:r>
              <a:rPr lang="en-US" sz="2400" b="1" dirty="0">
                <a:latin typeface="Arial" pitchFamily="34" charset="0"/>
                <a:cs typeface="Arial" pitchFamily="34" charset="0"/>
              </a:rPr>
              <a:t>Discovering God through Observation and Reason</a:t>
            </a:r>
          </a:p>
        </p:txBody>
      </p:sp>
      <p:sp>
        <p:nvSpPr>
          <p:cNvPr id="6" name="Content Placeholder 6"/>
          <p:cNvSpPr txBox="1">
            <a:spLocks/>
          </p:cNvSpPr>
          <p:nvPr/>
        </p:nvSpPr>
        <p:spPr>
          <a:xfrm>
            <a:off x="1688967" y="4019550"/>
            <a:ext cx="730263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a:t>
            </a:r>
            <a:r>
              <a:rPr lang="en-US" dirty="0" smtClean="0">
                <a:latin typeface="Arial" pitchFamily="34" charset="0"/>
                <a:cs typeface="Arial" pitchFamily="34" charset="0"/>
              </a:rPr>
              <a:t>beauty </a:t>
            </a:r>
            <a:r>
              <a:rPr lang="en-US" dirty="0">
                <a:latin typeface="Arial" pitchFamily="34" charset="0"/>
                <a:cs typeface="Arial" pitchFamily="34" charset="0"/>
              </a:rPr>
              <a:t>of nature </a:t>
            </a:r>
          </a:p>
        </p:txBody>
      </p:sp>
      <p:sp>
        <p:nvSpPr>
          <p:cNvPr id="7" name="Content Placeholder 6"/>
          <p:cNvSpPr txBox="1">
            <a:spLocks/>
          </p:cNvSpPr>
          <p:nvPr/>
        </p:nvSpPr>
        <p:spPr>
          <a:xfrm>
            <a:off x="1676399" y="5029200"/>
            <a:ext cx="6400801"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inner prompting to do the right </a:t>
            </a:r>
            <a:r>
              <a:rPr lang="en-US" dirty="0" smtClean="0">
                <a:latin typeface="Arial" pitchFamily="34" charset="0"/>
                <a:cs typeface="Arial" pitchFamily="34" charset="0"/>
              </a:rPr>
              <a:t>thing</a:t>
            </a:r>
            <a:endParaRPr lang="en-US" dirty="0">
              <a:latin typeface="Arial" pitchFamily="34" charset="0"/>
              <a:cs typeface="Arial" pitchFamily="34" charset="0"/>
            </a:endParaRPr>
          </a:p>
        </p:txBody>
      </p:sp>
      <p:sp>
        <p:nvSpPr>
          <p:cNvPr id="8" name="Content Placeholder 6"/>
          <p:cNvSpPr txBox="1">
            <a:spLocks/>
          </p:cNvSpPr>
          <p:nvPr/>
        </p:nvSpPr>
        <p:spPr>
          <a:xfrm>
            <a:off x="1688967" y="4495800"/>
            <a:ext cx="6845433"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experience of loving and being loved by someone</a:t>
            </a:r>
          </a:p>
        </p:txBody>
      </p:sp>
      <p:pic>
        <p:nvPicPr>
          <p:cNvPr id="2" name="Picture 3" descr="E:\powerpoint images\chapter2\shutterstock_544416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1065"/>
            <a:ext cx="3200400" cy="2136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Content Placeholder 6"/>
          <p:cNvSpPr txBox="1">
            <a:spLocks/>
          </p:cNvSpPr>
          <p:nvPr/>
        </p:nvSpPr>
        <p:spPr>
          <a:xfrm>
            <a:off x="1676399" y="5562600"/>
            <a:ext cx="6400801" cy="762000"/>
          </a:xfrm>
          <a:prstGeom prst="rect">
            <a:avLst/>
          </a:prstGeom>
        </p:spPr>
        <p:txBody>
          <a:bodyPr>
            <a:noAutofit/>
          </a:bodyPr>
          <a:lstStyle/>
          <a:p>
            <a:pPr marL="285750" indent="-285750">
              <a:buFont typeface="Arial" pitchFamily="34" charset="0"/>
              <a:buChar char="•"/>
              <a:tabLst>
                <a:tab pos="91440" algn="l"/>
                <a:tab pos="182880" algn="l"/>
              </a:tabLst>
            </a:pPr>
            <a:r>
              <a:rPr lang="en-US" dirty="0" smtClean="0">
                <a:latin typeface="Arial" pitchFamily="34" charset="0"/>
                <a:cs typeface="Arial" pitchFamily="34" charset="0"/>
              </a:rPr>
              <a:t>Knowing through </a:t>
            </a:r>
            <a:r>
              <a:rPr lang="en-US" dirty="0">
                <a:latin typeface="Arial" pitchFamily="34" charset="0"/>
                <a:cs typeface="Arial" pitchFamily="34" charset="0"/>
              </a:rPr>
              <a:t>reason that something greater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than </a:t>
            </a:r>
            <a:r>
              <a:rPr lang="en-US" dirty="0">
                <a:latin typeface="Arial" pitchFamily="34" charset="0"/>
                <a:cs typeface="Arial" pitchFamily="34" charset="0"/>
              </a:rPr>
              <a:t>us is responsible for these things</a:t>
            </a: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265247" y="3869323"/>
            <a:ext cx="249775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PT Images / www.shutterstock.com</a:t>
            </a:r>
          </a:p>
        </p:txBody>
      </p:sp>
      <p:sp>
        <p:nvSpPr>
          <p:cNvPr id="3" name="TextBox 2"/>
          <p:cNvSpPr txBox="1"/>
          <p:nvPr/>
        </p:nvSpPr>
        <p:spPr bwMode="auto">
          <a:xfrm>
            <a:off x="609600" y="2782669"/>
            <a:ext cx="42246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can know God from the world and the human person.</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533399" y="1764268"/>
            <a:ext cx="4150723" cy="685800"/>
          </a:xfrm>
          <a:prstGeom prst="rect">
            <a:avLst/>
          </a:prstGeom>
        </p:spPr>
        <p:txBody>
          <a:bodyPr>
            <a:noAutofit/>
          </a:bodyPr>
          <a:lstStyle/>
          <a:p>
            <a:r>
              <a:rPr lang="en-US" sz="2400" b="1" dirty="0">
                <a:latin typeface="Arial" pitchFamily="34" charset="0"/>
                <a:cs typeface="Arial" pitchFamily="34" charset="0"/>
              </a:rPr>
              <a:t>Discovering God through Natural Revelation </a:t>
            </a:r>
          </a:p>
        </p:txBody>
      </p:sp>
      <p:sp>
        <p:nvSpPr>
          <p:cNvPr id="12" name="TextBox 11"/>
          <p:cNvSpPr txBox="1"/>
          <p:nvPr/>
        </p:nvSpPr>
        <p:spPr bwMode="auto">
          <a:xfrm>
            <a:off x="609600" y="3544669"/>
            <a:ext cx="52152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can know God by appreciating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and </a:t>
            </a:r>
            <a:r>
              <a:rPr lang="en-US" dirty="0">
                <a:latin typeface="Arial" pitchFamily="34" charset="0"/>
                <a:cs typeface="Arial" pitchFamily="34" charset="0"/>
              </a:rPr>
              <a:t>studying the natural world.</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609600" y="44312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can know God by listening to the voice of conscience.</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609600" y="49646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Because of Original Sin, human reason is limited.</a:t>
            </a:r>
            <a:endParaRPr lang="en-US" dirty="0">
              <a:solidFill>
                <a:schemeClr val="bg1">
                  <a:lumMod val="65000"/>
                </a:schemeClr>
              </a:solidFill>
              <a:latin typeface="Arial" pitchFamily="34" charset="0"/>
              <a:cs typeface="Arial" pitchFamily="34" charset="0"/>
            </a:endParaRPr>
          </a:p>
        </p:txBody>
      </p:sp>
      <p:pic>
        <p:nvPicPr>
          <p:cNvPr id="2" name="Picture 3" descr="E:\powerpoint images\chapter2\shutterstock_57705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282" y="1152536"/>
            <a:ext cx="3865853" cy="2581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667000" y="1905000"/>
            <a:ext cx="6172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God made himself known to the Chosen People throughout their history</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6" name="Content Placeholder 6"/>
          <p:cNvSpPr txBox="1">
            <a:spLocks/>
          </p:cNvSpPr>
          <p:nvPr/>
        </p:nvSpPr>
        <p:spPr>
          <a:xfrm>
            <a:off x="2514600" y="1143000"/>
            <a:ext cx="6934200" cy="609600"/>
          </a:xfrm>
          <a:prstGeom prst="rect">
            <a:avLst/>
          </a:prstGeom>
        </p:spPr>
        <p:txBody>
          <a:bodyPr>
            <a:noAutofit/>
          </a:bodyPr>
          <a:lstStyle/>
          <a:p>
            <a:r>
              <a:rPr lang="en-US" sz="2400" b="1" dirty="0">
                <a:latin typeface="Arial" pitchFamily="34" charset="0"/>
                <a:cs typeface="Arial" pitchFamily="34" charset="0"/>
              </a:rPr>
              <a:t>Discovering God through Divine Revelation</a:t>
            </a:r>
          </a:p>
        </p:txBody>
      </p:sp>
      <p:sp>
        <p:nvSpPr>
          <p:cNvPr id="14" name="TextBox 5"/>
          <p:cNvSpPr txBox="1">
            <a:spLocks noChangeArrowheads="1"/>
          </p:cNvSpPr>
          <p:nvPr/>
        </p:nvSpPr>
        <p:spPr bwMode="auto">
          <a:xfrm>
            <a:off x="457200" y="3564523"/>
            <a:ext cx="2124694"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jorisvo</a:t>
            </a:r>
            <a:r>
              <a:rPr lang="en-US" sz="500" dirty="0">
                <a:latin typeface="Arial" pitchFamily="34" charset="0"/>
                <a:cs typeface="Arial" pitchFamily="34" charset="0"/>
              </a:rPr>
              <a:t> / www.shutterstock.com </a:t>
            </a:r>
          </a:p>
        </p:txBody>
      </p:sp>
      <p:sp>
        <p:nvSpPr>
          <p:cNvPr id="12" name="Content Placeholder 6"/>
          <p:cNvSpPr txBox="1">
            <a:spLocks/>
          </p:cNvSpPr>
          <p:nvPr/>
        </p:nvSpPr>
        <p:spPr>
          <a:xfrm>
            <a:off x="2667000" y="2743200"/>
            <a:ext cx="5410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God revealed himself through his Son, Jesus. </a:t>
            </a:r>
          </a:p>
        </p:txBody>
      </p:sp>
      <p:sp>
        <p:nvSpPr>
          <p:cNvPr id="17" name="Content Placeholder 6"/>
          <p:cNvSpPr txBox="1">
            <a:spLocks/>
          </p:cNvSpPr>
          <p:nvPr/>
        </p:nvSpPr>
        <p:spPr>
          <a:xfrm>
            <a:off x="2667000" y="3464626"/>
            <a:ext cx="59436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Christ is </a:t>
            </a:r>
            <a:r>
              <a:rPr lang="en-US" dirty="0" smtClean="0">
                <a:latin typeface="Arial" pitchFamily="34" charset="0"/>
                <a:cs typeface="Arial" pitchFamily="34" charset="0"/>
              </a:rPr>
              <a:t>the </a:t>
            </a:r>
            <a:r>
              <a:rPr lang="en-US" dirty="0">
                <a:latin typeface="Arial" pitchFamily="34" charset="0"/>
                <a:cs typeface="Arial" pitchFamily="34" charset="0"/>
              </a:rPr>
              <a:t>fullest and complete Revelation of who God is.</a:t>
            </a:r>
          </a:p>
        </p:txBody>
      </p:sp>
      <p:sp>
        <p:nvSpPr>
          <p:cNvPr id="9" name="Content Placeholder 6"/>
          <p:cNvSpPr txBox="1">
            <a:spLocks/>
          </p:cNvSpPr>
          <p:nvPr/>
        </p:nvSpPr>
        <p:spPr>
          <a:xfrm>
            <a:off x="2667000" y="4343400"/>
            <a:ext cx="5715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Through Jesus, God established his covenant with the human race forever.</a:t>
            </a:r>
          </a:p>
        </p:txBody>
      </p:sp>
      <p:pic>
        <p:nvPicPr>
          <p:cNvPr id="2" name="Picture 3" descr="E:\powerpoint images\chapter2\shutterstock_847028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914400"/>
            <a:ext cx="1729899" cy="2590800"/>
          </a:xfrm>
          <a:prstGeom prst="rect">
            <a:avLst/>
          </a:prstGeom>
          <a:ln>
            <a:noFill/>
          </a:ln>
          <a:effectLst>
            <a:outerShdw blurRad="292100" dist="139700" dir="2700000" algn="tl" rotWithShape="0">
              <a:srgbClr val="333333">
                <a:alpha val="65000"/>
              </a:srgbClr>
            </a:outerShdw>
          </a:effectLst>
          <a:extLst/>
        </p:spPr>
      </p:pic>
      <p:pic>
        <p:nvPicPr>
          <p:cNvPr id="4100" name="Picture 4" descr="E:\powerpoint images\chapter2\shutterstock_7742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66" y="3810000"/>
            <a:ext cx="2541634" cy="1691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5"/>
          <p:cNvSpPr txBox="1">
            <a:spLocks noChangeArrowheads="1"/>
          </p:cNvSpPr>
          <p:nvPr/>
        </p:nvSpPr>
        <p:spPr bwMode="auto">
          <a:xfrm>
            <a:off x="1133936" y="5562600"/>
            <a:ext cx="2124694"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Les </a:t>
            </a:r>
            <a:r>
              <a:rPr lang="en-US" sz="500" dirty="0" err="1">
                <a:latin typeface="Arial" pitchFamily="34" charset="0"/>
                <a:cs typeface="Arial" pitchFamily="34" charset="0"/>
              </a:rPr>
              <a:t>byerley</a:t>
            </a:r>
            <a:r>
              <a:rPr lang="en-US" sz="500" dirty="0">
                <a:latin typeface="Arial" pitchFamily="34" charset="0"/>
                <a:cs typeface="Arial" pitchFamily="34" charset="0"/>
              </a:rPr>
              <a:t> / </a:t>
            </a:r>
            <a:r>
              <a:rPr lang="en-US" sz="500" dirty="0" smtClean="0">
                <a:latin typeface="Arial" pitchFamily="34" charset="0"/>
                <a:cs typeface="Arial" pitchFamily="34" charset="0"/>
              </a:rPr>
              <a:t>www.shutterstock.com</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37586" y="2556807"/>
            <a:ext cx="459641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Apostles of Jesus handed on what they knew about Jesus.</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37585" y="3392269"/>
            <a:ext cx="520601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Early Church writers produced the Gospels and Letters.</a:t>
            </a:r>
          </a:p>
        </p:txBody>
      </p:sp>
      <p:sp>
        <p:nvSpPr>
          <p:cNvPr id="16" name="Content Placeholder 6"/>
          <p:cNvSpPr txBox="1">
            <a:spLocks/>
          </p:cNvSpPr>
          <p:nvPr/>
        </p:nvSpPr>
        <p:spPr>
          <a:xfrm>
            <a:off x="1752600" y="1586345"/>
            <a:ext cx="6019800" cy="623455"/>
          </a:xfrm>
          <a:prstGeom prst="rect">
            <a:avLst/>
          </a:prstGeom>
        </p:spPr>
        <p:txBody>
          <a:bodyPr>
            <a:noAutofit/>
          </a:bodyPr>
          <a:lstStyle/>
          <a:p>
            <a:r>
              <a:rPr lang="en-US" sz="2400" b="1" dirty="0">
                <a:latin typeface="Arial" pitchFamily="34" charset="0"/>
                <a:cs typeface="Arial" pitchFamily="34" charset="0"/>
              </a:rPr>
              <a:t>Deposit of Faith: Scripture and Tradition</a:t>
            </a:r>
          </a:p>
        </p:txBody>
      </p:sp>
      <p:sp>
        <p:nvSpPr>
          <p:cNvPr id="11" name="TextBox 5"/>
          <p:cNvSpPr txBox="1">
            <a:spLocks noChangeArrowheads="1"/>
          </p:cNvSpPr>
          <p:nvPr/>
        </p:nvSpPr>
        <p:spPr bwMode="auto">
          <a:xfrm>
            <a:off x="5562600" y="5757733"/>
            <a:ext cx="2667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Zvonimir</a:t>
            </a:r>
            <a:r>
              <a:rPr lang="en-US" sz="500" dirty="0">
                <a:latin typeface="Arial" pitchFamily="34" charset="0"/>
                <a:cs typeface="Arial" pitchFamily="34" charset="0"/>
              </a:rPr>
              <a:t> </a:t>
            </a:r>
            <a:r>
              <a:rPr lang="en-US" sz="500" dirty="0" err="1">
                <a:latin typeface="Arial" pitchFamily="34" charset="0"/>
                <a:cs typeface="Arial" pitchFamily="34" charset="0"/>
              </a:rPr>
              <a:t>Atletic</a:t>
            </a:r>
            <a:r>
              <a:rPr lang="en-US" sz="500" dirty="0">
                <a:latin typeface="Arial" pitchFamily="34" charset="0"/>
                <a:cs typeface="Arial" pitchFamily="34" charset="0"/>
              </a:rPr>
              <a:t> / www.shutterstock.com</a:t>
            </a:r>
          </a:p>
        </p:txBody>
      </p:sp>
      <p:pic>
        <p:nvPicPr>
          <p:cNvPr id="5123" name="Picture 3" descr="E:\powerpoint images\chapter2\shutterstock_573607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9" y="2639797"/>
            <a:ext cx="3200397" cy="30003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286000" y="1141274"/>
            <a:ext cx="5867400" cy="838200"/>
          </a:xfrm>
          <a:prstGeom prst="rect">
            <a:avLst/>
          </a:prstGeom>
        </p:spPr>
        <p:txBody>
          <a:bodyPr>
            <a:noAutofit/>
          </a:bodyPr>
          <a:lstStyle/>
          <a:p>
            <a:r>
              <a:rPr lang="en-US" sz="2400" b="1" dirty="0">
                <a:latin typeface="Arial" pitchFamily="34" charset="0"/>
                <a:cs typeface="Arial" pitchFamily="34" charset="0"/>
              </a:rPr>
              <a:t>Biblical Inspiration and Interpretation</a:t>
            </a:r>
          </a:p>
        </p:txBody>
      </p:sp>
      <p:sp>
        <p:nvSpPr>
          <p:cNvPr id="2" name="TextBox 1"/>
          <p:cNvSpPr txBox="1"/>
          <p:nvPr/>
        </p:nvSpPr>
        <p:spPr bwMode="auto">
          <a:xfrm>
            <a:off x="3429000" y="1942743"/>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Bible tells us what we need to know for our salvation, without error.</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533400" y="5486400"/>
            <a:ext cx="2891977"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Sorin</a:t>
            </a:r>
            <a:r>
              <a:rPr lang="en-US" sz="500" dirty="0">
                <a:latin typeface="Arial" pitchFamily="34" charset="0"/>
                <a:cs typeface="Arial" pitchFamily="34" charset="0"/>
              </a:rPr>
              <a:t> </a:t>
            </a:r>
            <a:r>
              <a:rPr lang="en-US" sz="500" dirty="0" err="1">
                <a:latin typeface="Arial" pitchFamily="34" charset="0"/>
                <a:cs typeface="Arial" pitchFamily="34" charset="0"/>
              </a:rPr>
              <a:t>Popa</a:t>
            </a:r>
            <a:r>
              <a:rPr lang="en-US" sz="500" dirty="0">
                <a:latin typeface="Arial" pitchFamily="34" charset="0"/>
                <a:cs typeface="Arial" pitchFamily="34" charset="0"/>
              </a:rPr>
              <a:t> / www.shutterstock.com </a:t>
            </a:r>
          </a:p>
        </p:txBody>
      </p:sp>
      <p:sp>
        <p:nvSpPr>
          <p:cNvPr id="11" name="TextBox 10"/>
          <p:cNvSpPr txBox="1"/>
          <p:nvPr/>
        </p:nvSpPr>
        <p:spPr bwMode="auto">
          <a:xfrm>
            <a:off x="3429000" y="2727930"/>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Holy Spirit inspired the biblical authors to write what God wanted us to know. </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3429000" y="3544669"/>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Bible may not always be correct in historical and scientific details.</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3429000" y="4382869"/>
            <a:ext cx="494621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Reading the Bible is very important but also requires some work.</a:t>
            </a:r>
            <a:endParaRPr lang="en-US" dirty="0">
              <a:solidFill>
                <a:schemeClr val="bg1">
                  <a:lumMod val="65000"/>
                </a:schemeClr>
              </a:solidFill>
              <a:latin typeface="Arial" pitchFamily="34" charset="0"/>
              <a:cs typeface="Arial" pitchFamily="34" charset="0"/>
            </a:endParaRPr>
          </a:p>
        </p:txBody>
      </p:sp>
      <p:pic>
        <p:nvPicPr>
          <p:cNvPr id="6147" name="Picture 3" descr="E:\powerpoint images\chapter2\shutterstock_22076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50" y="1905000"/>
            <a:ext cx="2308450" cy="34789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217023" y="1612872"/>
            <a:ext cx="4802777" cy="673128"/>
          </a:xfrm>
          <a:prstGeom prst="rect">
            <a:avLst/>
          </a:prstGeom>
        </p:spPr>
        <p:txBody>
          <a:bodyPr>
            <a:noAutofit/>
          </a:bodyPr>
          <a:lstStyle/>
          <a:p>
            <a:r>
              <a:rPr lang="en-US" sz="2400" b="1" dirty="0">
                <a:latin typeface="Arial" pitchFamily="34" charset="0"/>
                <a:cs typeface="Arial" pitchFamily="34" charset="0"/>
              </a:rPr>
              <a:t>Reading the Bible: PRIMA </a:t>
            </a:r>
          </a:p>
        </p:txBody>
      </p:sp>
      <p:sp>
        <p:nvSpPr>
          <p:cNvPr id="11" name="TextBox 5"/>
          <p:cNvSpPr txBox="1">
            <a:spLocks noChangeArrowheads="1"/>
          </p:cNvSpPr>
          <p:nvPr/>
        </p:nvSpPr>
        <p:spPr bwMode="auto">
          <a:xfrm>
            <a:off x="6475350" y="5774323"/>
            <a:ext cx="2667000" cy="169277"/>
          </a:xfrm>
          <a:prstGeom prst="rect">
            <a:avLst/>
          </a:prstGeom>
          <a:noFill/>
          <a:ln w="9525">
            <a:noFill/>
            <a:miter lim="800000"/>
            <a:headEnd/>
            <a:tailEnd/>
          </a:ln>
        </p:spPr>
        <p:txBody>
          <a:bodyPr wrap="square">
            <a:spAutoFit/>
          </a:bodyPr>
          <a:lstStyle/>
          <a:p>
            <a:pPr algn="r"/>
            <a:r>
              <a:rPr lang="pt-BR" sz="500" dirty="0">
                <a:latin typeface="Arial" pitchFamily="34" charset="0"/>
                <a:cs typeface="Arial" pitchFamily="34" charset="0"/>
              </a:rPr>
              <a:t>Copyright: Carlos E. Santa Maria / www.shutterstock.com</a:t>
            </a:r>
            <a:endParaRPr lang="en-US" sz="500" dirty="0">
              <a:latin typeface="Arial" pitchFamily="34" charset="0"/>
              <a:cs typeface="Arial" pitchFamily="34" charset="0"/>
            </a:endParaRPr>
          </a:p>
        </p:txBody>
      </p:sp>
      <p:pic>
        <p:nvPicPr>
          <p:cNvPr id="2" name="Picture 3" descr="E:\powerpoint images\chapter2\shutterstock_86006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097" y="1122358"/>
            <a:ext cx="3054903" cy="46039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bwMode="auto">
          <a:xfrm>
            <a:off x="1481765" y="2423664"/>
            <a:ext cx="42246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481765" y="2907268"/>
            <a:ext cx="52152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Read </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1481765" y="33644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Imagine </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1481765" y="38216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Meditate </a:t>
            </a:r>
            <a:endParaRPr lang="en-US" dirty="0">
              <a:solidFill>
                <a:schemeClr val="bg1">
                  <a:lumMod val="65000"/>
                </a:schemeClr>
              </a:solidFill>
              <a:latin typeface="Arial" pitchFamily="34" charset="0"/>
              <a:cs typeface="Arial" pitchFamily="34" charset="0"/>
            </a:endParaRPr>
          </a:p>
        </p:txBody>
      </p:sp>
      <p:sp>
        <p:nvSpPr>
          <p:cNvPr id="18" name="TextBox 17"/>
          <p:cNvSpPr txBox="1"/>
          <p:nvPr/>
        </p:nvSpPr>
        <p:spPr bwMode="auto">
          <a:xfrm>
            <a:off x="1507165" y="42788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Apply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8"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1159</TotalTime>
  <Words>664</Words>
  <Application>Microsoft Office PowerPoint</Application>
  <PresentationFormat>On-screen Show (4:3)</PresentationFormat>
  <Paragraphs>61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(Body)</vt:lpstr>
      <vt:lpstr>LIC Presentation template-New</vt:lpstr>
      <vt:lpstr>Knowing God: Reason and 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202</cp:revision>
  <dcterms:created xsi:type="dcterms:W3CDTF">2011-06-08T19:56:13Z</dcterms:created>
  <dcterms:modified xsi:type="dcterms:W3CDTF">2013-02-05T15:35:07Z</dcterms:modified>
</cp:coreProperties>
</file>